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67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86D-C5E1-4D47-A7DC-DCEE212BCEFC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9B4-28AC-4086-BAEA-B2EB6C16F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86D-C5E1-4D47-A7DC-DCEE212BCEFC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9B4-28AC-4086-BAEA-B2EB6C16F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31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86D-C5E1-4D47-A7DC-DCEE212BCEFC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9B4-28AC-4086-BAEA-B2EB6C16F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07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86D-C5E1-4D47-A7DC-DCEE212BCEFC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9B4-28AC-4086-BAEA-B2EB6C16F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39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86D-C5E1-4D47-A7DC-DCEE212BCEFC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9B4-28AC-4086-BAEA-B2EB6C16F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16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86D-C5E1-4D47-A7DC-DCEE212BCEFC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9B4-28AC-4086-BAEA-B2EB6C16F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87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86D-C5E1-4D47-A7DC-DCEE212BCEFC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9B4-28AC-4086-BAEA-B2EB6C16F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09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86D-C5E1-4D47-A7DC-DCEE212BCEFC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9B4-28AC-4086-BAEA-B2EB6C16F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72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86D-C5E1-4D47-A7DC-DCEE212BCEFC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9B4-28AC-4086-BAEA-B2EB6C16F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50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86D-C5E1-4D47-A7DC-DCEE212BCEFC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9B4-28AC-4086-BAEA-B2EB6C16F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61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86D-C5E1-4D47-A7DC-DCEE212BCEFC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9B4-28AC-4086-BAEA-B2EB6C16F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97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F86D-C5E1-4D47-A7DC-DCEE212BCEFC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459B4-28AC-4086-BAEA-B2EB6C16F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36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0535" y="200061"/>
            <a:ext cx="12101465" cy="636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Всеми обижен__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ое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всеми унижен…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ое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никем не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привече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ое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почти не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замече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ое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 бедное, бедное Страдательное Причастие. Теперь оно — Причастие прошедшего времени, и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всѐ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 него в прошлом. А ведь было время...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 и многое другое расскажет вам Страдательное Причастие, если вы внимательно прислушаетесь к нему. Это и многое другое рассказывает оно Существительному, которое. находится при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нѐм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качестве его дополнения.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Ах, не говорите, не говорите! — говорит Страдательное Причастие Существительному, которое вообще ничего не говорит. — Одни страдания! Существительное пробует кивнуть, но Причастие не позволяет ему даже этого. 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Не говорите, не говорите! — развивает оно свою мысль. — Самое дорогое, что у меня есть, — это два Н в суффиксе. И вот, стоит мне появиться в тексте без приставки или хотя бы без пояснительного слова, как я сразу же теряю одно Н . Но ведь иногда хочется побыть и одному. Разве это жизнь, скажите? Нет, не говорите, не говорите... А Причастие продолжает: 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И главное, никакого просвета, никаких надежд... Даже будущего времени у нашего брата, причастия, не бывает. А как прикажете жить — без будущего?                                                                                              </a:t>
            </a: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Ф. Кривин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12364"/>
              </p:ext>
            </p:extLst>
          </p:nvPr>
        </p:nvGraphicFramePr>
        <p:xfrm>
          <a:off x="1493822" y="1213163"/>
          <a:ext cx="10049346" cy="47101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4115">
                  <a:extLst>
                    <a:ext uri="{9D8B030D-6E8A-4147-A177-3AD203B41FA5}">
                      <a16:colId xmlns:a16="http://schemas.microsoft.com/office/drawing/2014/main" val="2628213906"/>
                    </a:ext>
                  </a:extLst>
                </a:gridCol>
                <a:gridCol w="4795231">
                  <a:extLst>
                    <a:ext uri="{9D8B030D-6E8A-4147-A177-3AD203B41FA5}">
                      <a16:colId xmlns:a16="http://schemas.microsoft.com/office/drawing/2014/main" val="2705299648"/>
                    </a:ext>
                  </a:extLst>
                </a:gridCol>
              </a:tblGrid>
              <a:tr h="9053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solidFill>
                            <a:schemeClr val="tx1"/>
                          </a:solidFill>
                          <a:effectLst/>
                        </a:rPr>
                        <a:t>Примеры причастий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solidFill>
                            <a:schemeClr val="tx1"/>
                          </a:solidFill>
                          <a:effectLst/>
                        </a:rPr>
                        <a:t>Условия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9993768"/>
                  </a:ext>
                </a:extLst>
              </a:tr>
              <a:tr h="9053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solidFill>
                            <a:schemeClr val="tx1"/>
                          </a:solidFill>
                          <a:effectLst/>
                        </a:rPr>
                        <a:t>1)Со-бранный, с-кошенная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738902"/>
                  </a:ext>
                </a:extLst>
              </a:tr>
              <a:tr h="9053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solidFill>
                            <a:schemeClr val="tx1"/>
                          </a:solidFill>
                          <a:effectLst/>
                        </a:rPr>
                        <a:t>2)вязанная бабушкой кофта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3512037"/>
                  </a:ext>
                </a:extLst>
              </a:tr>
              <a:tr h="9053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solidFill>
                            <a:schemeClr val="tx1"/>
                          </a:solidFill>
                          <a:effectLst/>
                        </a:rPr>
                        <a:t>3)маринованные, асфальтированные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144510"/>
                  </a:ext>
                </a:extLst>
              </a:tr>
              <a:tr h="9053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solidFill>
                            <a:schemeClr val="tx1"/>
                          </a:solidFill>
                          <a:effectLst/>
                        </a:rPr>
                        <a:t>4) решённый , купленный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407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23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9866"/>
              </p:ext>
            </p:extLst>
          </p:nvPr>
        </p:nvGraphicFramePr>
        <p:xfrm>
          <a:off x="706170" y="1023044"/>
          <a:ext cx="11181030" cy="43987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45795">
                  <a:extLst>
                    <a:ext uri="{9D8B030D-6E8A-4147-A177-3AD203B41FA5}">
                      <a16:colId xmlns:a16="http://schemas.microsoft.com/office/drawing/2014/main" val="396735899"/>
                    </a:ext>
                  </a:extLst>
                </a:gridCol>
                <a:gridCol w="5335235">
                  <a:extLst>
                    <a:ext uri="{9D8B030D-6E8A-4147-A177-3AD203B41FA5}">
                      <a16:colId xmlns:a16="http://schemas.microsoft.com/office/drawing/2014/main" val="1970891556"/>
                    </a:ext>
                  </a:extLst>
                </a:gridCol>
              </a:tblGrid>
              <a:tr h="827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Примеры  отглагольных прилагательных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Условия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10083"/>
                  </a:ext>
                </a:extLst>
              </a:tr>
              <a:tr h="8274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1.Кошеный луг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 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195100"/>
                  </a:ext>
                </a:extLst>
              </a:tr>
              <a:tr h="8274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2.Вязаная кофта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 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8387047"/>
                  </a:ext>
                </a:extLst>
              </a:tr>
              <a:tr h="8274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3.-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 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506054"/>
                  </a:ext>
                </a:extLst>
              </a:tr>
              <a:tr h="8274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4.Жареный 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 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9269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05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6693" y="488888"/>
            <a:ext cx="11905307" cy="5094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>
              <a:lnSpc>
                <a:spcPct val="115000"/>
              </a:lnSpc>
              <a:spcAft>
                <a:spcPts val="0"/>
              </a:spcAft>
            </a:pPr>
            <a:r>
              <a:rPr lang="ru-RU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Узнай их в лицо! </a:t>
            </a:r>
            <a:endParaRPr lang="ru-RU" sz="36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spcAft>
                <a:spcPts val="0"/>
              </a:spcAft>
            </a:pP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</a:t>
            </a:r>
            <a:r>
              <a:rPr lang="ru-RU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сгруппировать  данные словосочетания?</a:t>
            </a:r>
            <a:endParaRPr lang="ru-RU" sz="3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177800" algn="just" hangingPunct="0">
              <a:lnSpc>
                <a:spcPct val="93000"/>
              </a:lnSpc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Оконный </a:t>
            </a:r>
            <a:r>
              <a:rPr lang="ru-RU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проѐм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обеденный стол; выглаженный сарафан; </a:t>
            </a:r>
            <a:r>
              <a:rPr lang="ru-RU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печѐное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яблоко, сонное царство; </a:t>
            </a:r>
            <a:r>
              <a:rPr lang="ru-RU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копчѐный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угорь; письменные принадлежности, подписанная открытка; </a:t>
            </a:r>
            <a:r>
              <a:rPr lang="ru-RU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запылѐнная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одежда; телефонная книга; </a:t>
            </a:r>
            <a:r>
              <a:rPr lang="ru-RU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калѐные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орехи; вчера приготовлены; газированная вода; маринованные грибы; посаженные в саду; жаренные на масле.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76342"/>
              </p:ext>
            </p:extLst>
          </p:nvPr>
        </p:nvGraphicFramePr>
        <p:xfrm>
          <a:off x="334980" y="1068308"/>
          <a:ext cx="11470739" cy="4751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8757">
                  <a:extLst>
                    <a:ext uri="{9D8B030D-6E8A-4147-A177-3AD203B41FA5}">
                      <a16:colId xmlns:a16="http://schemas.microsoft.com/office/drawing/2014/main" val="856253986"/>
                    </a:ext>
                  </a:extLst>
                </a:gridCol>
                <a:gridCol w="4235991">
                  <a:extLst>
                    <a:ext uri="{9D8B030D-6E8A-4147-A177-3AD203B41FA5}">
                      <a16:colId xmlns:a16="http://schemas.microsoft.com/office/drawing/2014/main" val="3960831686"/>
                    </a:ext>
                  </a:extLst>
                </a:gridCol>
                <a:gridCol w="4235991">
                  <a:extLst>
                    <a:ext uri="{9D8B030D-6E8A-4147-A177-3AD203B41FA5}">
                      <a16:colId xmlns:a16="http://schemas.microsoft.com/office/drawing/2014/main" val="308766818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pPr marL="482600">
                        <a:lnSpc>
                          <a:spcPts val="1605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Прилагательные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Отглагольные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ts val="1605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Причастия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2057468"/>
                  </a:ext>
                </a:extLst>
              </a:tr>
              <a:tr h="3384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прилагательные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9260017"/>
                  </a:ext>
                </a:extLst>
              </a:tr>
              <a:tr h="326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Оконный проѐм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печѐное яблоко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выглаженный сарафан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6548517"/>
                  </a:ext>
                </a:extLst>
              </a:tr>
              <a:tr h="326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обеденный стол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копчѐный угорь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подписанная открытка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7188692"/>
                  </a:ext>
                </a:extLst>
              </a:tr>
              <a:tr h="326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сонное царство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калѐные орехи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запылѐнная одежда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88935757"/>
                  </a:ext>
                </a:extLst>
              </a:tr>
              <a:tr h="6737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письменные принадлежности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вчера приготовлены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3314607"/>
                  </a:ext>
                </a:extLst>
              </a:tr>
              <a:tr h="326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телефонная книга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газированная вода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6996030"/>
                  </a:ext>
                </a:extLst>
              </a:tr>
              <a:tr h="326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маринованные грибы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69140646"/>
                  </a:ext>
                </a:extLst>
              </a:tr>
              <a:tr h="32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посаженные в саду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0463518"/>
                  </a:ext>
                </a:extLst>
              </a:tr>
              <a:tr h="6737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жаренные на масле.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90326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6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2"/>
          <a:srcRect l="33116" t="19006" r="47259" b="22290"/>
          <a:stretch/>
        </p:blipFill>
        <p:spPr>
          <a:xfrm>
            <a:off x="1901991" y="-156411"/>
            <a:ext cx="7675146" cy="760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2"/>
          <a:srcRect l="33116" t="19006" r="47259" b="22290"/>
          <a:stretch/>
        </p:blipFill>
        <p:spPr>
          <a:xfrm>
            <a:off x="1901991" y="-156411"/>
            <a:ext cx="7675146" cy="760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1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90</Words>
  <Application>Microsoft Office PowerPoint</Application>
  <PresentationFormat>Широкоэкранный</PresentationFormat>
  <Paragraphs>61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DenisQa</dc:creator>
  <cp:lastModifiedBy>DenisQa</cp:lastModifiedBy>
  <cp:revision>3</cp:revision>
  <dcterms:created xsi:type="dcterms:W3CDTF">2022-10-29T10:31:31Z</dcterms:created>
  <dcterms:modified xsi:type="dcterms:W3CDTF">2022-10-29T11:26:37Z</dcterms:modified>
</cp:coreProperties>
</file>