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73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3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99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48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3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3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5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4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0A4-E1CF-48F2-BA5A-1D336D42C4FC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43DD2C-ABDD-4D10-8173-2FB761DA0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or-teacher.ru/edu/data/img/pic-023ixdyswf-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560833"/>
            <a:ext cx="4545677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hotoshop-kopona.com/uploads/posts/2018-08/1535562934_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67" y="560833"/>
            <a:ext cx="505904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608" y="4888175"/>
            <a:ext cx="506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СОЛНЦЕ, НАГРЕВАЮЩЕЕ ЗЕМЛЮ</a:t>
            </a:r>
            <a:endParaRPr lang="ru-RU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006" y="4888176"/>
            <a:ext cx="506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ЗЕМЛЯ, НАГРЕВАЕМАЯ СОЛНЦЕМ</a:t>
            </a:r>
            <a:endParaRPr lang="ru-RU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3203122" y="4605717"/>
            <a:ext cx="256032" cy="35356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3459154" y="4605717"/>
            <a:ext cx="259406" cy="35356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169268" y="5349840"/>
            <a:ext cx="549292" cy="7511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8802624" y="4605717"/>
            <a:ext cx="149026" cy="35356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8951650" y="4605717"/>
            <a:ext cx="143582" cy="35356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8671409" y="5357351"/>
            <a:ext cx="549292" cy="7511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10329"/>
              </p:ext>
            </p:extLst>
          </p:nvPr>
        </p:nvGraphicFramePr>
        <p:xfrm>
          <a:off x="719328" y="377952"/>
          <a:ext cx="9924288" cy="60373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66966613"/>
                    </a:ext>
                  </a:extLst>
                </a:gridCol>
                <a:gridCol w="4462272">
                  <a:extLst>
                    <a:ext uri="{9D8B030D-6E8A-4147-A177-3AD203B41FA5}">
                      <a16:colId xmlns:a16="http://schemas.microsoft.com/office/drawing/2014/main" val="479088059"/>
                    </a:ext>
                  </a:extLst>
                </a:gridCol>
                <a:gridCol w="4462272">
                  <a:extLst>
                    <a:ext uri="{9D8B030D-6E8A-4147-A177-3AD203B41FA5}">
                      <a16:colId xmlns:a16="http://schemas.microsoft.com/office/drawing/2014/main" val="2138033700"/>
                    </a:ext>
                  </a:extLst>
                </a:gridCol>
              </a:tblGrid>
              <a:tr h="1013510"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3265" marR="511175" indent="-202565" algn="l">
                        <a:lnSpc>
                          <a:spcPct val="8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Действительные</a:t>
                      </a:r>
                      <a:r>
                        <a:rPr lang="ru-RU" sz="3200" spc="-275" dirty="0" smtClean="0">
                          <a:effectLst/>
                        </a:rPr>
                        <a:t> </a:t>
                      </a:r>
                      <a:r>
                        <a:rPr lang="ru-RU" sz="3200" dirty="0">
                          <a:effectLst/>
                        </a:rPr>
                        <a:t>причастия</a:t>
                      </a:r>
                      <a:endParaRPr lang="ru-RU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0" indent="-159385" algn="l">
                        <a:lnSpc>
                          <a:spcPct val="8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Страдательные</a:t>
                      </a:r>
                      <a:r>
                        <a:rPr lang="ru-RU" sz="3200" spc="5" dirty="0">
                          <a:effectLst/>
                        </a:rPr>
                        <a:t> </a:t>
                      </a:r>
                      <a:r>
                        <a:rPr lang="ru-RU" sz="3200" dirty="0">
                          <a:effectLst/>
                        </a:rPr>
                        <a:t>причастия</a:t>
                      </a:r>
                      <a:endParaRPr lang="ru-RU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0959874"/>
                  </a:ext>
                </a:extLst>
              </a:tr>
              <a:tr h="888442"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2550" algn="just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обозначают </a:t>
                      </a:r>
                      <a:r>
                        <a:rPr lang="ru-RU" sz="2400" b="0" spc="1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признак   </a:t>
                      </a:r>
                      <a:endParaRPr lang="ru-RU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предмета, который</a:t>
                      </a: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сам </a:t>
                      </a: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совершает действие</a:t>
                      </a:r>
                      <a:endParaRPr lang="ru-RU" sz="3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обозначают</a:t>
                      </a:r>
                      <a:r>
                        <a:rPr lang="ru-RU" sz="2400" b="0" spc="12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признак </a:t>
                      </a:r>
                      <a:r>
                        <a:rPr lang="ru-RU" sz="2400" b="0" spc="11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b="0" spc="115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spc="115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предмета,</a:t>
                      </a: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который </a:t>
                      </a: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испытывает на себе </a:t>
                      </a: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действие со стороны </a:t>
                      </a: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67945" marR="62230" algn="ctr">
                        <a:lnSpc>
                          <a:spcPts val="98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другого предмета</a:t>
                      </a:r>
                      <a:endParaRPr lang="ru-RU" sz="3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11203"/>
                  </a:ext>
                </a:extLst>
              </a:tr>
              <a:tr h="1616461">
                <a:tc>
                  <a:txBody>
                    <a:bodyPr/>
                    <a:lstStyle/>
                    <a:p>
                      <a:pPr marL="53975" marR="130810" algn="l">
                        <a:lnSpc>
                          <a:spcPct val="9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Наст. вр.</a:t>
                      </a:r>
                      <a:endParaRPr lang="ru-RU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ущ-</a:t>
                      </a:r>
                      <a:r>
                        <a:rPr lang="ru-RU" sz="2400" spc="2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(-ющ-)</a:t>
                      </a:r>
                      <a:r>
                        <a:rPr lang="ru-RU" sz="2400" spc="2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—</a:t>
                      </a:r>
                      <a:r>
                        <a:rPr lang="ru-RU" sz="2400" spc="2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ru-RU" sz="2400" spc="2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спр.</a:t>
                      </a:r>
                      <a:endParaRPr lang="ru-RU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2550" marR="70485" algn="l">
                        <a:lnSpc>
                          <a:spcPct val="91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-ащ-</a:t>
                      </a:r>
                      <a:r>
                        <a:rPr lang="ru-RU" sz="2400" spc="8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(-ящ-)</a:t>
                      </a:r>
                      <a:r>
                        <a:rPr lang="ru-RU" sz="2400" spc="8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—</a:t>
                      </a:r>
                      <a:r>
                        <a:rPr lang="ru-RU" sz="2400" spc="8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II</a:t>
                      </a:r>
                      <a:r>
                        <a:rPr lang="ru-RU" sz="2400" spc="8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спр.</a:t>
                      </a:r>
                      <a:r>
                        <a:rPr lang="ru-RU" sz="24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несущий,</a:t>
                      </a:r>
                      <a:r>
                        <a:rPr lang="ru-RU" sz="2400" spc="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поющий,</a:t>
                      </a:r>
                      <a:r>
                        <a:rPr lang="ru-RU" sz="2400" spc="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дер-</a:t>
                      </a:r>
                      <a:r>
                        <a:rPr lang="ru-RU" sz="2400" spc="-27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жащий,</a:t>
                      </a:r>
                      <a:r>
                        <a:rPr lang="ru-RU" sz="2400" spc="1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смотрящий</a:t>
                      </a:r>
                      <a:endParaRPr lang="ru-RU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3185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3185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ом-</a:t>
                      </a:r>
                      <a:r>
                        <a:rPr lang="ru-RU" sz="2400" spc="17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(-ем-)</a:t>
                      </a:r>
                      <a:r>
                        <a:rPr lang="ru-RU" sz="2400" spc="18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—</a:t>
                      </a:r>
                      <a:r>
                        <a:rPr lang="ru-RU" sz="2400" spc="17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ru-RU" sz="2400" spc="18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спр.</a:t>
                      </a:r>
                      <a:endParaRPr lang="ru-RU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3185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ru-RU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3185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им-</a:t>
                      </a:r>
                      <a:r>
                        <a:rPr lang="ru-RU" sz="2400" spc="1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—</a:t>
                      </a:r>
                      <a:r>
                        <a:rPr lang="ru-RU" sz="2400" spc="1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II</a:t>
                      </a:r>
                      <a:r>
                        <a:rPr lang="ru-RU" sz="2400" spc="1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спр.</a:t>
                      </a:r>
                      <a:endParaRPr lang="ru-RU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83185" marR="70485" algn="l">
                        <a:lnSpc>
                          <a:spcPct val="91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ведомый,</a:t>
                      </a:r>
                      <a:r>
                        <a:rPr lang="ru-RU" sz="2400" spc="1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читаемый,</a:t>
                      </a:r>
                      <a:r>
                        <a:rPr lang="ru-RU" sz="2400" spc="1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гони-</a:t>
                      </a:r>
                      <a:r>
                        <a:rPr lang="ru-RU" sz="2400" spc="-27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мый</a:t>
                      </a:r>
                      <a:endParaRPr lang="ru-RU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66245"/>
                  </a:ext>
                </a:extLst>
              </a:tr>
              <a:tr h="2023056">
                <a:tc>
                  <a:txBody>
                    <a:bodyPr/>
                    <a:lstStyle/>
                    <a:p>
                      <a:pPr marL="53975" algn="l">
                        <a:lnSpc>
                          <a:spcPct val="9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Прош.</a:t>
                      </a:r>
                      <a:r>
                        <a:rPr lang="ru-RU" sz="2400" spc="-260">
                          <a:effectLst/>
                        </a:rPr>
                        <a:t> </a:t>
                      </a:r>
                      <a:r>
                        <a:rPr lang="ru-RU" sz="2400">
                          <a:effectLst/>
                        </a:rPr>
                        <a:t>вр.</a:t>
                      </a:r>
                      <a:endParaRPr lang="ru-RU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Основа</a:t>
                      </a:r>
                      <a:r>
                        <a:rPr lang="ru-RU" sz="2400" spc="145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на </a:t>
                      </a:r>
                      <a:r>
                        <a:rPr lang="ru-RU" sz="2400" spc="140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гласный </a:t>
                      </a:r>
                      <a:r>
                        <a:rPr lang="ru-RU" sz="2400" spc="145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—</a:t>
                      </a:r>
                      <a:endParaRPr lang="ru-RU" sz="3600" dirty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-</a:t>
                      </a:r>
                      <a:r>
                        <a:rPr lang="ru-RU" sz="2400" dirty="0">
                          <a:effectLst/>
                        </a:rPr>
                        <a:t>вш-</a:t>
                      </a:r>
                      <a:endParaRPr lang="ru-RU" sz="3600" dirty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Основа</a:t>
                      </a:r>
                      <a:r>
                        <a:rPr lang="ru-RU" sz="2400" spc="75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на</a:t>
                      </a:r>
                      <a:r>
                        <a:rPr lang="ru-RU" sz="2400" spc="75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согласный</a:t>
                      </a:r>
                      <a:r>
                        <a:rPr lang="ru-RU" sz="2400" spc="75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—</a:t>
                      </a:r>
                      <a:endParaRPr lang="ru-RU" sz="3600" dirty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ru-RU" sz="2400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-</a:t>
                      </a:r>
                      <a:r>
                        <a:rPr lang="ru-RU" sz="2400" dirty="0">
                          <a:effectLst/>
                        </a:rPr>
                        <a:t>ш-</a:t>
                      </a:r>
                      <a:endParaRPr lang="ru-RU" sz="3600" dirty="0"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ru-RU" sz="2400" i="1" dirty="0" smtClean="0">
                        <a:effectLst/>
                      </a:endParaRPr>
                    </a:p>
                    <a:p>
                      <a:pPr marL="82550" algn="l">
                        <a:lnSpc>
                          <a:spcPts val="104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smtClean="0">
                          <a:effectLst/>
                        </a:rPr>
                        <a:t>прочитавший</a:t>
                      </a:r>
                      <a:r>
                        <a:rPr lang="ru-RU" sz="2400" i="1" dirty="0">
                          <a:effectLst/>
                        </a:rPr>
                        <a:t>,</a:t>
                      </a:r>
                      <a:r>
                        <a:rPr lang="ru-RU" sz="2400" i="1" spc="235" dirty="0">
                          <a:effectLst/>
                        </a:rPr>
                        <a:t> </a:t>
                      </a:r>
                      <a:r>
                        <a:rPr lang="ru-RU" sz="2400" i="1" dirty="0">
                          <a:effectLst/>
                        </a:rPr>
                        <a:t>нёсший</a:t>
                      </a:r>
                      <a:endParaRPr lang="ru-RU" sz="3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l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-ен(н)-,</a:t>
                      </a:r>
                      <a:r>
                        <a:rPr lang="ru-RU" sz="2400" spc="240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-н(н)-,</a:t>
                      </a:r>
                      <a:r>
                        <a:rPr lang="ru-RU" sz="2400" spc="245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-т-</a:t>
                      </a:r>
                      <a:endParaRPr lang="ru-RU" sz="3600" dirty="0">
                        <a:effectLst/>
                      </a:endParaRPr>
                    </a:p>
                    <a:p>
                      <a:pPr marL="8255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3600" dirty="0">
                        <a:effectLst/>
                      </a:endParaRPr>
                    </a:p>
                    <a:p>
                      <a:pPr marL="83185" marR="71120" algn="just">
                        <a:lnSpc>
                          <a:spcPct val="91000"/>
                        </a:lnSpc>
                        <a:spcAft>
                          <a:spcPts val="0"/>
                        </a:spcAft>
                      </a:pPr>
                      <a:r>
                        <a:rPr lang="ru-RU" sz="2400" i="1" spc="-5" dirty="0">
                          <a:effectLst/>
                        </a:rPr>
                        <a:t>увиденный,</a:t>
                      </a:r>
                      <a:r>
                        <a:rPr lang="ru-RU" sz="2400" i="1" spc="-40" dirty="0">
                          <a:effectLst/>
                        </a:rPr>
                        <a:t> </a:t>
                      </a:r>
                      <a:r>
                        <a:rPr lang="ru-RU" sz="2400" i="1" dirty="0">
                          <a:effectLst/>
                        </a:rPr>
                        <a:t>унесённый,</a:t>
                      </a:r>
                      <a:r>
                        <a:rPr lang="ru-RU" sz="2400" i="1" spc="-40" dirty="0">
                          <a:effectLst/>
                        </a:rPr>
                        <a:t> </a:t>
                      </a:r>
                      <a:r>
                        <a:rPr lang="ru-RU" sz="2400" i="1" dirty="0">
                          <a:effectLst/>
                        </a:rPr>
                        <a:t>про-</a:t>
                      </a:r>
                      <a:r>
                        <a:rPr lang="ru-RU" sz="2400" i="1" spc="-270" dirty="0">
                          <a:effectLst/>
                        </a:rPr>
                        <a:t> </a:t>
                      </a:r>
                      <a:r>
                        <a:rPr lang="ru-RU" sz="2400" i="1" dirty="0">
                          <a:effectLst/>
                        </a:rPr>
                        <a:t>читанный,</a:t>
                      </a:r>
                      <a:r>
                        <a:rPr lang="ru-RU" sz="2400" i="1" spc="165" dirty="0">
                          <a:effectLst/>
                        </a:rPr>
                        <a:t> </a:t>
                      </a:r>
                      <a:r>
                        <a:rPr lang="ru-RU" sz="2400" i="1" dirty="0">
                          <a:effectLst/>
                        </a:rPr>
                        <a:t>вышитый</a:t>
                      </a:r>
                      <a:endParaRPr lang="ru-RU" sz="3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783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3579"/>
              </p:ext>
            </p:extLst>
          </p:nvPr>
        </p:nvGraphicFramePr>
        <p:xfrm>
          <a:off x="780288" y="1755648"/>
          <a:ext cx="8839200" cy="3633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439275219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974303321"/>
                    </a:ext>
                  </a:extLst>
                </a:gridCol>
              </a:tblGrid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3200">
                          <a:effectLst/>
                        </a:rPr>
                        <a:t>Действительные</a:t>
                      </a:r>
                      <a:endParaRPr lang="ru-RU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3200" dirty="0">
                          <a:effectLst/>
                        </a:rPr>
                        <a:t>Страдательные</a:t>
                      </a:r>
                      <a:endParaRPr lang="ru-RU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800912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хохочущий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мальчик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выделенное слово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20400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сомневающийся читатель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расколотый орех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81606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выросший цветок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забиваемый гвоздь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4325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залаявшая собака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размешанный раствор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45435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погрузившийся в воду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нёсший тяжёлую сумку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4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072" y="889844"/>
            <a:ext cx="94853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1) Записать глаголы в 3-м лице мн.ч. в два столбика (1 спряжение и 2 спряжение), оставляя каждый раз чистую строку: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Думать, клеить, брить, гнать, лечить, лелеять, сеять, любить, строить, каяться.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2)Образовать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от этих глаголов действительные причастия настоящего времени, подписать в свободные строки.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  думают                         клеят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339966"/>
                </a:solidFill>
                <a:latin typeface="Times New Roman" panose="02020603050405020304" pitchFamily="18" charset="0"/>
              </a:rPr>
              <a:t>                                           думающий                   клеящий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 бреют                            гонят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339966"/>
                </a:solidFill>
                <a:latin typeface="Times New Roman" panose="02020603050405020304" pitchFamily="18" charset="0"/>
              </a:rPr>
              <a:t>                                          бреющий                      гонящий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 лелеют                          лечат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 </a:t>
            </a:r>
            <a:r>
              <a:rPr lang="ru-RU" sz="2000" dirty="0">
                <a:solidFill>
                  <a:srgbClr val="339966"/>
                </a:solidFill>
                <a:latin typeface="Times New Roman" panose="02020603050405020304" pitchFamily="18" charset="0"/>
              </a:rPr>
              <a:t>лелеющий                    лечащий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 сеют                             любят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 </a:t>
            </a:r>
            <a:r>
              <a:rPr lang="ru-RU" sz="2000" dirty="0">
                <a:solidFill>
                  <a:srgbClr val="339966"/>
                </a:solidFill>
                <a:latin typeface="Times New Roman" panose="02020603050405020304" pitchFamily="18" charset="0"/>
              </a:rPr>
              <a:t>сеющий                        любящий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 каются                          строят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                                      </a:t>
            </a:r>
            <a:r>
              <a:rPr lang="ru-RU" sz="2000" dirty="0">
                <a:solidFill>
                  <a:srgbClr val="339966"/>
                </a:solidFill>
                <a:latin typeface="Times New Roman" panose="02020603050405020304" pitchFamily="18" charset="0"/>
              </a:rPr>
              <a:t>кающийся                    строящий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1270"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ru-RU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194</Words>
  <Application>Microsoft Office PowerPoint</Application>
  <PresentationFormat>Широкоэкранный</PresentationFormat>
  <Paragraphs>74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Влад</dc:creator>
  <cp:lastModifiedBy>DenisQa</cp:lastModifiedBy>
  <cp:revision>8</cp:revision>
  <dcterms:created xsi:type="dcterms:W3CDTF">2022-10-11T07:34:19Z</dcterms:created>
  <dcterms:modified xsi:type="dcterms:W3CDTF">2023-07-18T08:19:50Z</dcterms:modified>
</cp:coreProperties>
</file>