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Светлый стиль 1 -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29.01.2012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source.org/w/index.php?title=%D0%A4%D0%B0%D0%B9%D0%BB:Zhukovsky_1815.jpg&amp;filetimestamp=20100406091959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Roman\Мои документы\Мои рисунки\s640x4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556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C:\Documents and Settings\Roman\Мои документы\Мои рисунки\s640x4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29200"/>
            <a:ext cx="9144000" cy="16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Рисунок 6" descr="cms.ashx.jpe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700808"/>
            <a:ext cx="6264696" cy="33843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Roman\Мои документы\Мои рисунки\s640x4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5567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C:\Documents and Settings\Roman\Мои документы\Мои рисунки\s640x4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29200"/>
            <a:ext cx="9144000" cy="162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576942" y="1349828"/>
            <a:ext cx="8109857" cy="1863148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rgbClr val="00B050"/>
                </a:solidFill>
              </a:rPr>
              <a:t>Рефлексия: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400" dirty="0" smtClean="0">
                <a:solidFill>
                  <a:srgbClr val="00B0F0"/>
                </a:solidFill>
              </a:rPr>
              <a:t>А.С. Пушкин говорил:</a:t>
            </a:r>
            <a:br>
              <a:rPr lang="ru-RU" sz="2400" dirty="0" smtClean="0">
                <a:solidFill>
                  <a:srgbClr val="00B0F0"/>
                </a:solidFill>
              </a:rPr>
            </a:br>
            <a:r>
              <a:rPr lang="ru-RU" sz="2400" dirty="0" smtClean="0">
                <a:solidFill>
                  <a:srgbClr val="00B0F0"/>
                </a:solidFill>
                <a:latin typeface="Arial Black" pitchFamily="34" charset="0"/>
              </a:rPr>
              <a:t>Сказка-ложь, да в ней намек, </a:t>
            </a:r>
            <a:br>
              <a:rPr lang="ru-RU" sz="2400" dirty="0" smtClean="0">
                <a:solidFill>
                  <a:srgbClr val="00B0F0"/>
                </a:solidFill>
                <a:latin typeface="Arial Black" pitchFamily="34" charset="0"/>
              </a:rPr>
            </a:br>
            <a:r>
              <a:rPr lang="ru-RU" sz="2400" dirty="0" smtClean="0">
                <a:solidFill>
                  <a:srgbClr val="00B0F0"/>
                </a:solidFill>
                <a:latin typeface="Arial Black" pitchFamily="34" charset="0"/>
              </a:rPr>
              <a:t>Добрым молодцам урок.</a:t>
            </a:r>
            <a:endParaRPr lang="ru-RU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3573016"/>
            <a:ext cx="7272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solidFill>
                  <a:srgbClr val="00B0F0"/>
                </a:solidFill>
              </a:rPr>
              <a:t>А какой урок извлекли вы из сказки « Спящая царевна»?</a:t>
            </a:r>
            <a:endParaRPr lang="ru-RU" sz="2000" dirty="0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85852" y="450057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ru-RU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chemeClr val="accent2">
                    <a:lumMod val="50000"/>
                  </a:schemeClr>
                </a:solidFill>
                <a:effectLst>
                  <a:outerShdw blurRad="50800" algn="tl" rotWithShape="0">
                    <a:srgbClr val="000000"/>
                  </a:outerShdw>
                </a:effectLst>
              </a:rPr>
              <a:t>Урок литературы в 5 классе</a:t>
            </a:r>
            <a:endParaRPr lang="ru-RU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chemeClr val="accent2">
                  <a:lumMod val="50000"/>
                </a:schemeClr>
              </a:soli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427984" y="1507721"/>
            <a:ext cx="4203920" cy="1754326"/>
          </a:xfr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В.А. Жуковский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1026" name="Picture 2" descr="http://upload.wikimedia.org/wikipedia/commons/thumb/3/38/Zhukovsky_1815.jpg/250px-Zhukovsky_1815.jp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980728"/>
            <a:ext cx="3024336" cy="3312368"/>
          </a:xfrm>
          <a:prstGeom prst="ellipse">
            <a:avLst/>
          </a:prstGeom>
          <a:ln w="190500" cap="rnd">
            <a:solidFill>
              <a:schemeClr val="bg2">
                <a:lumMod val="50000"/>
              </a:schemeClr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artDeco"/>
            <a:extrusionClr>
              <a:srgbClr val="000000"/>
            </a:extrusionClr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10886"/>
            <a:ext cx="9144000" cy="6868886"/>
          </a:xfrm>
          <a:blipFill>
            <a:blip r:embed="rId2" cstate="print"/>
            <a:stretch>
              <a:fillRect/>
            </a:stretch>
          </a:blipFill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ru-RU" b="1" i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ru-RU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Сказка В.А. Жуковского «Спящая царевна».</a:t>
            </a:r>
            <a:r>
              <a:rPr lang="ru-RU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ru-RU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ru-RU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/>
            </a:r>
            <a:br>
              <a:rPr lang="ru-RU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ru-RU" sz="20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r>
              <a:rPr lang="ru-RU" sz="2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Сходные и различные черты литературной и народной сказки.</a:t>
            </a:r>
            <a:endParaRPr lang="ru-RU" sz="6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15362" name="Picture 2" descr="C:\Documents and Settings\Roman\Мои документы\Мои рисунки\s640x480.jpg"/>
          <p:cNvPicPr>
            <a:picLocks noChangeAspect="1" noChangeArrowheads="1"/>
          </p:cNvPicPr>
          <p:nvPr/>
        </p:nvPicPr>
        <p:blipFill>
          <a:blip r:embed="rId3" cstate="print">
            <a:lum contrast="30000"/>
          </a:blip>
          <a:srcRect/>
          <a:stretch>
            <a:fillRect/>
          </a:stretch>
        </p:blipFill>
        <p:spPr bwMode="auto">
          <a:xfrm>
            <a:off x="3288428" y="836713"/>
            <a:ext cx="3371803" cy="3600400"/>
          </a:xfrm>
          <a:prstGeom prst="flowChartMultidocument">
            <a:avLst/>
          </a:prstGeom>
          <a:ln w="127000" cap="rnd">
            <a:solidFill>
              <a:schemeClr val="bg1">
                <a:lumMod val="65000"/>
              </a:schemeClr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395536" y="749314"/>
            <a:ext cx="7916416" cy="954107"/>
          </a:xfrm>
        </p:spPr>
        <p:txBody>
          <a:bodyPr wrap="square">
            <a:spAutoFit/>
          </a:bodyPr>
          <a:lstStyle/>
          <a:p>
            <a:pPr marL="514350" indent="-514350">
              <a:defRPr/>
            </a:pP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</a:t>
            </a:r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проверка домашнего задания:</a:t>
            </a:r>
            <a:b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Биография Жуковского В.А.</a:t>
            </a: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1560" y="2204864"/>
            <a:ext cx="4572000" cy="18528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ru-RU" sz="2000" b="1" dirty="0" smtClean="0"/>
              <a:t>Что вы знаете о В.А. Жуковском?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ru-RU" sz="2000" b="1" dirty="0" smtClean="0"/>
              <a:t>Что это был за человек?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arenR"/>
            </a:pPr>
            <a:r>
              <a:rPr lang="ru-RU" sz="2000" b="1" dirty="0" smtClean="0"/>
              <a:t>Чем он прославился?</a:t>
            </a:r>
          </a:p>
        </p:txBody>
      </p:sp>
      <p:pic>
        <p:nvPicPr>
          <p:cNvPr id="7" name="Содержимое 4" descr="В.А.Жуковский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004048" y="1844824"/>
            <a:ext cx="2817962" cy="34549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7916416" cy="792088"/>
          </a:xfrm>
        </p:spPr>
        <p:txBody>
          <a:bodyPr wrap="square">
            <a:prstTxWarp prst="textChevron">
              <a:avLst/>
            </a:prstTxWarp>
            <a:spAutoFit/>
          </a:bodyPr>
          <a:lstStyle/>
          <a:p>
            <a:pPr marL="514350" indent="-514350">
              <a:defRPr/>
            </a:pP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III</a:t>
            </a:r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Объяснение нового материала :</a:t>
            </a:r>
            <a:b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403648" y="1268760"/>
            <a:ext cx="6400800" cy="1008112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Сходные и различные черты сказки В.А. Жуковского и народной сказки.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2348880"/>
            <a:ext cx="770485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Что такое литературная сказка?</a:t>
            </a:r>
          </a:p>
          <a:p>
            <a:pPr>
              <a:defRPr/>
            </a:pP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403648" y="3429000"/>
            <a:ext cx="59766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Литературная сказка- </a:t>
            </a:r>
            <a:r>
              <a:rPr lang="ru-RU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это литературный эпический жанр в прозе или стихах, опирающийся на традиции народной сказки.</a:t>
            </a:r>
            <a:endParaRPr lang="ru-RU" sz="24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Содержимое 4" descr="artlib_gallery-33360-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148064" y="4653135"/>
            <a:ext cx="3888432" cy="22048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7916416" cy="792088"/>
          </a:xfrm>
        </p:spPr>
        <p:txBody>
          <a:bodyPr wrap="square">
            <a:prstTxWarp prst="textChevron">
              <a:avLst/>
            </a:prstTxWarp>
            <a:spAutoFit/>
          </a:bodyPr>
          <a:lstStyle/>
          <a:p>
            <a:pPr marL="514350" indent="-514350">
              <a:defRPr/>
            </a:pP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III</a:t>
            </a:r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Объяснение нового материала :</a:t>
            </a:r>
            <a:b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403648" y="1268760"/>
            <a:ext cx="6400800" cy="1008112"/>
          </a:xfrm>
        </p:spPr>
        <p:txBody>
          <a:bodyPr>
            <a:normAutofit fontScale="92500"/>
          </a:bodyPr>
          <a:lstStyle/>
          <a:p>
            <a:r>
              <a:rPr lang="ru-RU" b="1" dirty="0" smtClean="0"/>
              <a:t>Сходные и различные черты сказки В.А. Жуковского и народной сказки.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55576" y="2348880"/>
            <a:ext cx="7272808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8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какому виду сказок  можно отнести сказку В.А. Жуковского отнесли? </a:t>
            </a:r>
          </a:p>
          <a:p>
            <a:pPr algn="ctr">
              <a:defRPr/>
            </a:pPr>
            <a:endParaRPr lang="ru-RU" sz="28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ru-RU" sz="28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ru-RU" sz="28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ru-RU" sz="2800" b="1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/>
            </a:pPr>
            <a:endParaRPr lang="ru-RU" sz="2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59632" y="3244334"/>
            <a:ext cx="39732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Волшебной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83569" y="3789040"/>
            <a:ext cx="6336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Назовите основные черты волшебной сказки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331640" y="4293096"/>
            <a:ext cx="49685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v"/>
            </a:pP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Наличие чуда</a:t>
            </a:r>
          </a:p>
          <a:p>
            <a:pPr lvl="0">
              <a:buFont typeface="Wingdings" pitchFamily="2" charset="2"/>
              <a:buChar char="v"/>
            </a:pP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Столкновение с волшебной силой</a:t>
            </a:r>
          </a:p>
          <a:p>
            <a:pPr lvl="0">
              <a:buFont typeface="Wingdings" pitchFamily="2" charset="2"/>
              <a:buChar char="v"/>
            </a:pP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Существование какого-либо запрета</a:t>
            </a:r>
          </a:p>
          <a:p>
            <a:pPr lvl="0">
              <a:buFont typeface="Wingdings" pitchFamily="2" charset="2"/>
              <a:buChar char="v"/>
            </a:pP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Волшебные персонажи</a:t>
            </a:r>
          </a:p>
          <a:p>
            <a:pPr lvl="0">
              <a:buFont typeface="Wingdings" pitchFamily="2" charset="2"/>
              <a:buChar char="v"/>
            </a:pP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Волшебные предметы</a:t>
            </a:r>
          </a:p>
          <a:p>
            <a:pPr lvl="0">
              <a:buFont typeface="Wingdings" pitchFamily="2" charset="2"/>
              <a:buChar char="v"/>
            </a:pPr>
            <a:r>
              <a:rPr lang="ru-RU" sz="2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Символы</a:t>
            </a:r>
          </a:p>
        </p:txBody>
      </p:sp>
      <p:pic>
        <p:nvPicPr>
          <p:cNvPr id="10" name="Содержимое 5" descr="artlib_gallery-33363-b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652120" y="4265712"/>
            <a:ext cx="3240360" cy="2592288"/>
          </a:xfrm>
          <a:prstGeom prst="teardrop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1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0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5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7772400" cy="792088"/>
          </a:xfrm>
        </p:spPr>
        <p:txBody>
          <a:bodyPr wrap="square">
            <a:prstTxWarp prst="textChevron">
              <a:avLst/>
            </a:prstTxWarp>
            <a:spAutoFit/>
          </a:bodyPr>
          <a:lstStyle/>
          <a:p>
            <a:pPr marL="514350" indent="-514350">
              <a:defRPr/>
            </a:pPr>
            <a:r>
              <a:rPr lang="en-US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III</a:t>
            </a:r>
            <a: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Объяснение нового материала :</a:t>
            </a:r>
            <a:br>
              <a:rPr lang="ru-RU" sz="2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sz="2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475656" y="1268760"/>
            <a:ext cx="6328792" cy="64807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 smtClean="0"/>
              <a:t>Сходные и различные черты сказки В.А. Жуковского и народной сказки.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1844825"/>
            <a:ext cx="504056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Почему на пир не пригласили 12-ю колдунью?</a:t>
            </a:r>
          </a:p>
          <a:p>
            <a:pPr>
              <a:defRPr/>
            </a:pP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3140968"/>
            <a:ext cx="4464496" cy="293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незваная стоит</a:t>
            </a:r>
          </a:p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 царевной и ворчит:"На пиру я не была,</a:t>
            </a:r>
          </a:p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 подарок принесла:</a:t>
            </a:r>
          </a:p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шестнадцатом году</a:t>
            </a:r>
          </a:p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Повстречаешь ты беду;</a:t>
            </a:r>
          </a:p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этом возрасте своем</a:t>
            </a:r>
          </a:p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Руку ты веретеном</a:t>
            </a:r>
          </a:p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Оцарапаешь, мой свет,</a:t>
            </a:r>
          </a:p>
          <a:p>
            <a:pPr>
              <a:defRPr/>
            </a:pPr>
            <a:r>
              <a:rPr lang="ru-RU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умрешь во цвете лет!"</a:t>
            </a:r>
            <a:endParaRPr lang="ru-RU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F:\5 класс\s640x483.jpg"/>
          <p:cNvPicPr>
            <a:picLocks noChangeAspect="1" noChangeArrowheads="1"/>
          </p:cNvPicPr>
          <p:nvPr/>
        </p:nvPicPr>
        <p:blipFill>
          <a:blip r:embed="rId3" cstate="print">
            <a:lum bright="-10000" contrast="20000"/>
          </a:blip>
          <a:srcRect/>
          <a:stretch>
            <a:fillRect/>
          </a:stretch>
        </p:blipFill>
        <p:spPr bwMode="auto">
          <a:xfrm>
            <a:off x="4788024" y="1916832"/>
            <a:ext cx="3888432" cy="43924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Прямоугольник 8"/>
          <p:cNvSpPr/>
          <p:nvPr/>
        </p:nvSpPr>
        <p:spPr>
          <a:xfrm>
            <a:off x="323528" y="2636912"/>
            <a:ext cx="4536504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 она отомстила? 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3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3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3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3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III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Объяснение нового материала :</a:t>
            </a:r>
            <a:b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83671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Сходные и различные черты сказки В.А. Жуковского и народной сказки.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27584" y="1700808"/>
            <a:ext cx="457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 теперь расскажите о царе Матвее</a:t>
            </a: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-царевне</a:t>
            </a: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endParaRPr lang="ru-RU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>
              <a:defRPr/>
            </a:pP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                        </a:t>
            </a:r>
          </a:p>
        </p:txBody>
      </p:sp>
      <p:pic>
        <p:nvPicPr>
          <p:cNvPr id="4098" name="Picture 2" descr="F:\5 класс\s640x48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340768"/>
            <a:ext cx="2880320" cy="2448272"/>
          </a:xfrm>
          <a:prstGeom prst="rect">
            <a:avLst/>
          </a:prstGeom>
          <a:noFill/>
        </p:spPr>
      </p:pic>
      <p:sp>
        <p:nvSpPr>
          <p:cNvPr id="9" name="Стрелка вправо 8"/>
          <p:cNvSpPr/>
          <p:nvPr/>
        </p:nvSpPr>
        <p:spPr>
          <a:xfrm>
            <a:off x="4572000" y="1916832"/>
            <a:ext cx="64807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 descr="F:\5 класс\s640x485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6136" y="4005064"/>
            <a:ext cx="2088232" cy="2160240"/>
          </a:xfrm>
          <a:prstGeom prst="rect">
            <a:avLst/>
          </a:prstGeom>
          <a:noFill/>
        </p:spPr>
      </p:pic>
      <p:sp>
        <p:nvSpPr>
          <p:cNvPr id="22" name="Стрелка вправо 21"/>
          <p:cNvSpPr/>
          <p:nvPr/>
        </p:nvSpPr>
        <p:spPr>
          <a:xfrm>
            <a:off x="2627784" y="5085184"/>
            <a:ext cx="2952328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Roman\Мои документы\Мои рисунки\0_69064_d689ff40_L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824" y="2348880"/>
            <a:ext cx="1728192" cy="2160240"/>
          </a:xfrm>
          <a:prstGeom prst="rect">
            <a:avLst/>
          </a:prstGeom>
          <a:noFill/>
        </p:spPr>
      </p:pic>
      <p:sp>
        <p:nvSpPr>
          <p:cNvPr id="19" name="Стрелка вправо 18"/>
          <p:cNvSpPr/>
          <p:nvPr/>
        </p:nvSpPr>
        <p:spPr>
          <a:xfrm>
            <a:off x="1907704" y="3284984"/>
            <a:ext cx="86409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27584" y="4869160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-царском сыне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755576" y="5445224"/>
            <a:ext cx="4644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srgbClr val="C00000"/>
                </a:solidFill>
              </a:rPr>
              <a:t>ВЫВОД: эти герои типичные для народной сказки, они наделены  чертами характерными для героев народной сказок</a:t>
            </a:r>
            <a:endParaRPr lang="ru-RU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3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3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III</a:t>
            </a:r>
            <a: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Объяснение нового материала :</a:t>
            </a:r>
            <a:br>
              <a:rPr lang="ru-RU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836712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>
                    <a:lumMod val="50000"/>
                  </a:schemeClr>
                </a:solidFill>
              </a:rPr>
              <a:t>Сходные и различные черты сказки В.А. Жуковского и народной сказки.</a:t>
            </a:r>
            <a:endParaRPr lang="ru-RU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1763688" y="1628800"/>
          <a:ext cx="6192688" cy="3240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96344"/>
                <a:gridCol w="3096344"/>
              </a:tblGrid>
              <a:tr h="38214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Сходство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Различие</a:t>
                      </a:r>
                      <a:endParaRPr lang="ru-RU" dirty="0"/>
                    </a:p>
                  </a:txBody>
                  <a:tcPr/>
                </a:tc>
              </a:tr>
              <a:tr h="2858218"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00000"/>
                        </a:lnSpc>
                        <a:buNone/>
                      </a:pPr>
                      <a:r>
                        <a:rPr lang="ru-RU" sz="1600" dirty="0" smtClean="0">
                          <a:latin typeface="Comic Sans MS" pitchFamily="66" charset="0"/>
                        </a:rPr>
                        <a:t>1. Идея-добро побеждает зло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2. Типичные герои (они не наделены какими-то особыми чертами характера)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3.Построение: зачин, действия,  , концовка.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4.Употребление устойчивых выражений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5.Волшебные «заколдованные предметы</a:t>
                      </a: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"</a:t>
                      </a:r>
                      <a:endParaRPr lang="ru-RU" sz="1200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1. Автор</a:t>
                      </a:r>
                    </a:p>
                    <a:p>
                      <a:pPr algn="l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2. Более разнообразные приключения.</a:t>
                      </a:r>
                    </a:p>
                    <a:p>
                      <a:pPr algn="l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3.Стихотворная речь</a:t>
                      </a:r>
                    </a:p>
                    <a:p>
                      <a:pPr algn="l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4.Повествовательная манера (шутливый тон, литературные описания, </a:t>
                      </a:r>
                    </a:p>
                    <a:p>
                      <a:pPr algn="l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« авторские «эпитеты»)</a:t>
                      </a:r>
                    </a:p>
                    <a:p>
                      <a:pPr algn="l"/>
                      <a:r>
                        <a:rPr lang="ru-RU" sz="1600" kern="1200" dirty="0" smtClean="0">
                          <a:solidFill>
                            <a:schemeClr val="dk1"/>
                          </a:solidFill>
                          <a:latin typeface="Comic Sans MS" pitchFamily="66" charset="0"/>
                          <a:ea typeface="+mn-ea"/>
                          <a:cs typeface="+mn-cs"/>
                        </a:rPr>
                        <a:t>5.Жанр</a:t>
                      </a:r>
                    </a:p>
                    <a:p>
                      <a:pPr algn="l"/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2530" name="Picture 2" descr="C:\Documents and Settings\Roman\Мои документы\5 класс\Skazka\65207510_1286891012_178796Sepik.jpg"/>
          <p:cNvPicPr>
            <a:picLocks noChangeAspect="1" noChangeArrowheads="1"/>
          </p:cNvPicPr>
          <p:nvPr/>
        </p:nvPicPr>
        <p:blipFill>
          <a:blip r:embed="rId3" cstate="print"/>
          <a:srcRect l="5622" t="3030" r="6741"/>
          <a:stretch>
            <a:fillRect/>
          </a:stretch>
        </p:blipFill>
        <p:spPr bwMode="auto">
          <a:xfrm>
            <a:off x="6444208" y="4005064"/>
            <a:ext cx="2088232" cy="25922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335</Words>
  <Application>Microsoft Office PowerPoint</Application>
  <PresentationFormat>Экран 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В.А. Жуковский</vt:lpstr>
      <vt:lpstr>     Сказка В.А. Жуковского «Спящая царевна».   Сходные и различные черты литературной и народной сказки.</vt:lpstr>
      <vt:lpstr>II проверка домашнего задания: Биография Жуковского В.А.</vt:lpstr>
      <vt:lpstr>III. Объяснение нового материала : </vt:lpstr>
      <vt:lpstr>III. Объяснение нового материала : </vt:lpstr>
      <vt:lpstr>III. Объяснение нового материала : </vt:lpstr>
      <vt:lpstr>III. Объяснение нового материала : </vt:lpstr>
      <vt:lpstr>III. Объяснение нового материала : </vt:lpstr>
      <vt:lpstr>Рефлексия: А.С. Пушкин говорил: Сказка-ложь, да в ней намек,  Добрым молодцам урок.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Roman</cp:lastModifiedBy>
  <cp:revision>46</cp:revision>
  <dcterms:modified xsi:type="dcterms:W3CDTF">2012-01-29T17:20:43Z</dcterms:modified>
</cp:coreProperties>
</file>