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8" r:id="rId8"/>
    <p:sldId id="269" r:id="rId9"/>
    <p:sldId id="271" r:id="rId10"/>
    <p:sldId id="270" r:id="rId11"/>
    <p:sldId id="273" r:id="rId12"/>
    <p:sldId id="27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05" autoAdjust="0"/>
  </p:normalViewPr>
  <p:slideViewPr>
    <p:cSldViewPr>
      <p:cViewPr>
        <p:scale>
          <a:sx n="66" d="100"/>
          <a:sy n="66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Внешний конфликт романа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1622687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Противопоставления Базарова </a:t>
            </a:r>
            <a:endParaRPr lang="ru-RU" sz="2800" b="1" i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2195736" y="2145907"/>
            <a:ext cx="1800200" cy="9230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4148336" y="2145907"/>
            <a:ext cx="1791816" cy="7706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5576" y="3068960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Павлу Петровичу                 Остальным героям </a:t>
            </a:r>
            <a:endParaRPr lang="ru-RU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94784" y="4483511"/>
            <a:ext cx="8037655" cy="163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Внешний </a:t>
            </a:r>
            <a:r>
              <a:rPr lang="ru-RU" b="1" dirty="0"/>
              <a:t>конфликт романа </a:t>
            </a:r>
            <a:r>
              <a:rPr lang="ru-RU" sz="2800" b="1" dirty="0"/>
              <a:t>не разрешен. </a:t>
            </a:r>
            <a:endParaRPr lang="ru-RU" sz="2800" b="1" dirty="0" smtClean="0"/>
          </a:p>
          <a:p>
            <a:pPr algn="just"/>
            <a:r>
              <a:rPr lang="ru-RU" b="1" dirty="0" smtClean="0"/>
              <a:t>Но </a:t>
            </a:r>
            <a:r>
              <a:rPr lang="ru-RU" b="1" dirty="0"/>
              <a:t>наряду с внешним, конкретно-историческим конфликтом, каждый из </a:t>
            </a:r>
            <a:r>
              <a:rPr lang="ru-RU" b="1" dirty="0" smtClean="0"/>
              <a:t>героев </a:t>
            </a:r>
            <a:r>
              <a:rPr lang="ru-RU" b="1" dirty="0"/>
              <a:t>«проверен» внутренним конфликтом. </a:t>
            </a:r>
            <a:endParaRPr lang="ru-RU" b="1" dirty="0" smtClean="0"/>
          </a:p>
          <a:p>
            <a:pPr algn="just"/>
            <a:r>
              <a:rPr lang="ru-RU" b="1" dirty="0" smtClean="0"/>
              <a:t>Именно </a:t>
            </a:r>
            <a:r>
              <a:rPr lang="ru-RU" b="1" dirty="0"/>
              <a:t>внутренний конфликт и делает Базарова «трагическим лицом</a:t>
            </a:r>
            <a:r>
              <a:rPr lang="ru-RU" b="1" dirty="0" smtClean="0"/>
              <a:t>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601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1004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Смысл </a:t>
            </a:r>
            <a:r>
              <a:rPr lang="ru-RU" b="1" dirty="0"/>
              <a:t>названия романа, его идейное значение.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700808"/>
            <a:ext cx="8424936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263" algn="just"/>
            <a:r>
              <a:rPr lang="ru-RU" sz="2200" dirty="0"/>
              <a:t>С</a:t>
            </a:r>
            <a:r>
              <a:rPr lang="ru-RU" sz="2200" dirty="0" smtClean="0"/>
              <a:t>мысл </a:t>
            </a:r>
            <a:r>
              <a:rPr lang="ru-RU" sz="2200" dirty="0"/>
              <a:t>слов «отцы и дети» возвышается до значения православного, христианского, вечного. </a:t>
            </a:r>
            <a:endParaRPr lang="ru-RU" sz="2200" dirty="0" smtClean="0"/>
          </a:p>
          <a:p>
            <a:pPr indent="449263" algn="just"/>
            <a:r>
              <a:rPr lang="ru-RU" sz="2200" dirty="0" smtClean="0"/>
              <a:t>Поэтому </a:t>
            </a:r>
            <a:r>
              <a:rPr lang="ru-RU" sz="2200" dirty="0"/>
              <a:t>в конце романа, исполненном лиризма, мы слышим взволнованный, проникновенный голос автора: </a:t>
            </a:r>
            <a:r>
              <a:rPr lang="ru-RU" sz="2200" i="1" dirty="0"/>
              <a:t>«Какое бы страстное, грешное, бунтующее сердце ни скрывалось в могиле, цветы, растущие на ней, безмятежно глядят на нас своими невинными глазами: Не об одном вечном спокойствии говорят нам они, о том великом спокойствии «равнодушной» природы, они говорят о вечном примирении и жизни бесконечной.»</a:t>
            </a:r>
            <a:endParaRPr lang="ru-RU" sz="2200" dirty="0"/>
          </a:p>
          <a:p>
            <a:pPr indent="449263" algn="just"/>
            <a:r>
              <a:rPr lang="ru-RU" sz="2200" dirty="0"/>
              <a:t>Не о борьбе Базарова говорит автор, а о </a:t>
            </a:r>
            <a:r>
              <a:rPr lang="ru-RU" sz="2200" u="sng" dirty="0"/>
              <a:t>примирении, </a:t>
            </a:r>
            <a:r>
              <a:rPr lang="ru-RU" sz="2200" dirty="0"/>
              <a:t>не о лопухе, который, по словам Базарова, вырастет на его могиле, а о вечной жизни. Тут и нравственное оправдание героя и сожаление о нем как о замечательном человеке.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 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961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11560" y="1750826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85912" y="1395264"/>
            <a:ext cx="80905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263" algn="just"/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И.С. Тургенев писал Полине Виардо в 1862 году о Базарове: «Главный герой – человек передовых взглядов; я попытался представить конфликт двух поколений, и это отыгралось на мне».</a:t>
            </a:r>
          </a:p>
          <a:p>
            <a:pPr indent="449263" algn="just"/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- Что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, по-вашему, передового во взглядах Базарова? Все его взгляды вы могли бы назвать передовыми?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  <a:p>
            <a:pPr indent="449263" algn="just"/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- В 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чём, по вашему мнению, конфликт двух поколений в романе «Отцы и дети»?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just">
              <a:buFontTx/>
              <a:buChar char="-"/>
            </a:pP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09600" y="40466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1 вариант.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31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50168"/>
            <a:ext cx="8229600" cy="990600"/>
          </a:xfrm>
        </p:spPr>
        <p:txBody>
          <a:bodyPr>
            <a:normAutofit/>
          </a:bodyPr>
          <a:lstStyle/>
          <a:p>
            <a:r>
              <a:rPr lang="ru-RU" dirty="0"/>
              <a:t>2</a:t>
            </a:r>
            <a:r>
              <a:rPr lang="ru-RU" dirty="0" smtClean="0"/>
              <a:t> вариант.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1750826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9740" y="1340768"/>
            <a:ext cx="84436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263" algn="just"/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Зимой 1861 года в одном из писем Тургенев заметил: «Никогда разложение старого не происходило так быстро. А будет ли новое лучше – Бог весть!».</a:t>
            </a:r>
          </a:p>
          <a:p>
            <a:pPr indent="449263" algn="just"/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- Нет 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ли в романе «Отцы и дети» признаков «разложения старого»? Если да, то в чём конкретно это проявляется?</a:t>
            </a:r>
          </a:p>
          <a:p>
            <a:pPr indent="449263" algn="just"/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- Кем 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и чем, на ваш взгляд, представлено новое в романе Тургенева? Можете ли вы согласиться с тем, что и в романе, и в письме писатель не уверен, «будет ли новое лучше»?</a:t>
            </a:r>
          </a:p>
        </p:txBody>
      </p:sp>
    </p:spTree>
    <p:extLst>
      <p:ext uri="{BB962C8B-B14F-4D97-AF65-F5344CB8AC3E}">
        <p14:creationId xmlns:p14="http://schemas.microsoft.com/office/powerpoint/2010/main" val="135315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ru-RU" sz="4400" b="1" dirty="0"/>
              <a:t>Внутренний конфликт Базарова.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19183" y="1412776"/>
            <a:ext cx="511256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Базаров в начале романа.</a:t>
            </a:r>
            <a:endParaRPr lang="ru-RU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ru-RU" sz="28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ru-RU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Цель Базарова.</a:t>
            </a:r>
          </a:p>
          <a:p>
            <a:pPr algn="just"/>
            <a:r>
              <a:rPr lang="ru-RU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Взгляды Базарова на народ.</a:t>
            </a:r>
          </a:p>
          <a:p>
            <a:pPr algn="just"/>
            <a:r>
              <a:rPr lang="ru-RU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Взгляды Базарова на науку.</a:t>
            </a:r>
          </a:p>
          <a:p>
            <a:pPr algn="just"/>
            <a:r>
              <a:rPr lang="ru-RU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Базаров о времени и обстоятельствах.</a:t>
            </a:r>
          </a:p>
          <a:p>
            <a:pPr algn="just"/>
            <a:r>
              <a:rPr lang="ru-RU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Базаров об искусстве.</a:t>
            </a:r>
          </a:p>
          <a:p>
            <a:pPr algn="just"/>
            <a:r>
              <a:rPr lang="ru-RU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Базаров о природе.</a:t>
            </a:r>
          </a:p>
          <a:p>
            <a:pPr algn="just"/>
            <a:r>
              <a:rPr lang="ru-RU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Базаров о любви.</a:t>
            </a:r>
          </a:p>
        </p:txBody>
      </p:sp>
      <p:pic>
        <p:nvPicPr>
          <p:cNvPr id="1026" name="Picture 2" descr="https://sun9-38.userapi.com/c847219/v847219737/db12c/mHH-cv_R40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399323"/>
            <a:ext cx="31718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94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 smtClean="0"/>
              <a:t>Взгляды Базарова на народ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1340768"/>
            <a:ext cx="8280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ru-RU" sz="3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Базаров знает народный язык, речь его полна поговорок и </a:t>
            </a:r>
            <a:r>
              <a:rPr lang="ru-RU" sz="3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пословиц:</a:t>
            </a:r>
            <a:endParaRPr lang="en-US" sz="3000" i="1" dirty="0" smtClean="0">
              <a:solidFill>
                <a:schemeClr val="accent1">
                  <a:lumMod val="75000"/>
                </a:schemeClr>
              </a:solidFill>
              <a:latin typeface="+mj-lt"/>
              <a:cs typeface="Times New Roman" pitchFamily="18" charset="0"/>
            </a:endParaRPr>
          </a:p>
          <a:p>
            <a:pPr marL="442913" algn="just"/>
            <a:r>
              <a:rPr lang="ru-RU" sz="3000" i="1" dirty="0" smtClean="0">
                <a:solidFill>
                  <a:schemeClr val="accent6">
                    <a:lumMod val="90000"/>
                  </a:schemeClr>
                </a:solidFill>
                <a:latin typeface="+mj-lt"/>
                <a:cs typeface="Times New Roman" pitchFamily="18" charset="0"/>
              </a:rPr>
              <a:t>акация </a:t>
            </a:r>
            <a:r>
              <a:rPr lang="ru-RU" sz="3000" i="1" dirty="0">
                <a:solidFill>
                  <a:schemeClr val="accent6">
                    <a:lumMod val="90000"/>
                  </a:schemeClr>
                </a:solidFill>
                <a:latin typeface="+mj-lt"/>
                <a:cs typeface="Times New Roman" pitchFamily="18" charset="0"/>
              </a:rPr>
              <a:t>и сирень – ребята добрые,</a:t>
            </a:r>
            <a:endParaRPr lang="ru-RU" sz="3000" dirty="0">
              <a:solidFill>
                <a:schemeClr val="accent6">
                  <a:lumMod val="90000"/>
                </a:schemeClr>
              </a:solidFill>
              <a:latin typeface="+mj-lt"/>
              <a:cs typeface="Times New Roman" pitchFamily="18" charset="0"/>
            </a:endParaRPr>
          </a:p>
          <a:p>
            <a:pPr marL="442913" algn="just"/>
            <a:r>
              <a:rPr lang="ru-RU" sz="3000" i="1" dirty="0">
                <a:solidFill>
                  <a:schemeClr val="accent6">
                    <a:lumMod val="90000"/>
                  </a:schemeClr>
                </a:solidFill>
                <a:latin typeface="+mj-lt"/>
                <a:cs typeface="Times New Roman" pitchFamily="18" charset="0"/>
              </a:rPr>
              <a:t>народ мы тертый</a:t>
            </a:r>
            <a:r>
              <a:rPr lang="ru-RU" sz="3000" i="1" dirty="0" smtClean="0">
                <a:solidFill>
                  <a:schemeClr val="accent6">
                    <a:lumMod val="90000"/>
                  </a:schemeClr>
                </a:solidFill>
                <a:latin typeface="+mj-lt"/>
                <a:cs typeface="Times New Roman" pitchFamily="18" charset="0"/>
              </a:rPr>
              <a:t>,</a:t>
            </a:r>
          </a:p>
          <a:p>
            <a:pPr marL="442913" algn="just"/>
            <a:r>
              <a:rPr lang="ru-RU" sz="3000" i="1" dirty="0" smtClean="0">
                <a:solidFill>
                  <a:schemeClr val="accent6">
                    <a:lumMod val="90000"/>
                  </a:schemeClr>
                </a:solidFill>
                <a:latin typeface="+mj-lt"/>
                <a:cs typeface="Times New Roman" pitchFamily="18" charset="0"/>
              </a:rPr>
              <a:t>у </a:t>
            </a:r>
            <a:r>
              <a:rPr lang="ru-RU" sz="3000" i="1" dirty="0">
                <a:solidFill>
                  <a:schemeClr val="accent6">
                    <a:lumMod val="90000"/>
                  </a:schemeClr>
                </a:solidFill>
                <a:latin typeface="+mj-lt"/>
                <a:cs typeface="Times New Roman" pitchFamily="18" charset="0"/>
              </a:rPr>
              <a:t>твоего отца губа не дура,</a:t>
            </a:r>
            <a:r>
              <a:rPr lang="ru-RU" sz="3000" dirty="0">
                <a:solidFill>
                  <a:schemeClr val="accent6">
                    <a:lumMod val="90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endParaRPr lang="ru-RU" sz="3000" dirty="0" smtClean="0">
              <a:solidFill>
                <a:schemeClr val="accent6">
                  <a:lumMod val="90000"/>
                </a:schemeClr>
              </a:solidFill>
              <a:latin typeface="+mj-lt"/>
              <a:cs typeface="Times New Roman" pitchFamily="18" charset="0"/>
            </a:endParaRPr>
          </a:p>
          <a:p>
            <a:pPr marL="442913" algn="just"/>
            <a:r>
              <a:rPr lang="ru-RU" sz="3000" i="1" dirty="0" smtClean="0">
                <a:solidFill>
                  <a:schemeClr val="accent6">
                    <a:lumMod val="90000"/>
                  </a:schemeClr>
                </a:solidFill>
                <a:latin typeface="+mj-lt"/>
                <a:cs typeface="Times New Roman" pitchFamily="18" charset="0"/>
              </a:rPr>
              <a:t>дурь </a:t>
            </a:r>
            <a:r>
              <a:rPr lang="ru-RU" sz="3000" i="1" dirty="0">
                <a:solidFill>
                  <a:schemeClr val="accent6">
                    <a:lumMod val="90000"/>
                  </a:schemeClr>
                </a:solidFill>
                <a:latin typeface="+mj-lt"/>
                <a:cs typeface="Times New Roman" pitchFamily="18" charset="0"/>
              </a:rPr>
              <a:t>из него не вся вышла</a:t>
            </a:r>
            <a:r>
              <a:rPr lang="ru-RU" sz="3000" i="1" dirty="0" smtClean="0">
                <a:solidFill>
                  <a:schemeClr val="accent6">
                    <a:lumMod val="90000"/>
                  </a:schemeClr>
                </a:solidFill>
                <a:latin typeface="+mj-lt"/>
                <a:cs typeface="Times New Roman" pitchFamily="18" charset="0"/>
              </a:rPr>
              <a:t>.</a:t>
            </a:r>
            <a:endParaRPr lang="en-US" sz="3000" dirty="0" smtClean="0">
              <a:solidFill>
                <a:schemeClr val="accent6">
                  <a:lumMod val="90000"/>
                </a:schemeClr>
              </a:solidFill>
              <a:latin typeface="+mj-lt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974519"/>
              </p:ext>
            </p:extLst>
          </p:nvPr>
        </p:nvGraphicFramePr>
        <p:xfrm>
          <a:off x="755576" y="4149080"/>
          <a:ext cx="7992888" cy="223224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996444"/>
                <a:gridCol w="3996444"/>
              </a:tblGrid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ru-RU" sz="26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Заболеешь</a:t>
                      </a:r>
                      <a:endParaRPr lang="ru-RU" sz="26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«Занеможешь»</a:t>
                      </a:r>
                      <a:endParaRPr lang="ru-RU" sz="26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ru-RU" sz="26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Некрасиво</a:t>
                      </a:r>
                      <a:endParaRPr lang="ru-RU" sz="26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«Неказисто»</a:t>
                      </a:r>
                      <a:endParaRPr lang="ru-RU" sz="26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ru-RU" sz="26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Плохо</a:t>
                      </a:r>
                      <a:endParaRPr lang="ru-RU" sz="26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«Худо»</a:t>
                      </a:r>
                      <a:endParaRPr lang="ru-RU" sz="26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ru-RU" sz="26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Огорчается</a:t>
                      </a:r>
                      <a:endParaRPr lang="ru-RU" sz="26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«Убивается»</a:t>
                      </a:r>
                      <a:endParaRPr lang="ru-RU" sz="26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93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35280" cy="990600"/>
          </a:xfrm>
        </p:spPr>
        <p:txBody>
          <a:bodyPr>
            <a:normAutofit fontScale="90000"/>
          </a:bodyPr>
          <a:lstStyle/>
          <a:p>
            <a:r>
              <a:rPr lang="ru-RU" i="1" dirty="0" smtClean="0"/>
              <a:t>Базаров </a:t>
            </a:r>
            <a:r>
              <a:rPr lang="ru-RU" i="1" dirty="0"/>
              <a:t>о времени и обстоятельствах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1720840"/>
            <a:ext cx="78488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Базаров говорит: 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Время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для Базарова – это совокупность социальных, экономических, бытовых условий жизни, т.е. конкретно-историческая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среда.</a:t>
            </a:r>
            <a:b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Базаров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не верит в Бога, в судьбу, рок. В центре мироздания он ставит себя, человека: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96562" y="5540700"/>
            <a:ext cx="7714364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/>
            <a:r>
              <a:rPr lang="ru-RU" sz="2400" dirty="0">
                <a:solidFill>
                  <a:schemeClr val="bg1"/>
                </a:solidFill>
              </a:rPr>
              <a:t>«</a:t>
            </a:r>
            <a:r>
              <a:rPr lang="ru-RU" sz="2400" i="1" dirty="0">
                <a:solidFill>
                  <a:schemeClr val="bg1"/>
                </a:solidFill>
              </a:rPr>
              <a:t>И ведь тоже думал: «Не умру, куда, задача есть, ведь я гигант!»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47056" y="2204864"/>
            <a:ext cx="7813376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/>
            <a:r>
              <a:rPr lang="ru-RU" sz="2400" i="1" dirty="0">
                <a:solidFill>
                  <a:schemeClr val="bg1"/>
                </a:solidFill>
              </a:rPr>
              <a:t>«А что касается до времени, отчего я от него зависеть буду. Пускай же оно зависит от меня.»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766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дала любовь Базарову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18745" y="1412776"/>
            <a:ext cx="77768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1. 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Он не просто разумом, а всем существом своим ощутил не </a:t>
            </a:r>
            <a:r>
              <a:rPr lang="ru-RU" sz="2400" dirty="0" err="1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узкофизиологическую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, как он думал, таинственно-стихийную силу этого чувства. И дело тут не в чарах Одинцовой, а в самой любви, в её неодолимой силе: </a:t>
            </a:r>
            <a:r>
              <a:rPr lang="ru-RU" sz="24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«Я люблю вас, глупо, безумно…» </a:t>
            </a:r>
            <a:r>
              <a:rPr lang="ru-RU" sz="2400" i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- говорит Базаров.</a:t>
            </a:r>
            <a:endParaRPr lang="ru-RU" sz="2400" dirty="0">
              <a:solidFill>
                <a:schemeClr val="accent6">
                  <a:lumMod val="75000"/>
                </a:schemeClr>
              </a:solidFill>
              <a:cs typeface="Times New Roman" pitchFamily="18" charset="0"/>
            </a:endParaRPr>
          </a:p>
          <a:p>
            <a:pPr algn="just"/>
            <a:r>
              <a:rPr lang="ru-RU" sz="240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2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. 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С любовью в Базарова вселилось что-то другое, что он </a:t>
            </a:r>
            <a:r>
              <a:rPr lang="ru-RU" sz="24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«никак не допускал, над чем всегда трунил, что возмущало всю его гордость»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, 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и он, гонитель романтизма, </a:t>
            </a:r>
            <a:r>
              <a:rPr lang="ru-RU" sz="24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«с негодованием сознавал романтика в самом себе</a:t>
            </a:r>
            <a:r>
              <a:rPr lang="ru-RU" sz="2400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».</a:t>
            </a:r>
          </a:p>
          <a:p>
            <a:pPr algn="just"/>
            <a:r>
              <a:rPr lang="ru-RU" sz="2400" i="1" dirty="0" smtClean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3. 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Иначе 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говоря, Базаров стал по-другому относиться к любви, к жизни, к самому себе.</a:t>
            </a:r>
          </a:p>
          <a:p>
            <a:pPr algn="just"/>
            <a:endParaRPr lang="ru-RU" sz="24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9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278160"/>
            <a:ext cx="8229600" cy="990600"/>
          </a:xfrm>
        </p:spPr>
        <p:txBody>
          <a:bodyPr/>
          <a:lstStyle/>
          <a:p>
            <a:r>
              <a:rPr lang="ru-RU" dirty="0" smtClean="0"/>
              <a:t>Что меняется в Базарове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268760"/>
            <a:ext cx="5400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Базаров 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 времени и обстоятельствах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Т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от 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Базаров, который так уверенно говорил о своей независимости от времени и считал себя гигантом. Эта уверенность была поколеблена уже с началом его отношений с 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Одинцовой.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i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Словами же, произнесенными им в предсмертный час, он фактически признает торжество обстоятельств над собой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ru-RU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 descr="https://www.syl.ru/misc/i/ai/370898/22371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68760"/>
            <a:ext cx="3289327" cy="487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80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ru-RU" sz="3300" b="1" dirty="0"/>
              <a:t>Базаров и Кирсанов П.П. - противники или собратья по судьбе?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17510" y="1741433"/>
            <a:ext cx="82589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ru-RU" sz="2400" b="1" dirty="0" smtClean="0">
                <a:solidFill>
                  <a:schemeClr val="accent6"/>
                </a:solidFill>
              </a:rPr>
              <a:t>«</a:t>
            </a:r>
            <a:r>
              <a:rPr lang="ru-RU" sz="2400" b="1" dirty="0">
                <a:solidFill>
                  <a:schemeClr val="accent6"/>
                </a:solidFill>
              </a:rPr>
              <a:t>Блестящая карьера» ожидала Павла Петровича и «великая будущность» Базарова. </a:t>
            </a:r>
            <a:endParaRPr lang="ru-RU" sz="2400" b="1" dirty="0" smtClean="0">
              <a:solidFill>
                <a:schemeClr val="accent6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2572430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38" lvl="0" indent="-261938" algn="just"/>
            <a:r>
              <a:rPr lang="ru-RU" sz="2400" b="1" dirty="0" smtClean="0">
                <a:solidFill>
                  <a:schemeClr val="accent1"/>
                </a:solidFill>
              </a:rPr>
              <a:t>2. Вслед </a:t>
            </a:r>
            <a:r>
              <a:rPr lang="ru-RU" sz="2400" b="1" dirty="0">
                <a:solidFill>
                  <a:schemeClr val="accent1"/>
                </a:solidFill>
              </a:rPr>
              <a:t>за Павлом Петровичем Базаров, раньше игнорировавший судьбу, признает ее власть над собой и чувствует себя ее жертвой. </a:t>
            </a:r>
            <a:endParaRPr lang="ru-RU" sz="2400" b="1" dirty="0" smtClean="0">
              <a:solidFill>
                <a:schemeClr val="accent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94454" y="3836023"/>
            <a:ext cx="80648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lvl="0" indent="-363538" algn="just"/>
            <a:r>
              <a:rPr lang="ru-RU" sz="2400" b="1" dirty="0">
                <a:solidFill>
                  <a:schemeClr val="accent6"/>
                </a:solidFill>
              </a:rPr>
              <a:t>3. Павел Петрович смиряется перед судьбой, становится духовно мертвым человеком: </a:t>
            </a:r>
            <a:r>
              <a:rPr lang="ru-RU" sz="2400" b="1" i="1" dirty="0">
                <a:solidFill>
                  <a:schemeClr val="accent6"/>
                </a:solidFill>
              </a:rPr>
              <a:t>«Да он и был мертвец.»</a:t>
            </a:r>
            <a:r>
              <a:rPr lang="ru-RU" sz="2400" b="1" dirty="0">
                <a:solidFill>
                  <a:schemeClr val="accent6"/>
                </a:solidFill>
              </a:rPr>
              <a:t> И Базаров, несмотря на то что героически встречает смерть, все-таки умирает.</a:t>
            </a:r>
          </a:p>
        </p:txBody>
      </p:sp>
    </p:spTree>
    <p:extLst>
      <p:ext uri="{BB962C8B-B14F-4D97-AF65-F5344CB8AC3E}">
        <p14:creationId xmlns:p14="http://schemas.microsoft.com/office/powerpoint/2010/main" val="203766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8229600" cy="990600"/>
          </a:xfrm>
        </p:spPr>
        <p:txBody>
          <a:bodyPr/>
          <a:lstStyle/>
          <a:p>
            <a:r>
              <a:rPr lang="ru-RU" dirty="0" smtClean="0"/>
              <a:t>Дуэль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86253" y="5214326"/>
            <a:ext cx="80843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solidFill>
                  <a:schemeClr val="accent1"/>
                </a:solidFill>
              </a:rPr>
              <a:t>4. Базаров </a:t>
            </a:r>
            <a:r>
              <a:rPr lang="ru-RU" sz="2400" b="1" dirty="0">
                <a:solidFill>
                  <a:schemeClr val="accent1"/>
                </a:solidFill>
              </a:rPr>
              <a:t>говорит: «О прошлом вспоминать незачем,»  тем самым примиряясь со своим недавним противником и признавая духовное родство с Павлом Петровичем.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08398" y="1268760"/>
            <a:ext cx="83840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400" b="1" dirty="0" smtClean="0">
                <a:solidFill>
                  <a:schemeClr val="accent6"/>
                </a:solidFill>
              </a:rPr>
              <a:t>1. Истинная </a:t>
            </a:r>
            <a:r>
              <a:rPr lang="ru-RU" sz="2400" b="1" dirty="0">
                <a:solidFill>
                  <a:schemeClr val="accent6"/>
                </a:solidFill>
              </a:rPr>
              <a:t>причина поединка – </a:t>
            </a:r>
            <a:r>
              <a:rPr lang="ru-RU" sz="2400" b="1" dirty="0" err="1">
                <a:solidFill>
                  <a:schemeClr val="accent6"/>
                </a:solidFill>
              </a:rPr>
              <a:t>Фенечка</a:t>
            </a:r>
            <a:r>
              <a:rPr lang="ru-RU" sz="2400" b="1" dirty="0">
                <a:solidFill>
                  <a:schemeClr val="accent6"/>
                </a:solidFill>
              </a:rPr>
              <a:t>, в чертах которой Павел Петрович находил сходство с его роковой возлюбленной и которую он также тайно любил.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20094" y="2838420"/>
            <a:ext cx="83840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400" b="1" dirty="0" smtClean="0">
                <a:solidFill>
                  <a:schemeClr val="accent1"/>
                </a:solidFill>
              </a:rPr>
              <a:t>2. </a:t>
            </a:r>
            <a:r>
              <a:rPr lang="ru-RU" sz="2400" b="1" dirty="0">
                <a:solidFill>
                  <a:schemeClr val="accent1"/>
                </a:solidFill>
              </a:rPr>
              <a:t>Базаров идет на поединок не теоретиком-нигилистом, а мужчиной, уже искушенным глубоким сердечным опытом.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08398" y="4013997"/>
            <a:ext cx="8240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400" b="1" dirty="0" smtClean="0">
                <a:solidFill>
                  <a:schemeClr val="accent6"/>
                </a:solidFill>
              </a:rPr>
              <a:t>3. После </a:t>
            </a:r>
            <a:r>
              <a:rPr lang="ru-RU" sz="2400" b="1" dirty="0">
                <a:solidFill>
                  <a:schemeClr val="accent6"/>
                </a:solidFill>
              </a:rPr>
              <a:t>дуэли обнаружилось, что непримиримые Павел Петрович и Базаров («…мы друг друга понять не можем…») сблизились. </a:t>
            </a:r>
          </a:p>
        </p:txBody>
      </p:sp>
    </p:spTree>
    <p:extLst>
      <p:ext uri="{BB962C8B-B14F-4D97-AF65-F5344CB8AC3E}">
        <p14:creationId xmlns:p14="http://schemas.microsoft.com/office/powerpoint/2010/main" val="160454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39552" y="3259013"/>
            <a:ext cx="16814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Базаров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36096" y="690176"/>
            <a:ext cx="338437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Аркадий</a:t>
            </a:r>
          </a:p>
          <a:p>
            <a:endParaRPr lang="ru-RU" sz="28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Кукшина</a:t>
            </a:r>
            <a:endParaRPr lang="ru-RU" sz="28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8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Ситников</a:t>
            </a:r>
          </a:p>
          <a:p>
            <a:endParaRPr lang="ru-RU" sz="28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Фенечка</a:t>
            </a:r>
            <a:endParaRPr lang="ru-RU" sz="28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8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Народ</a:t>
            </a:r>
          </a:p>
          <a:p>
            <a:endParaRPr lang="ru-RU" sz="28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Одинцова</a:t>
            </a:r>
          </a:p>
          <a:p>
            <a:endParaRPr lang="ru-RU" sz="28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Братья Кирсановы</a:t>
            </a:r>
          </a:p>
          <a:p>
            <a:endParaRPr lang="ru-RU" dirty="0"/>
          </a:p>
          <a:p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2339752" y="1196752"/>
            <a:ext cx="2952328" cy="20622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2492152" y="1844824"/>
            <a:ext cx="2799928" cy="1566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2627784" y="2751103"/>
            <a:ext cx="2753005" cy="7695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2683091" y="3520623"/>
            <a:ext cx="2753005" cy="1244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2492152" y="4005064"/>
            <a:ext cx="2799928" cy="1901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2580861" y="3814108"/>
            <a:ext cx="2567203" cy="13430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677524" y="3765150"/>
            <a:ext cx="2456589" cy="5676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046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76</TotalTime>
  <Words>644</Words>
  <Application>Microsoft Office PowerPoint</Application>
  <PresentationFormat>Экран (4:3)</PresentationFormat>
  <Paragraphs>84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Ясность</vt:lpstr>
      <vt:lpstr>Внешний конфликт романа</vt:lpstr>
      <vt:lpstr>Внутренний конфликт Базарова. </vt:lpstr>
      <vt:lpstr>Взгляды Базарова на народ</vt:lpstr>
      <vt:lpstr>Базаров о времени и обстоятельствах</vt:lpstr>
      <vt:lpstr>Что дала любовь Базарову</vt:lpstr>
      <vt:lpstr>Что меняется в Базарове</vt:lpstr>
      <vt:lpstr>Базаров и Кирсанов П.П. - противники или собратья по судьбе? </vt:lpstr>
      <vt:lpstr>Дуэль</vt:lpstr>
      <vt:lpstr>Презентация PowerPoint</vt:lpstr>
      <vt:lpstr>Смысл названия романа, его идейное значение. </vt:lpstr>
      <vt:lpstr>Презентация PowerPoint</vt:lpstr>
      <vt:lpstr>2 вариант.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Вампира</dc:creator>
  <cp:lastModifiedBy>Вампира</cp:lastModifiedBy>
  <cp:revision>10</cp:revision>
  <dcterms:created xsi:type="dcterms:W3CDTF">2020-12-01T15:20:40Z</dcterms:created>
  <dcterms:modified xsi:type="dcterms:W3CDTF">2020-12-01T17:31:44Z</dcterms:modified>
</cp:coreProperties>
</file>