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284" y="917912"/>
            <a:ext cx="89289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История создания</a:t>
            </a:r>
            <a:r>
              <a:rPr lang="ru-RU" sz="2000" dirty="0"/>
              <a:t> – стихотворение было написано в 1870 году, когда Тютчеву уже исполнилось 67 лет, это один из примеров произведений о любви.</a:t>
            </a:r>
          </a:p>
          <a:p>
            <a:pPr algn="just"/>
            <a:r>
              <a:rPr lang="ru-RU" sz="2000" b="1" dirty="0"/>
              <a:t>Тема </a:t>
            </a:r>
            <a:r>
              <a:rPr lang="ru-RU" sz="2000" dirty="0"/>
              <a:t>– стихотворение о чувствах, забытых поэтом, но вновь вспыхнувших при встрече после долгой разлуки.</a:t>
            </a:r>
          </a:p>
          <a:p>
            <a:pPr algn="just"/>
            <a:r>
              <a:rPr lang="ru-RU" sz="2000" b="1" dirty="0"/>
              <a:t>Композиция</a:t>
            </a:r>
            <a:r>
              <a:rPr lang="ru-RU" sz="2000" dirty="0"/>
              <a:t> – </a:t>
            </a:r>
            <a:r>
              <a:rPr lang="ru-RU" sz="2000" dirty="0" smtClean="0"/>
              <a:t>линейная.</a:t>
            </a:r>
          </a:p>
          <a:p>
            <a:pPr algn="just"/>
            <a:r>
              <a:rPr lang="ru-RU" sz="2000" b="1" dirty="0" smtClean="0"/>
              <a:t>Жанр </a:t>
            </a:r>
            <a:r>
              <a:rPr lang="ru-RU" sz="2000" dirty="0"/>
              <a:t>– точки зрения исследователей расходятся в вопросе о жанровой принадлежности: некоторые склонны относить это стихотворение к оде, другие – к элегии.</a:t>
            </a:r>
          </a:p>
          <a:p>
            <a:pPr algn="just"/>
            <a:r>
              <a:rPr lang="ru-RU" sz="2000" b="1" dirty="0"/>
              <a:t>Стихотворный размер</a:t>
            </a:r>
            <a:r>
              <a:rPr lang="ru-RU" sz="2000" dirty="0"/>
              <a:t> – стихотворение написано ямбом, используется точная, мужская и женская рифмы, причем последние чередуются, способ рифмовки – перекрестный АВАВ.</a:t>
            </a:r>
          </a:p>
          <a:p>
            <a:pPr algn="just"/>
            <a:r>
              <a:rPr lang="ru-RU" sz="2000" b="1" dirty="0"/>
              <a:t>Эпитеты </a:t>
            </a:r>
            <a:r>
              <a:rPr lang="ru-RU" sz="2000" dirty="0"/>
              <a:t>– </a:t>
            </a:r>
            <a:r>
              <a:rPr lang="ru-RU" sz="2000" i="1" dirty="0"/>
              <a:t>“в отжившем сердце”</a:t>
            </a:r>
            <a:r>
              <a:rPr lang="ru-RU" sz="2000" dirty="0"/>
              <a:t>, </a:t>
            </a:r>
            <a:r>
              <a:rPr lang="ru-RU" sz="2000" i="1" dirty="0"/>
              <a:t>“время золотое”</a:t>
            </a:r>
            <a:r>
              <a:rPr lang="ru-RU" sz="2000" dirty="0"/>
              <a:t>, </a:t>
            </a:r>
            <a:r>
              <a:rPr lang="ru-RU" sz="2000" i="1" dirty="0"/>
              <a:t>“душевной полноты”</a:t>
            </a:r>
            <a:r>
              <a:rPr lang="ru-RU" sz="2000" dirty="0"/>
              <a:t>.</a:t>
            </a:r>
          </a:p>
          <a:p>
            <a:pPr algn="just"/>
            <a:r>
              <a:rPr lang="ru-RU" sz="2000" b="1" dirty="0"/>
              <a:t>Гипербола </a:t>
            </a:r>
            <a:r>
              <a:rPr lang="ru-RU" sz="2000" dirty="0"/>
              <a:t>– </a:t>
            </a:r>
            <a:r>
              <a:rPr lang="ru-RU" sz="2000" i="1" dirty="0"/>
              <a:t>“Как после вековой разлуки…”</a:t>
            </a:r>
            <a:r>
              <a:rPr lang="ru-RU" sz="2000" dirty="0"/>
              <a:t>.</a:t>
            </a:r>
          </a:p>
          <a:p>
            <a:pPr algn="just"/>
            <a:r>
              <a:rPr lang="ru-RU" sz="2000" b="1" dirty="0"/>
              <a:t>Олицетворения </a:t>
            </a:r>
            <a:r>
              <a:rPr lang="ru-RU" sz="2000" dirty="0"/>
              <a:t>– </a:t>
            </a:r>
            <a:r>
              <a:rPr lang="ru-RU" sz="2000" i="1" dirty="0"/>
              <a:t>“…все былое… ожило”</a:t>
            </a:r>
            <a:r>
              <a:rPr lang="ru-RU" sz="2000" dirty="0"/>
              <a:t>, </a:t>
            </a:r>
            <a:r>
              <a:rPr lang="ru-RU" sz="2000" i="1" dirty="0"/>
              <a:t>“…жизнь заговорила вновь”</a:t>
            </a:r>
            <a:r>
              <a:rPr lang="ru-RU" sz="2000" dirty="0"/>
              <a:t>.</a:t>
            </a:r>
          </a:p>
          <a:p>
            <a:pPr algn="just"/>
            <a:r>
              <a:rPr lang="ru-RU" sz="2000" b="1" dirty="0"/>
              <a:t>Метафоры </a:t>
            </a:r>
            <a:r>
              <a:rPr lang="ru-RU" sz="2000" dirty="0"/>
              <a:t>– </a:t>
            </a:r>
            <a:r>
              <a:rPr lang="ru-RU" sz="2000" i="1" dirty="0"/>
              <a:t>“весь обвеян дуновеньем”</a:t>
            </a:r>
            <a:r>
              <a:rPr lang="ru-RU" sz="2000" dirty="0"/>
              <a:t>, </a:t>
            </a:r>
            <a:r>
              <a:rPr lang="ru-RU" sz="2000" i="1" dirty="0"/>
              <a:t>“сердцу стало так тепло”</a:t>
            </a:r>
            <a:r>
              <a:rPr lang="ru-RU" sz="2000" dirty="0"/>
              <a:t>.</a:t>
            </a:r>
          </a:p>
          <a:p>
            <a:pPr algn="just"/>
            <a:r>
              <a:rPr lang="ru-RU" sz="2000" b="1" dirty="0" smtClean="0"/>
              <a:t>Анафора</a:t>
            </a:r>
            <a:r>
              <a:rPr lang="ru-RU" sz="2000" dirty="0" smtClean="0"/>
              <a:t> </a:t>
            </a:r>
            <a:r>
              <a:rPr lang="ru-RU" sz="2000" dirty="0"/>
              <a:t>– </a:t>
            </a:r>
            <a:r>
              <a:rPr lang="ru-RU" sz="2000" i="1" dirty="0"/>
              <a:t>“Тут не одно…”</a:t>
            </a:r>
            <a:r>
              <a:rPr lang="ru-RU" sz="2000" dirty="0"/>
              <a:t>, </a:t>
            </a:r>
            <a:r>
              <a:rPr lang="ru-RU" sz="2000" i="1" dirty="0"/>
              <a:t>“Тут жизнь…”</a:t>
            </a:r>
            <a:r>
              <a:rPr lang="ru-RU" sz="2000" dirty="0"/>
              <a:t>; </a:t>
            </a:r>
            <a:endParaRPr lang="ru-RU" sz="2000" dirty="0" smtClean="0"/>
          </a:p>
          <a:p>
            <a:pPr algn="just"/>
            <a:r>
              <a:rPr lang="ru-RU" sz="2000" b="1" dirty="0" smtClean="0"/>
              <a:t>Градация</a:t>
            </a:r>
            <a:r>
              <a:rPr lang="ru-RU" sz="2000" dirty="0" smtClean="0"/>
              <a:t> </a:t>
            </a:r>
            <a:r>
              <a:rPr lang="ru-RU" sz="2000" dirty="0"/>
              <a:t>– </a:t>
            </a:r>
            <a:r>
              <a:rPr lang="ru-RU" sz="2000" i="1" dirty="0"/>
              <a:t>“Бывают дни, бывает час</a:t>
            </a:r>
            <a:r>
              <a:rPr lang="ru-RU" sz="2000" i="1" dirty="0" smtClean="0"/>
              <a:t>…”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3284" y="433555"/>
            <a:ext cx="877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«Я встретил вас и все былое»</a:t>
            </a:r>
            <a:endParaRPr lang="ru-RU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284" y="9179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История создания</a:t>
            </a:r>
            <a:r>
              <a:rPr lang="ru-RU" sz="2400" dirty="0"/>
              <a:t> – </a:t>
            </a:r>
            <a:r>
              <a:rPr lang="ru-RU" sz="2400" dirty="0"/>
              <a:t>посвящено Элеоноре </a:t>
            </a:r>
            <a:r>
              <a:rPr lang="ru-RU" sz="2400" dirty="0" err="1"/>
              <a:t>Петерсон</a:t>
            </a:r>
            <a:r>
              <a:rPr lang="ru-RU" sz="2400" dirty="0"/>
              <a:t>, первой жене поэта. </a:t>
            </a:r>
            <a:r>
              <a:rPr lang="ru-RU" sz="2400" dirty="0" smtClean="0"/>
              <a:t>Стих-посвящение</a:t>
            </a:r>
            <a:r>
              <a:rPr lang="ru-RU" sz="2400" dirty="0"/>
              <a:t>  был издан спустя десять лет после её смерти. Преждевременный уход близкого человека настолько ранил поэта, что он не смог смириться с этим никогда. </a:t>
            </a:r>
            <a:endParaRPr lang="ru-RU" sz="2400" dirty="0" smtClean="0"/>
          </a:p>
          <a:p>
            <a:pPr algn="just"/>
            <a:r>
              <a:rPr lang="ru-RU" sz="2400" b="1" dirty="0" smtClean="0"/>
              <a:t>Тема </a:t>
            </a:r>
            <a:r>
              <a:rPr lang="ru-RU" sz="2400" dirty="0"/>
              <a:t>– </a:t>
            </a:r>
            <a:r>
              <a:rPr lang="ru-RU" sz="2400" dirty="0"/>
              <a:t>воспоминания о возлюбленной</a:t>
            </a:r>
            <a:r>
              <a:rPr lang="ru-RU" sz="2400" dirty="0" smtClean="0"/>
              <a:t>.</a:t>
            </a:r>
            <a:endParaRPr lang="ru-RU" sz="2400" dirty="0"/>
          </a:p>
          <a:p>
            <a:pPr algn="just"/>
            <a:r>
              <a:rPr lang="ru-RU" sz="2400" b="1" dirty="0"/>
              <a:t>Композиция</a:t>
            </a:r>
            <a:r>
              <a:rPr lang="ru-RU" sz="2400" dirty="0"/>
              <a:t> – </a:t>
            </a:r>
            <a:r>
              <a:rPr lang="ru-RU" sz="2400" dirty="0" smtClean="0"/>
              <a:t>линейная.</a:t>
            </a:r>
          </a:p>
          <a:p>
            <a:pPr algn="just"/>
            <a:r>
              <a:rPr lang="ru-RU" sz="2400" b="1" dirty="0" smtClean="0"/>
              <a:t>Жанр </a:t>
            </a:r>
            <a:r>
              <a:rPr lang="ru-RU" sz="2400" dirty="0"/>
              <a:t>– </a:t>
            </a:r>
            <a:r>
              <a:rPr lang="ru-RU" sz="2400" dirty="0" smtClean="0"/>
              <a:t>элегия.</a:t>
            </a:r>
            <a:endParaRPr lang="ru-RU" sz="2400" dirty="0"/>
          </a:p>
          <a:p>
            <a:pPr algn="just"/>
            <a:r>
              <a:rPr lang="ru-RU" sz="2400" b="1" dirty="0"/>
              <a:t>Стихотворный размер</a:t>
            </a:r>
            <a:r>
              <a:rPr lang="ru-RU" sz="2400" dirty="0"/>
              <a:t> – стихотворение написано </a:t>
            </a:r>
            <a:r>
              <a:rPr lang="ru-RU" sz="2400" dirty="0" smtClean="0"/>
              <a:t>ямбом, </a:t>
            </a:r>
            <a:r>
              <a:rPr lang="ru-RU" sz="2400" dirty="0"/>
              <a:t>способ рифмовки – перекрестный АВАВ.</a:t>
            </a:r>
          </a:p>
          <a:p>
            <a:pPr algn="just"/>
            <a:r>
              <a:rPr lang="ru-RU" sz="2400" b="1" dirty="0"/>
              <a:t>Эпитеты </a:t>
            </a:r>
            <a:r>
              <a:rPr lang="ru-RU" sz="2400" dirty="0"/>
              <a:t>– </a:t>
            </a:r>
            <a:r>
              <a:rPr lang="ru-RU" sz="2400" dirty="0"/>
              <a:t>«милый», «незабвенный», «недостижимый», «неизменный</a:t>
            </a:r>
            <a:r>
              <a:rPr lang="ru-RU" sz="2400" dirty="0" smtClean="0"/>
              <a:t>»</a:t>
            </a:r>
          </a:p>
          <a:p>
            <a:pPr algn="just"/>
            <a:r>
              <a:rPr lang="ru-RU" sz="2400" b="1" dirty="0" smtClean="0"/>
              <a:t>Сравнение</a:t>
            </a:r>
            <a:r>
              <a:rPr lang="ru-RU" sz="2400" dirty="0" smtClean="0"/>
              <a:t> – </a:t>
            </a:r>
            <a:r>
              <a:rPr lang="ru-RU" sz="2400" i="1" dirty="0" smtClean="0"/>
              <a:t>«</a:t>
            </a:r>
            <a:r>
              <a:rPr lang="ru-RU" sz="2400" i="1" dirty="0"/>
              <a:t>Как ночью на небе </a:t>
            </a:r>
            <a:r>
              <a:rPr lang="ru-RU" sz="2400" i="1" dirty="0" smtClean="0"/>
              <a:t>звезда»</a:t>
            </a:r>
          </a:p>
          <a:p>
            <a:pPr algn="just"/>
            <a:r>
              <a:rPr lang="ru-RU" sz="2400" b="1" dirty="0" smtClean="0"/>
              <a:t>Метафоры </a:t>
            </a:r>
            <a:r>
              <a:rPr lang="ru-RU" sz="2400" dirty="0"/>
              <a:t>– </a:t>
            </a:r>
            <a:r>
              <a:rPr lang="ru-RU" sz="2400" i="1" dirty="0" smtClean="0"/>
              <a:t>«</a:t>
            </a:r>
            <a:r>
              <a:rPr lang="ru-RU" sz="2400" dirty="0" smtClean="0"/>
              <a:t>тоской желаний», «в </a:t>
            </a:r>
            <a:r>
              <a:rPr lang="ru-RU" sz="2400" dirty="0"/>
              <a:t>сумраке </a:t>
            </a:r>
            <a:r>
              <a:rPr lang="ru-RU" sz="2400" dirty="0" smtClean="0"/>
              <a:t>воспоминаний»</a:t>
            </a:r>
            <a:endParaRPr lang="ru-RU" sz="2400" i="1" dirty="0"/>
          </a:p>
          <a:p>
            <a:pPr algn="just"/>
            <a:r>
              <a:rPr lang="ru-RU" sz="2400" b="1" dirty="0" smtClean="0"/>
              <a:t>Анафора</a:t>
            </a:r>
            <a:r>
              <a:rPr lang="ru-RU" sz="2400" dirty="0" smtClean="0"/>
              <a:t> </a:t>
            </a:r>
            <a:r>
              <a:rPr lang="ru-RU" sz="2400" dirty="0"/>
              <a:t>– </a:t>
            </a:r>
            <a:r>
              <a:rPr lang="ru-RU" sz="2400" i="1" dirty="0" smtClean="0"/>
              <a:t>«Еще</a:t>
            </a:r>
            <a:r>
              <a:rPr lang="ru-RU" sz="2400" i="1" dirty="0"/>
              <a:t> томлюсь тоской </a:t>
            </a:r>
            <a:r>
              <a:rPr lang="ru-RU" sz="2400" i="1" dirty="0" smtClean="0"/>
              <a:t>желаний,/Еще </a:t>
            </a:r>
            <a:r>
              <a:rPr lang="ru-RU" sz="2400" i="1" dirty="0"/>
              <a:t>стремлюсь к тебе </a:t>
            </a:r>
            <a:r>
              <a:rPr lang="ru-RU" sz="2400" i="1" dirty="0" smtClean="0"/>
              <a:t>душой»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284" y="433555"/>
            <a:ext cx="877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«Еще томлюсь тоской желаний»</a:t>
            </a:r>
            <a:endParaRPr lang="ru-RU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2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284" y="917912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История создания </a:t>
            </a:r>
            <a:r>
              <a:rPr lang="ru-RU" sz="2400" dirty="0" smtClean="0"/>
              <a:t>– Будучи человеком страстным и влюбчивым, Тютчев в своей жизни огромное значение придавал мелочам. Один жест мог сказать ему о человеке гораздо больше, чем тысячи слов, лишенных смысла и правды. Поэтому поэт предпочитал «читать» женщин по глазам, но при этом признавался, что его супруга Элеонора даже после многих лет брака является для него «закрытой книгой».</a:t>
            </a:r>
          </a:p>
          <a:p>
            <a:pPr algn="just"/>
            <a:r>
              <a:rPr lang="ru-RU" sz="2400" b="1" dirty="0" smtClean="0"/>
              <a:t>Тема </a:t>
            </a:r>
            <a:r>
              <a:rPr lang="ru-RU" sz="2400" dirty="0" smtClean="0"/>
              <a:t>– описание пленительного образа супруги.</a:t>
            </a:r>
          </a:p>
          <a:p>
            <a:pPr algn="just"/>
            <a:r>
              <a:rPr lang="ru-RU" sz="2400" b="1" dirty="0" smtClean="0"/>
              <a:t>Жанр </a:t>
            </a:r>
            <a:r>
              <a:rPr lang="ru-RU" sz="2400" dirty="0" smtClean="0"/>
              <a:t>– любовная лирика.</a:t>
            </a:r>
          </a:p>
          <a:p>
            <a:pPr algn="just"/>
            <a:r>
              <a:rPr lang="ru-RU" sz="2400" b="1" dirty="0" smtClean="0"/>
              <a:t>Стихотворный размер</a:t>
            </a:r>
            <a:r>
              <a:rPr lang="ru-RU" sz="2400" dirty="0" smtClean="0"/>
              <a:t> – стихотворение написано хореем, способ рифмовки – перекрестный АВАВ.</a:t>
            </a:r>
          </a:p>
          <a:p>
            <a:pPr algn="just"/>
            <a:r>
              <a:rPr lang="ru-RU" sz="2400" b="1" dirty="0" smtClean="0"/>
              <a:t>Эпитеты </a:t>
            </a:r>
            <a:r>
              <a:rPr lang="ru-RU" sz="2400" dirty="0" smtClean="0"/>
              <a:t>– «</a:t>
            </a:r>
            <a:r>
              <a:rPr lang="ru-RU" sz="2400" dirty="0" err="1" smtClean="0"/>
              <a:t>опущенны</a:t>
            </a:r>
            <a:r>
              <a:rPr lang="en-US" sz="2400" dirty="0" smtClean="0"/>
              <a:t>x </a:t>
            </a:r>
            <a:r>
              <a:rPr lang="ru-RU" sz="2400" dirty="0" smtClean="0"/>
              <a:t>ресниц», «страстного лобзанья», «угрюмый, тусклый огнь»</a:t>
            </a:r>
          </a:p>
          <a:p>
            <a:pPr algn="just"/>
            <a:r>
              <a:rPr lang="ru-RU" sz="2400" b="1" dirty="0" smtClean="0"/>
              <a:t>Сравнение</a:t>
            </a:r>
            <a:r>
              <a:rPr lang="ru-RU" sz="2400" dirty="0" smtClean="0"/>
              <a:t> – </a:t>
            </a:r>
            <a:r>
              <a:rPr lang="ru-RU" sz="2400" i="1" dirty="0" smtClean="0"/>
              <a:t>«</a:t>
            </a:r>
            <a:r>
              <a:rPr lang="ru-RU" sz="2400" dirty="0" smtClean="0"/>
              <a:t>словно молнией небесной</a:t>
            </a:r>
            <a:r>
              <a:rPr lang="ru-RU" sz="2400" i="1" dirty="0" smtClean="0"/>
              <a:t>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03" y="404664"/>
            <a:ext cx="8771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Люблю глаза твои, мой друг…»</a:t>
            </a:r>
          </a:p>
          <a:p>
            <a:pPr algn="ctr"/>
            <a:endParaRPr lang="ru-RU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5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284" y="917912"/>
            <a:ext cx="89289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История создания</a:t>
            </a:r>
            <a:r>
              <a:rPr lang="ru-RU" sz="2000" dirty="0"/>
              <a:t> – </a:t>
            </a:r>
            <a:r>
              <a:rPr lang="ru-RU" sz="2000" dirty="0"/>
              <a:t>В основу стихотворного </a:t>
            </a:r>
            <a:r>
              <a:rPr lang="ru-RU" sz="2000" dirty="0" err="1"/>
              <a:t>тютчевского</a:t>
            </a:r>
            <a:r>
              <a:rPr lang="ru-RU" sz="2000" dirty="0"/>
              <a:t> сюжета положена реальная история автора с его возлюбленной. Девушка стала для поэта музой на долгие годы, а этот стих был одним из первых посвящений.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b="1" dirty="0"/>
              <a:t>Тема </a:t>
            </a:r>
            <a:r>
              <a:rPr lang="ru-RU" sz="2000" dirty="0"/>
              <a:t>– </a:t>
            </a:r>
            <a:r>
              <a:rPr lang="ru-RU" sz="2000" dirty="0"/>
              <a:t>портретная </a:t>
            </a:r>
            <a:r>
              <a:rPr lang="ru-RU" sz="2000" dirty="0" smtClean="0"/>
              <a:t>и </a:t>
            </a:r>
            <a:r>
              <a:rPr lang="ru-RU" sz="2000" dirty="0"/>
              <a:t>в то же время </a:t>
            </a:r>
            <a:r>
              <a:rPr lang="ru-RU" sz="2000" dirty="0" smtClean="0"/>
              <a:t>психологическая характеристика.</a:t>
            </a:r>
            <a:endParaRPr lang="ru-RU" sz="2000" dirty="0"/>
          </a:p>
          <a:p>
            <a:pPr algn="just"/>
            <a:r>
              <a:rPr lang="ru-RU" sz="2000" b="1" dirty="0"/>
              <a:t>Композиция</a:t>
            </a:r>
            <a:r>
              <a:rPr lang="ru-RU" sz="2000" dirty="0"/>
              <a:t> – </a:t>
            </a:r>
            <a:r>
              <a:rPr lang="ru-RU" sz="2000" dirty="0" smtClean="0"/>
              <a:t>два круга.</a:t>
            </a:r>
            <a:r>
              <a:rPr lang="ru-RU" sz="2000" dirty="0"/>
              <a:t> Первый – это первая и четвертая стихотворные строфы, где показываются переживания и чувства главного героя. </a:t>
            </a:r>
            <a:r>
              <a:rPr lang="ru-RU" sz="2000" dirty="0"/>
              <a:t>В</a:t>
            </a:r>
            <a:r>
              <a:rPr lang="ru-RU" sz="2000" dirty="0" smtClean="0"/>
              <a:t>торой </a:t>
            </a:r>
            <a:r>
              <a:rPr lang="ru-RU" sz="2000" dirty="0"/>
              <a:t>круг – это вторая и третья стихотворная строфа, которые показывают героиню, и то, как она прелестна</a:t>
            </a:r>
            <a:endParaRPr lang="ru-RU" sz="2000" dirty="0" smtClean="0"/>
          </a:p>
          <a:p>
            <a:pPr algn="just"/>
            <a:r>
              <a:rPr lang="ru-RU" sz="2000" b="1" dirty="0" smtClean="0"/>
              <a:t>Стихотворный </a:t>
            </a:r>
            <a:r>
              <a:rPr lang="ru-RU" sz="2000" b="1" dirty="0"/>
              <a:t>размер</a:t>
            </a:r>
            <a:r>
              <a:rPr lang="ru-RU" sz="2000" dirty="0"/>
              <a:t> – стихотворение написано </a:t>
            </a:r>
            <a:r>
              <a:rPr lang="ru-RU" sz="2000" dirty="0" smtClean="0"/>
              <a:t>ямбом, </a:t>
            </a:r>
            <a:r>
              <a:rPr lang="ru-RU" sz="2000" dirty="0"/>
              <a:t>способ рифмовки – перекрестный АВАВ.</a:t>
            </a:r>
          </a:p>
          <a:p>
            <a:r>
              <a:rPr lang="ru-RU" sz="2000" b="1" dirty="0" smtClean="0"/>
              <a:t>Восклицательные предложения, обращение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эпитеты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smtClean="0"/>
              <a:t>Анафора:</a:t>
            </a:r>
            <a:r>
              <a:rPr lang="ru-RU" sz="2000" dirty="0"/>
              <a:t> </a:t>
            </a:r>
            <a:r>
              <a:rPr lang="ru-RU" sz="2000" dirty="0" smtClean="0"/>
              <a:t>«Такое </a:t>
            </a:r>
            <a:r>
              <a:rPr lang="ru-RU" sz="2000" dirty="0" err="1"/>
              <a:t>слышалося</a:t>
            </a:r>
            <a:r>
              <a:rPr lang="ru-RU" sz="2000" dirty="0"/>
              <a:t> горе,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Такая страсти глубина</a:t>
            </a:r>
            <a:r>
              <a:rPr lang="ru-RU" sz="2000" dirty="0" smtClean="0"/>
              <a:t>!»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smtClean="0"/>
              <a:t>Сравнение:</a:t>
            </a:r>
            <a:r>
              <a:rPr lang="ru-RU" sz="2000" dirty="0" smtClean="0"/>
              <a:t> «Как </a:t>
            </a:r>
            <a:r>
              <a:rPr lang="ru-RU" sz="2000" dirty="0"/>
              <a:t>наслажденье, </a:t>
            </a:r>
            <a:r>
              <a:rPr lang="ru-RU" sz="2000" dirty="0" smtClean="0"/>
              <a:t>утомленный/И</a:t>
            </a:r>
            <a:r>
              <a:rPr lang="ru-RU" sz="2000" dirty="0"/>
              <a:t>, как страданье, роковой</a:t>
            </a:r>
            <a:r>
              <a:rPr lang="ru-RU" sz="2000" dirty="0" smtClean="0"/>
              <a:t>.»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smtClean="0"/>
              <a:t>Лексический повтор: </a:t>
            </a:r>
            <a:r>
              <a:rPr lang="ru-RU" sz="2000" dirty="0" smtClean="0"/>
              <a:t>«Я </a:t>
            </a:r>
            <a:r>
              <a:rPr lang="ru-RU" sz="2000" dirty="0"/>
              <a:t>очи знал, — о, эти очи</a:t>
            </a:r>
            <a:r>
              <a:rPr lang="ru-RU" sz="2000" dirty="0" smtClean="0"/>
              <a:t>!»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smtClean="0"/>
              <a:t>Инверсия</a:t>
            </a:r>
            <a:r>
              <a:rPr lang="ru-RU" sz="2000" dirty="0" smtClean="0"/>
              <a:t>: «И </a:t>
            </a:r>
            <a:r>
              <a:rPr lang="ru-RU" sz="2000" dirty="0"/>
              <a:t>в эти чудные </a:t>
            </a:r>
            <a:r>
              <a:rPr lang="ru-RU" sz="2000" dirty="0" smtClean="0"/>
              <a:t>мгновенья</a:t>
            </a:r>
            <a:r>
              <a:rPr lang="ru-RU" sz="2000" dirty="0"/>
              <a:t>/</a:t>
            </a:r>
            <a:r>
              <a:rPr lang="ru-RU" sz="2000" dirty="0" smtClean="0"/>
              <a:t>Ни </a:t>
            </a:r>
            <a:r>
              <a:rPr lang="ru-RU" sz="2000" dirty="0"/>
              <a:t>разу мне не </a:t>
            </a:r>
            <a:r>
              <a:rPr lang="ru-RU" sz="2000" dirty="0" smtClean="0"/>
              <a:t>довелось/С </a:t>
            </a:r>
            <a:r>
              <a:rPr lang="ru-RU" sz="2000" dirty="0"/>
              <a:t>ним повстречаться без </a:t>
            </a:r>
            <a:r>
              <a:rPr lang="ru-RU" sz="2000" dirty="0" smtClean="0"/>
              <a:t>волненья/ И </a:t>
            </a:r>
            <a:r>
              <a:rPr lang="ru-RU" sz="2000" dirty="0"/>
              <a:t>любоваться им без </a:t>
            </a:r>
            <a:r>
              <a:rPr lang="ru-RU" sz="2000" dirty="0" err="1" smtClean="0"/>
              <a:t>слез»ю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3284" y="433555"/>
            <a:ext cx="877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«Я встретил вас и все былое»</a:t>
            </a:r>
            <a:endParaRPr lang="ru-RU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221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88</TotalTime>
  <Words>350</Words>
  <Application>Microsoft Office PowerPoint</Application>
  <PresentationFormat>Экран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Ясность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5</cp:revision>
  <dcterms:created xsi:type="dcterms:W3CDTF">2020-12-06T12:51:26Z</dcterms:created>
  <dcterms:modified xsi:type="dcterms:W3CDTF">2020-12-06T14:31:19Z</dcterms:modified>
</cp:coreProperties>
</file>