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4C71EC6-210F-42DE-9C53-41977AD35B3D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2420888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ХУДОЖЕСТВЕННАЯ СИЛА ПОСЛЕДНИХ СЦЕН РОМАНА </a:t>
            </a:r>
            <a:endParaRPr lang="ru-RU" sz="3600" dirty="0" smtClean="0"/>
          </a:p>
          <a:p>
            <a:r>
              <a:rPr lang="ru-RU" sz="3600" dirty="0" smtClean="0"/>
              <a:t>И</a:t>
            </a:r>
            <a:r>
              <a:rPr lang="ru-RU" sz="3600" dirty="0"/>
              <a:t>. С. ТУРГЕНЕВА «ОТЦЫ И ДЕТИ»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5314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509120"/>
            <a:ext cx="8268662" cy="210662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17463" indent="615950" algn="just">
              <a:buNone/>
            </a:pPr>
            <a:r>
              <a:rPr lang="ru-RU" sz="3600" dirty="0"/>
              <a:t>«Умереть так, как умер </a:t>
            </a:r>
            <a:r>
              <a:rPr lang="ru-RU" sz="3600" dirty="0" smtClean="0"/>
              <a:t>Базаров - это </a:t>
            </a:r>
            <a:r>
              <a:rPr lang="ru-RU" sz="3600" dirty="0"/>
              <a:t>все равно, что сделать великий подвиг». </a:t>
            </a:r>
            <a:r>
              <a:rPr lang="ru-RU" sz="3600" dirty="0" smtClean="0"/>
              <a:t>                   </a:t>
            </a:r>
          </a:p>
          <a:p>
            <a:pPr marL="17463" indent="615950" algn="just">
              <a:buNone/>
            </a:pPr>
            <a:r>
              <a:rPr lang="ru-RU" sz="3600" dirty="0"/>
              <a:t> </a:t>
            </a:r>
            <a:r>
              <a:rPr lang="ru-RU" sz="3600" dirty="0" smtClean="0"/>
              <a:t>                                          Д. И. Писарев.</a:t>
            </a:r>
            <a:endParaRPr lang="ru-RU" sz="3600" dirty="0"/>
          </a:p>
        </p:txBody>
      </p:sp>
      <p:pic>
        <p:nvPicPr>
          <p:cNvPr id="1026" name="Picture 2" descr="http://f.rodon.org/p/5/071106162346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0648"/>
            <a:ext cx="453650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92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501954"/>
              </p:ext>
            </p:extLst>
          </p:nvPr>
        </p:nvGraphicFramePr>
        <p:xfrm>
          <a:off x="251520" y="260648"/>
          <a:ext cx="8640961" cy="640871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234732"/>
                <a:gridCol w="2011258"/>
                <a:gridCol w="4394971"/>
              </a:tblGrid>
              <a:tr h="754670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effectLst/>
                        </a:rPr>
                        <a:t>Средства выразительности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573" marR="12371" marT="12371" marB="1237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effectLst/>
                        </a:rPr>
                        <a:t>Примеры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573" marR="12371" marT="12371" marB="1237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effectLst/>
                        </a:rPr>
                        <a:t>Их роль в тексте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573" marR="13573" marT="12371" marB="12371"/>
                </a:tc>
              </a:tr>
              <a:tr h="1842526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effectLst/>
                        </a:rPr>
                        <a:t>Эпитеты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573" marR="12371" marT="12371" marB="1237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>
                          <a:effectLst/>
                        </a:rPr>
                        <a:t>Распростертое бессильное тело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573" marR="12371" marT="12371" marB="1237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>
                          <a:effectLst/>
                        </a:rPr>
                        <a:t>Физическая слабость Базарова, который не привык, чтобы его видели слабым. Судьба вынесла свой приговор. Базаров слаб перед лицом смерти.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573" marR="13573" marT="12371" marB="12371"/>
                </a:tc>
              </a:tr>
              <a:tr h="758571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>
                          <a:effectLst/>
                        </a:rPr>
                        <a:t>Градация</a:t>
                      </a:r>
                      <a:r>
                        <a:rPr lang="ru-RU" sz="2000" dirty="0">
                          <a:effectLst/>
                        </a:rPr>
                        <a:t>.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573" marR="12371" marT="12371" marB="12371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3573" marR="12371" marT="12371" marB="12371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3573" marR="13573" marT="12371" marB="12371"/>
                </a:tc>
              </a:tr>
              <a:tr h="454580">
                <a:tc>
                  <a:txBody>
                    <a:bodyPr/>
                    <a:lstStyle/>
                    <a:p>
                      <a:pPr algn="just"/>
                      <a:r>
                        <a:rPr lang="ru-RU" sz="2000">
                          <a:effectLst/>
                        </a:rPr>
                        <a:t>Сравнение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573" marR="12371" marT="12371" marB="12371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3573" marR="12371" marT="12371" marB="12371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3573" marR="13573" marT="12371" marB="12371"/>
                </a:tc>
              </a:tr>
              <a:tr h="558685">
                <a:tc>
                  <a:txBody>
                    <a:bodyPr/>
                    <a:lstStyle/>
                    <a:p>
                      <a:pPr algn="just"/>
                      <a:r>
                        <a:rPr lang="ru-RU" sz="2000">
                          <a:effectLst/>
                        </a:rPr>
                        <a:t>Метафоры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573" marR="12371" marT="12371" marB="12371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3573" marR="12371" marT="12371" marB="12371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3573" marR="13573" marT="12371" marB="12371"/>
                </a:tc>
              </a:tr>
              <a:tr h="771006"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effectLst/>
                        </a:rPr>
                        <a:t>Восклицательные знаки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573" marR="12371" marT="12371" marB="12371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3573" marR="12371" marT="12371" marB="12371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3573" marR="13573" marT="12371" marB="12371"/>
                </a:tc>
              </a:tr>
              <a:tr h="514004">
                <a:tc>
                  <a:txBody>
                    <a:bodyPr/>
                    <a:lstStyle/>
                    <a:p>
                      <a:pPr algn="just"/>
                      <a:r>
                        <a:rPr lang="ru-RU" sz="2000">
                          <a:effectLst/>
                        </a:rPr>
                        <a:t>Многоточия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573" marR="12371" marT="12371" marB="12371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3573" marR="12371" marT="12371" marB="12371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3573" marR="13573" marT="12371" marB="12371"/>
                </a:tc>
              </a:tr>
              <a:tr h="754670">
                <a:tc>
                  <a:txBody>
                    <a:bodyPr/>
                    <a:lstStyle/>
                    <a:p>
                      <a:pPr algn="just"/>
                      <a:r>
                        <a:rPr lang="ru-RU" sz="2000">
                          <a:effectLst/>
                        </a:rPr>
                        <a:t>Фразеологизмы и просторечия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3573" marR="12371" marT="12371" marB="12371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3573" marR="12371" marT="12371" marB="12371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3573" marR="13573" marT="12371" marB="1237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14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5033" y="548680"/>
            <a:ext cx="6120680" cy="26776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Д. И. Писарев: </a:t>
            </a:r>
            <a:r>
              <a:rPr lang="ru-RU" sz="2400" dirty="0"/>
              <a:t>«Весь интерес, весь смысл романа заключается в смерти Базарова… Описание смерти Базарова составляет лучшее место в романе Тургенева; я сомневаюсь даже, чтобы во всех произведениях нашего художника нашлось что-нибудь замечательное</a:t>
            </a:r>
            <a:r>
              <a:rPr lang="ru-RU" sz="2400" dirty="0" smtClean="0"/>
              <a:t>».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83768" y="3717032"/>
            <a:ext cx="6264188" cy="26776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П. Чехов: </a:t>
            </a:r>
            <a:r>
              <a:rPr lang="ru-RU" sz="2400" b="1" dirty="0"/>
              <a:t>«Что за роскошь – «Отцы и дети»! Просто хоть караул кричи. Болезнь Базарова сделана так сильно, что я ослабел, и было такое чувство, как будто я заразился от него. А конец Базарова?.. Это черт знает как сделано. Просто гениально».</a:t>
            </a:r>
          </a:p>
        </p:txBody>
      </p:sp>
    </p:spTree>
    <p:extLst>
      <p:ext uri="{BB962C8B-B14F-4D97-AF65-F5344CB8AC3E}">
        <p14:creationId xmlns:p14="http://schemas.microsoft.com/office/powerpoint/2010/main" val="416354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556" y="3043808"/>
            <a:ext cx="7543800" cy="914400"/>
          </a:xfrm>
        </p:spPr>
        <p:txBody>
          <a:bodyPr/>
          <a:lstStyle/>
          <a:p>
            <a:r>
              <a:rPr lang="ru-RU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Базаров</a:t>
            </a:r>
            <a:endParaRPr lang="ru-RU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3275856" y="1772816"/>
            <a:ext cx="1296144" cy="13681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3428256" y="2060848"/>
            <a:ext cx="1575792" cy="12325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3511312" y="3814108"/>
            <a:ext cx="1753344" cy="4789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3563888" y="3501008"/>
            <a:ext cx="1617712" cy="1014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3511312" y="2677108"/>
            <a:ext cx="1670288" cy="823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36096" y="690176"/>
            <a:ext cx="338437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Аркадий</a:t>
            </a:r>
          </a:p>
          <a:p>
            <a:endParaRPr lang="ru-RU" sz="28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Кукшина</a:t>
            </a:r>
            <a:endParaRPr lang="ru-RU" sz="28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8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Ситников</a:t>
            </a:r>
          </a:p>
          <a:p>
            <a:endParaRPr lang="ru-RU" sz="28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Фенечка</a:t>
            </a:r>
            <a:endParaRPr lang="ru-RU" sz="28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8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Народ</a:t>
            </a:r>
          </a:p>
          <a:p>
            <a:endParaRPr lang="ru-RU" sz="28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Одинцова</a:t>
            </a:r>
          </a:p>
          <a:p>
            <a:endParaRPr lang="ru-RU" sz="28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Братья Кирсановы</a:t>
            </a:r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3428256" y="3933056"/>
            <a:ext cx="1821160" cy="11438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275856" y="4053602"/>
            <a:ext cx="1905744" cy="1870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5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97346"/>
            <a:ext cx="867645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3413" algn="ctr"/>
            <a:r>
              <a:rPr lang="ru-RU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Домашнее задание</a:t>
            </a:r>
          </a:p>
          <a:p>
            <a:pPr indent="633413" algn="just"/>
            <a:endParaRPr lang="ru-RU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indent="633413" algn="just"/>
            <a:r>
              <a:rPr lang="ru-RU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ru-R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Прочитать статью Д. И. Писарева «Базаров».</a:t>
            </a:r>
          </a:p>
          <a:p>
            <a:pPr indent="633413" algn="just"/>
            <a:r>
              <a:rPr lang="ru-R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После прочтения статьи ответить на вопросы:</a:t>
            </a:r>
          </a:p>
          <a:p>
            <a:pPr marL="633413" algn="just"/>
            <a:r>
              <a:rPr lang="ru-RU" sz="2000" b="1" dirty="0"/>
              <a:t>1) Каковы коренные свойства </a:t>
            </a:r>
            <a:r>
              <a:rPr lang="ru-RU" sz="2000" b="1" dirty="0" err="1"/>
              <a:t>базаровского</a:t>
            </a:r>
            <a:r>
              <a:rPr lang="ru-RU" sz="2000" b="1" dirty="0"/>
              <a:t> типа?</a:t>
            </a:r>
          </a:p>
          <a:p>
            <a:pPr marL="633413" algn="just"/>
            <a:r>
              <a:rPr lang="ru-RU" sz="2000" b="1" dirty="0"/>
              <a:t>2) Каково, по мнению Писарева, отношение автора к </a:t>
            </a:r>
            <a:r>
              <a:rPr lang="ru-RU" sz="2000" b="1" dirty="0" err="1"/>
              <a:t>базаровскому</a:t>
            </a:r>
            <a:r>
              <a:rPr lang="ru-RU" sz="2000" b="1" dirty="0"/>
              <a:t> типу вообще и к смерти героя в частности?</a:t>
            </a:r>
          </a:p>
          <a:p>
            <a:pPr marL="633413" algn="just"/>
            <a:r>
              <a:rPr lang="ru-RU" sz="2000" b="1" dirty="0"/>
              <a:t>3) Что, с точки зрения Писарева, управляет</a:t>
            </a:r>
          </a:p>
          <a:p>
            <a:pPr marL="633413" algn="just"/>
            <a:r>
              <a:rPr lang="ru-RU" sz="2000" b="1" dirty="0" smtClean="0"/>
              <a:t>4) Как </a:t>
            </a:r>
            <a:r>
              <a:rPr lang="ru-RU" sz="2000" b="1" dirty="0"/>
              <a:t>соотносится Базаров с героями предшествующей эпохи?</a:t>
            </a:r>
          </a:p>
          <a:p>
            <a:pPr indent="633413" algn="just"/>
            <a:r>
              <a:rPr lang="ru-R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r>
              <a:rPr lang="ru-RU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  <a:r>
              <a:rPr lang="ru-R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Выпишите интересные высказывания о романе литературных критиков Н. Н. Страхова, В. Ю. Троицкого. Какие из них, на ваш взгляд, ближе к точке зрения Тургенева на своего героя? С какими следует поспорить</a:t>
            </a:r>
          </a:p>
        </p:txBody>
      </p:sp>
    </p:spTree>
    <p:extLst>
      <p:ext uri="{BB962C8B-B14F-4D97-AF65-F5344CB8AC3E}">
        <p14:creationId xmlns:p14="http://schemas.microsoft.com/office/powerpoint/2010/main" val="1781255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22</TotalTime>
  <Words>305</Words>
  <Application>Microsoft Office PowerPoint</Application>
  <PresentationFormat>Экран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Базовая</vt:lpstr>
      <vt:lpstr>Презентация PowerPoint</vt:lpstr>
      <vt:lpstr>Презентация PowerPoint</vt:lpstr>
      <vt:lpstr>Презентация PowerPoint</vt:lpstr>
      <vt:lpstr>Презентация PowerPoint</vt:lpstr>
      <vt:lpstr>Базаров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Вампира</dc:creator>
  <cp:lastModifiedBy>Вампира</cp:lastModifiedBy>
  <cp:revision>4</cp:revision>
  <dcterms:created xsi:type="dcterms:W3CDTF">2020-11-25T13:13:30Z</dcterms:created>
  <dcterms:modified xsi:type="dcterms:W3CDTF">2020-11-26T12:58:26Z</dcterms:modified>
</cp:coreProperties>
</file>