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7744" y="5488064"/>
            <a:ext cx="7543800" cy="914400"/>
          </a:xfrm>
        </p:spPr>
        <p:txBody>
          <a:bodyPr/>
          <a:lstStyle/>
          <a:p>
            <a:r>
              <a:rPr lang="ru-RU" dirty="0" smtClean="0"/>
              <a:t>Мария </a:t>
            </a:r>
            <a:r>
              <a:rPr lang="ru-RU" dirty="0" err="1" smtClean="0"/>
              <a:t>Лазич</a:t>
            </a:r>
            <a:endParaRPr lang="ru-RU" dirty="0"/>
          </a:p>
        </p:txBody>
      </p:sp>
      <p:pic>
        <p:nvPicPr>
          <p:cNvPr id="1026" name="Picture 2" descr="https://niklibrary.ru/images/Chit_zal/%D0%90.%D0%A4%D0%B5%D1%82/%D0%BC%D0%B0%D1%80%D0%B8%D1%8F_%D0%BB%D0%B0%D0%B7%D0%B8%D1%8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616895"/>
            <a:ext cx="3528392" cy="487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85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2100" y="3212976"/>
            <a:ext cx="7543800" cy="914400"/>
          </a:xfrm>
        </p:spPr>
        <p:txBody>
          <a:bodyPr/>
          <a:lstStyle/>
          <a:p>
            <a:r>
              <a:rPr lang="ru-RU" dirty="0" smtClean="0"/>
              <a:t>Мария </a:t>
            </a:r>
            <a:br>
              <a:rPr lang="ru-RU" dirty="0" smtClean="0"/>
            </a:br>
            <a:r>
              <a:rPr lang="ru-RU" dirty="0" smtClean="0"/>
              <a:t>Боткина</a:t>
            </a:r>
            <a:endParaRPr lang="ru-RU" dirty="0"/>
          </a:p>
        </p:txBody>
      </p:sp>
      <p:pic>
        <p:nvPicPr>
          <p:cNvPr id="2050" name="Picture 2" descr="https://magisteria.ru/data/2019/10/id-15-Mariya-Petrovna-Fet-urozhd-Botkina-1828-1894-185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3"/>
          <a:stretch/>
        </p:blipFill>
        <p:spPr bwMode="auto">
          <a:xfrm>
            <a:off x="827584" y="332656"/>
            <a:ext cx="4379179" cy="596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99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5616" y="994802"/>
            <a:ext cx="7200800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b="1" dirty="0"/>
              <a:t>Нет, я не изменил. До старости глубокой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Я тот же преданный, я раб твоей любви,</a:t>
            </a:r>
            <a:br>
              <a:rPr lang="ru-RU" sz="2400" dirty="0"/>
            </a:br>
            <a:r>
              <a:rPr lang="ru-RU" sz="2400" dirty="0"/>
              <a:t>И старый яд цепей, отрадный и жестокий,</a:t>
            </a:r>
            <a:br>
              <a:rPr lang="ru-RU" sz="2400" dirty="0"/>
            </a:br>
            <a:r>
              <a:rPr lang="ru-RU" sz="2400" dirty="0"/>
              <a:t>Еще горит в моей крови</a:t>
            </a:r>
            <a:r>
              <a:rPr lang="ru-RU" sz="2400" dirty="0" smtClean="0"/>
              <a:t>.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/>
              <a:t>Хоть память и твердит, что между нас могила,</a:t>
            </a:r>
            <a:br>
              <a:rPr lang="ru-RU" sz="2400" dirty="0"/>
            </a:br>
            <a:r>
              <a:rPr lang="ru-RU" sz="2400" dirty="0"/>
              <a:t>Хоть каждый день бреду томительно к другой,-</a:t>
            </a:r>
            <a:br>
              <a:rPr lang="ru-RU" sz="2400" dirty="0"/>
            </a:br>
            <a:r>
              <a:rPr lang="ru-RU" sz="2400" dirty="0"/>
              <a:t>Не в силах верить я, чтоб ты меня забыла,</a:t>
            </a:r>
            <a:br>
              <a:rPr lang="ru-RU" sz="2400" dirty="0"/>
            </a:br>
            <a:r>
              <a:rPr lang="ru-RU" sz="2400" dirty="0"/>
              <a:t>Когда ты здесь, передо мной</a:t>
            </a:r>
            <a:r>
              <a:rPr lang="ru-RU" sz="2400" dirty="0" smtClean="0"/>
              <a:t>.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/>
              <a:t>Мелькнет ли красота иная на мгновенье,</a:t>
            </a:r>
            <a:br>
              <a:rPr lang="ru-RU" sz="2400" dirty="0"/>
            </a:br>
            <a:r>
              <a:rPr lang="ru-RU" sz="2400" dirty="0"/>
              <a:t>Мне чудится, вот-вот тебя я узнаю;</a:t>
            </a:r>
            <a:br>
              <a:rPr lang="ru-RU" sz="2400" dirty="0"/>
            </a:br>
            <a:r>
              <a:rPr lang="ru-RU" sz="2400" dirty="0"/>
              <a:t>И нежности былой я слышу дуновенье,</a:t>
            </a:r>
            <a:br>
              <a:rPr lang="ru-RU" sz="2400" dirty="0"/>
            </a:br>
            <a:r>
              <a:rPr lang="ru-RU" sz="2400" dirty="0"/>
              <a:t>И, содрогаясь, я пою.</a:t>
            </a:r>
          </a:p>
        </p:txBody>
      </p:sp>
    </p:spTree>
    <p:extLst>
      <p:ext uri="{BB962C8B-B14F-4D97-AF65-F5344CB8AC3E}">
        <p14:creationId xmlns:p14="http://schemas.microsoft.com/office/powerpoint/2010/main" val="343282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548680"/>
            <a:ext cx="7632848" cy="5940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b="1" dirty="0"/>
              <a:t>Сияла ночь</a:t>
            </a:r>
            <a:r>
              <a:rPr lang="ru-RU" sz="2000" dirty="0"/>
              <a:t>. Луной был полон сад. Лежали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Лучи у наших ног в гостиной без огней.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Рояль был весь раскрыт, и струны в нем дрожали,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Как и сердца у нас за </a:t>
            </a:r>
            <a:r>
              <a:rPr lang="ru-RU" sz="2000" dirty="0" err="1"/>
              <a:t>песнию</a:t>
            </a:r>
            <a:r>
              <a:rPr lang="ru-RU" sz="2000" dirty="0"/>
              <a:t> твоей</a:t>
            </a:r>
            <a:r>
              <a:rPr lang="ru-RU" sz="2000" dirty="0" smtClean="0"/>
              <a:t>.</a:t>
            </a:r>
          </a:p>
          <a:p>
            <a:pPr algn="ctr"/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Ты пела до зари, в слезах изнемогая,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Что ты одна — любовь, что нет любви иной,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И так хотелось жить, чтоб, звука не роняя,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Тебя любить, обнять и плакать над тобой</a:t>
            </a:r>
            <a:r>
              <a:rPr lang="ru-RU" sz="2000" dirty="0" smtClean="0"/>
              <a:t>.</a:t>
            </a:r>
          </a:p>
          <a:p>
            <a:pPr algn="ctr"/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И много лет прошло, томительных и скучных,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И вот в тиши ночной твой голос слышу вновь,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И веет, как тогда, во вздохах этих звучных,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Что ты одна — вся жизнь, что ты одна — любовь</a:t>
            </a:r>
            <a:r>
              <a:rPr lang="ru-RU" sz="2000" dirty="0" smtClean="0"/>
              <a:t>.</a:t>
            </a:r>
          </a:p>
          <a:p>
            <a:pPr algn="ctr"/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Что нет обид судьбы и сердца жгучей муки,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А жизни нет конца, и цели нет иной,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Как только веровать в рыдающие звуки,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Тебя любить, обнять и плакать над тобой!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8191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pinimg.com/originals/00/e6/a9/00e6a991dc687a9891a8c1905513e29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84216"/>
            <a:ext cx="6768752" cy="51199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47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un1-99.userapi.com/c639920/v639920046/28b7/1bWF7w5GkQ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20688"/>
            <a:ext cx="5753100" cy="54864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05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1052736"/>
            <a:ext cx="81369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любовной лирики:</a:t>
            </a:r>
            <a:br>
              <a:rPr lang="ru-R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800" dirty="0" smtClean="0"/>
              <a:t>Настроение душевного подъема.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800" dirty="0" smtClean="0"/>
              <a:t>Романтичность и отрицание окружающей действительности. Герои как будто бы живут в мире снов и грез.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800" dirty="0" smtClean="0"/>
              <a:t>Отсутствие конкретных образов Героя и Героини, при глубоком и тонком описании их чувств и ощущений.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800" dirty="0" smtClean="0"/>
              <a:t>сочетании любовной и пейзажной тематики трагическая любовь.</a:t>
            </a:r>
          </a:p>
        </p:txBody>
      </p:sp>
    </p:spTree>
    <p:extLst>
      <p:ext uri="{BB962C8B-B14F-4D97-AF65-F5344CB8AC3E}">
        <p14:creationId xmlns:p14="http://schemas.microsoft.com/office/powerpoint/2010/main" val="22836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76672"/>
            <a:ext cx="82809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Общие черты поэзии А. А. Фета и импрессионизма </a:t>
            </a:r>
            <a:endParaRPr lang="ru-RU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sz="2400" dirty="0"/>
              <a:t>Преклонение перед чистой красотой; 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sz="2400" dirty="0"/>
              <a:t>нарочитая красивость, даже банальность;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sz="2400" dirty="0"/>
              <a:t>постоянное употребление таких эпитетов, как «волшебный», «нежный», «сладостный», «чудный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sz="2400" dirty="0"/>
              <a:t>стремление передать предмет в  отрывочных, мгновенно фиксирующих каждое ощущение, штрихах; 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sz="2400" dirty="0"/>
              <a:t>поэта интересует не столько предмет, сколько впечатление, произведённое предметом. Фет говорит: «Для художника впечатление, вызвавшее произведение, дороже самой вещи, вызвавшей это впечатление».</a:t>
            </a:r>
          </a:p>
        </p:txBody>
      </p:sp>
    </p:spTree>
    <p:extLst>
      <p:ext uri="{BB962C8B-B14F-4D97-AF65-F5344CB8AC3E}">
        <p14:creationId xmlns:p14="http://schemas.microsoft.com/office/powerpoint/2010/main" val="4020350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837</TotalTime>
  <Words>30</Words>
  <Application>Microsoft Office PowerPoint</Application>
  <PresentationFormat>Экран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Базовая</vt:lpstr>
      <vt:lpstr>Мария Лазич</vt:lpstr>
      <vt:lpstr>Мария  Боткина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Мария Лазич</dc:title>
  <dc:creator>Вампира</dc:creator>
  <cp:lastModifiedBy>Вампира</cp:lastModifiedBy>
  <cp:revision>3</cp:revision>
  <dcterms:created xsi:type="dcterms:W3CDTF">2020-12-15T16:26:01Z</dcterms:created>
  <dcterms:modified xsi:type="dcterms:W3CDTF">2020-12-16T06:34:10Z</dcterms:modified>
</cp:coreProperties>
</file>