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7" r:id="rId4"/>
    <p:sldId id="265" r:id="rId5"/>
    <p:sldId id="266" r:id="rId6"/>
    <p:sldId id="269" r:id="rId7"/>
    <p:sldId id="268" r:id="rId8"/>
    <p:sldId id="270" r:id="rId9"/>
    <p:sldId id="271" r:id="rId10"/>
    <p:sldId id="272" r:id="rId11"/>
    <p:sldId id="259" r:id="rId12"/>
    <p:sldId id="260" r:id="rId13"/>
    <p:sldId id="262" r:id="rId14"/>
    <p:sldId id="264" r:id="rId15"/>
    <p:sldId id="263" r:id="rId16"/>
    <p:sldId id="26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7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87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56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01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9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51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14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86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0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74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7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30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9832" y="2636912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 smtClean="0">
                <a:solidFill>
                  <a:schemeClr val="tx2">
                    <a:lumMod val="75000"/>
                  </a:schemeClr>
                </a:solidFill>
              </a:rPr>
              <a:t> ЕГЭ</a:t>
            </a:r>
            <a:br>
              <a:rPr lang="ru-RU" sz="60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6000" b="1" dirty="0" smtClean="0">
                <a:solidFill>
                  <a:schemeClr val="tx2">
                    <a:lumMod val="75000"/>
                  </a:schemeClr>
                </a:solidFill>
              </a:rPr>
              <a:t>1 задание</a:t>
            </a:r>
            <a:endParaRPr lang="ru-RU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8" name="Picture 4" descr="Молодой человек, подбегающий к лестнице, чтобы схватить выпускную фуражку, стиль каракулей мультяшныйа векторные иллюстраци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6" r="7082"/>
          <a:stretch/>
        </p:blipFill>
        <p:spPr bwMode="auto">
          <a:xfrm>
            <a:off x="1835696" y="1959496"/>
            <a:ext cx="3505200" cy="459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араллелограмм 5"/>
          <p:cNvSpPr/>
          <p:nvPr/>
        </p:nvSpPr>
        <p:spPr>
          <a:xfrm rot="753998">
            <a:off x="323942" y="-312218"/>
            <a:ext cx="2019031" cy="7409351"/>
          </a:xfrm>
          <a:prstGeom prst="parallelogram">
            <a:avLst/>
          </a:prstGeom>
          <a:solidFill>
            <a:schemeClr val="accent5">
              <a:alpha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5373216"/>
            <a:ext cx="8229600" cy="1143000"/>
          </a:xfrm>
        </p:spPr>
        <p:txBody>
          <a:bodyPr/>
          <a:lstStyle/>
          <a:p>
            <a:r>
              <a:rPr lang="ru-RU" dirty="0" smtClean="0"/>
              <a:t>Ответ: </a:t>
            </a:r>
            <a:r>
              <a:rPr lang="ru-RU" b="1" dirty="0" smtClean="0">
                <a:solidFill>
                  <a:schemeClr val="accent5"/>
                </a:solidFill>
              </a:rPr>
              <a:t>какого-то/некоего</a:t>
            </a:r>
            <a:endParaRPr lang="ru-RU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620688"/>
            <a:ext cx="8136904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Самостоятельно подберите </a:t>
            </a:r>
            <a:r>
              <a:rPr lang="ru-RU" sz="2400" b="1" dirty="0" smtClean="0"/>
              <a:t>пояснительный союз, </a:t>
            </a:r>
            <a:r>
              <a:rPr lang="ru-RU" sz="2400" b="1" dirty="0"/>
              <a:t>которое должно стоять на месте пропуска </a:t>
            </a:r>
            <a:r>
              <a:rPr lang="ru-RU" sz="2400" b="1" dirty="0" smtClean="0"/>
              <a:t>во втором (2) </a:t>
            </a:r>
            <a:r>
              <a:rPr lang="ru-RU" sz="2400" b="1" dirty="0"/>
              <a:t>предложении текста. Запишите это местоимение.</a:t>
            </a:r>
            <a:endParaRPr lang="ru-RU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43246" r="49207" b="43851"/>
          <a:stretch/>
        </p:blipFill>
        <p:spPr bwMode="auto">
          <a:xfrm>
            <a:off x="877" y="2546249"/>
            <a:ext cx="914312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8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02169"/>
              </p:ext>
            </p:extLst>
          </p:nvPr>
        </p:nvGraphicFramePr>
        <p:xfrm>
          <a:off x="467544" y="1556792"/>
          <a:ext cx="7848872" cy="28083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24436"/>
                <a:gridCol w="3924436"/>
              </a:tblGrid>
              <a:tr h="124150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Относительные</a:t>
                      </a:r>
                      <a:r>
                        <a:rPr lang="ru-RU" sz="2800" baseline="0" dirty="0" smtClean="0"/>
                        <a:t> местоимения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Наречия</a:t>
                      </a:r>
                      <a:endParaRPr lang="ru-RU" sz="2800" dirty="0"/>
                    </a:p>
                  </a:txBody>
                  <a:tcPr/>
                </a:tc>
              </a:tr>
              <a:tr h="1566807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Кто, что, какой, каков, который, чей, сколько, сколь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Где, когда,</a:t>
                      </a:r>
                      <a:r>
                        <a:rPr lang="ru-RU" sz="2800" baseline="0" dirty="0" smtClean="0"/>
                        <a:t> куда, откуда, почему, зачем и как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39113" y="719379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Союзные слова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1280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/>
          <p:cNvSpPr/>
          <p:nvPr/>
        </p:nvSpPr>
        <p:spPr>
          <a:xfrm rot="5154641">
            <a:off x="3808463" y="-2942708"/>
            <a:ext cx="2019031" cy="7409351"/>
          </a:xfrm>
          <a:prstGeom prst="parallelogram">
            <a:avLst/>
          </a:prstGeom>
          <a:solidFill>
            <a:schemeClr val="accent5">
              <a:alpha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79" y="156187"/>
            <a:ext cx="6072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Сложные случаи в 1 задании </a:t>
            </a:r>
          </a:p>
          <a:p>
            <a:pPr algn="ctr"/>
            <a:r>
              <a:rPr lang="ru-RU" sz="36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Союзные слова</a:t>
            </a:r>
            <a:endParaRPr lang="ru-RU" sz="36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53" y="1631809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200" dirty="0" smtClean="0"/>
              <a:t>   Это человек, которого я люблю</a:t>
            </a:r>
          </a:p>
          <a:p>
            <a:pPr marL="342900" indent="-342900">
              <a:buAutoNum type="arabicPeriod"/>
            </a:pPr>
            <a:endParaRPr lang="ru-RU" sz="3200" dirty="0" smtClean="0"/>
          </a:p>
          <a:p>
            <a:r>
              <a:rPr lang="ru-RU" sz="3200" dirty="0" smtClean="0"/>
              <a:t>2.   И вспомнить счастье, что когда-то было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25561" y="3190432"/>
            <a:ext cx="810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6"/>
                </a:solidFill>
              </a:rPr>
              <a:t>НО! </a:t>
            </a:r>
          </a:p>
          <a:p>
            <a:pPr algn="just"/>
            <a:r>
              <a:rPr lang="ru-RU" sz="3200" dirty="0" smtClean="0"/>
              <a:t>3. Мне показалось, что улыбка промелькнула по ее губам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19" y="4884987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accent6"/>
                </a:solidFill>
              </a:rPr>
              <a:t>Вывод:</a:t>
            </a:r>
            <a:endParaRPr lang="ru-RU" sz="3600" b="1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8241" y="4970948"/>
            <a:ext cx="6984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6"/>
                </a:solidFill>
              </a:rPr>
              <a:t>В 1 и 2 предложениях – союзные слова, так как они являются членами предложения, в отличии от 3, где слово «что» является союзом</a:t>
            </a:r>
            <a:endParaRPr lang="ru-RU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21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/>
          <p:cNvSpPr/>
          <p:nvPr/>
        </p:nvSpPr>
        <p:spPr>
          <a:xfrm rot="5154641">
            <a:off x="3684707" y="-2809791"/>
            <a:ext cx="2285545" cy="7409351"/>
          </a:xfrm>
          <a:prstGeom prst="parallelogram">
            <a:avLst/>
          </a:prstGeom>
          <a:solidFill>
            <a:schemeClr val="accent5">
              <a:alpha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79" y="17721"/>
            <a:ext cx="6072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Изъяснительные союзы </a:t>
            </a:r>
          </a:p>
          <a:p>
            <a:pPr algn="ctr"/>
            <a:r>
              <a:rPr lang="en-US" sz="36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  <a:p>
            <a:pPr algn="ctr"/>
            <a:r>
              <a:rPr lang="ru-RU" sz="36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Другие части речи </a:t>
            </a:r>
            <a:endParaRPr lang="ru-RU" sz="36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619" y="1907882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200" dirty="0" smtClean="0"/>
              <a:t>Я знаю, что ты не видел меня.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Я знаю, что ты хотел сказать.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619" y="3243656"/>
            <a:ext cx="8100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3. Он знает, как именно открыть банку</a:t>
            </a:r>
          </a:p>
          <a:p>
            <a:r>
              <a:rPr lang="ru-RU" sz="3200" dirty="0" smtClean="0"/>
              <a:t>4. Он знает, как ты страдала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19" y="4884987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accent6"/>
                </a:solidFill>
              </a:rPr>
              <a:t>Вывод:</a:t>
            </a:r>
            <a:endParaRPr lang="ru-RU" sz="3600" b="1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8241" y="4970948"/>
            <a:ext cx="698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6"/>
                </a:solidFill>
              </a:rPr>
              <a:t>Вопрос к союзному слову задается внутри придаточной части, а к изъяснительным союзам от главной части.</a:t>
            </a:r>
            <a:endParaRPr lang="ru-RU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1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/>
          <p:cNvSpPr/>
          <p:nvPr/>
        </p:nvSpPr>
        <p:spPr>
          <a:xfrm rot="5241892">
            <a:off x="4002983" y="-3151635"/>
            <a:ext cx="1600112" cy="7409351"/>
          </a:xfrm>
          <a:prstGeom prst="parallelogram">
            <a:avLst/>
          </a:prstGeom>
          <a:solidFill>
            <a:schemeClr val="accent5">
              <a:alpha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1259632" y="188640"/>
            <a:ext cx="6984776" cy="1152128"/>
          </a:xfrm>
          <a:prstGeom prst="rect">
            <a:avLst/>
          </a:prstGeom>
          <a:solidFill>
            <a:schemeClr val="accent5"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691679" y="472017"/>
            <a:ext cx="6072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Предлоги</a:t>
            </a:r>
            <a:endParaRPr lang="ru-RU" sz="36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843808" y="1514484"/>
            <a:ext cx="1210816" cy="906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004048" y="1514484"/>
            <a:ext cx="136815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92080" y="244621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Производные</a:t>
            </a:r>
            <a:endParaRPr lang="ru-RU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15616" y="244621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 smtClean="0"/>
              <a:t>НЕпроизводные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2216" y="2969430"/>
            <a:ext cx="38297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ru-RU" sz="2600" dirty="0" smtClean="0"/>
              <a:t>Не образуются от самостоятельной части речи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600" dirty="0" smtClean="0"/>
              <a:t>Иногда по написанию схожи с приставками</a:t>
            </a:r>
            <a:endParaRPr lang="ru-RU" sz="2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2216" y="5358640"/>
            <a:ext cx="367240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/>
              <a:t>К, между, на, над и т.д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713649" y="3026273"/>
            <a:ext cx="38297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ru-RU" sz="2600" dirty="0" smtClean="0"/>
              <a:t>Произведены от таких же звучащих слов из других частей речи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5595036" y="4318935"/>
            <a:ext cx="605408" cy="453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6609165" y="4361744"/>
            <a:ext cx="19356" cy="621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994407" y="4318935"/>
            <a:ext cx="667428" cy="453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11960" y="4677786"/>
            <a:ext cx="181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От наречий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1838" y="4908618"/>
            <a:ext cx="181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От </a:t>
            </a:r>
            <a:r>
              <a:rPr lang="ru-RU" sz="2400" dirty="0" err="1" smtClean="0"/>
              <a:t>сущ</a:t>
            </a:r>
            <a:r>
              <a:rPr lang="ru-RU" sz="2400" dirty="0" smtClean="0"/>
              <a:t>-х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24122" y="4743690"/>
            <a:ext cx="181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От </a:t>
            </a:r>
            <a:r>
              <a:rPr lang="ru-RU" sz="2400" dirty="0" err="1" smtClean="0"/>
              <a:t>дееприч</a:t>
            </a:r>
            <a:r>
              <a:rPr lang="ru-RU" sz="2400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3968" y="5095264"/>
            <a:ext cx="1440160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Вблизи, возле, вокруг</a:t>
            </a:r>
            <a:endParaRPr lang="ru-RU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031838" y="5369148"/>
            <a:ext cx="1440160" cy="14465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200" dirty="0" smtClean="0"/>
              <a:t>Ввиду</a:t>
            </a:r>
          </a:p>
          <a:p>
            <a:r>
              <a:rPr lang="ru-RU" sz="2200" dirty="0" smtClean="0"/>
              <a:t>В течение</a:t>
            </a:r>
          </a:p>
          <a:p>
            <a:r>
              <a:rPr lang="ru-RU" sz="2200" dirty="0" smtClean="0"/>
              <a:t>За </a:t>
            </a:r>
            <a:r>
              <a:rPr lang="ru-RU" sz="2200" dirty="0" err="1" smtClean="0"/>
              <a:t>исклю-чением</a:t>
            </a:r>
            <a:endParaRPr lang="ru-RU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7640991" y="5250918"/>
            <a:ext cx="1440160" cy="14465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200" dirty="0" smtClean="0"/>
              <a:t>Благодаря</a:t>
            </a:r>
          </a:p>
          <a:p>
            <a:r>
              <a:rPr lang="ru-RU" sz="2200" dirty="0" smtClean="0"/>
              <a:t>Включая</a:t>
            </a:r>
          </a:p>
          <a:p>
            <a:r>
              <a:rPr lang="ru-RU" sz="2200" dirty="0" smtClean="0"/>
              <a:t>Не считая</a:t>
            </a:r>
          </a:p>
          <a:p>
            <a:r>
              <a:rPr lang="ru-RU" sz="2200" dirty="0" smtClean="0"/>
              <a:t>Несмотря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7182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 animBg="1"/>
      <p:bldP spid="22" grpId="0"/>
      <p:bldP spid="29" grpId="0"/>
      <p:bldP spid="30" grpId="0"/>
      <p:bldP spid="31" grpId="0"/>
      <p:bldP spid="33" grpId="0" animBg="1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ДОБАВИТЬ ЗАДАНИЯ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8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надо знать?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80356" y="1301730"/>
            <a:ext cx="194421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>
            <a:endCxn id="17" idx="0"/>
          </p:cNvCxnSpPr>
          <p:nvPr/>
        </p:nvCxnSpPr>
        <p:spPr>
          <a:xfrm flipH="1">
            <a:off x="2222122" y="1357536"/>
            <a:ext cx="896214" cy="2270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3563888" y="1357536"/>
            <a:ext cx="97160" cy="872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2" idx="2"/>
            <a:endCxn id="18" idx="0"/>
          </p:cNvCxnSpPr>
          <p:nvPr/>
        </p:nvCxnSpPr>
        <p:spPr>
          <a:xfrm>
            <a:off x="4572000" y="1417638"/>
            <a:ext cx="203448" cy="2203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168009" y="1301730"/>
            <a:ext cx="852263" cy="774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508104" y="1357148"/>
            <a:ext cx="0" cy="872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1892" y="2076500"/>
            <a:ext cx="145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союзы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80356" y="3628060"/>
            <a:ext cx="2683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местоимения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851920" y="3621181"/>
            <a:ext cx="1847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наречия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755766" y="217113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предлоги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330164" y="2035099"/>
            <a:ext cx="2376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Вводные слова и конструкции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824572" y="2243630"/>
            <a:ext cx="1847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частицы</a:t>
            </a:r>
            <a:endParaRPr lang="ru-RU" dirty="0"/>
          </a:p>
        </p:txBody>
      </p:sp>
      <p:sp>
        <p:nvSpPr>
          <p:cNvPr id="24" name="Правая фигурная скобка 23"/>
          <p:cNvSpPr/>
          <p:nvPr/>
        </p:nvSpPr>
        <p:spPr>
          <a:xfrm rot="5400000">
            <a:off x="3046626" y="3275745"/>
            <a:ext cx="792088" cy="2666268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904755" y="4869160"/>
            <a:ext cx="307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Союзные слова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2483768" y="5453935"/>
            <a:ext cx="787284" cy="207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271051" y="5453935"/>
            <a:ext cx="868901" cy="207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926" y="5661248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Относительные местоимения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663694" y="5661247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наречия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90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3" grpId="0"/>
      <p:bldP spid="24" grpId="0" animBg="1"/>
      <p:bldP spid="25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араллелограмм 13"/>
          <p:cNvSpPr/>
          <p:nvPr/>
        </p:nvSpPr>
        <p:spPr>
          <a:xfrm rot="5241892">
            <a:off x="4002983" y="-2906541"/>
            <a:ext cx="1600112" cy="7409351"/>
          </a:xfrm>
          <a:prstGeom prst="parallelogram">
            <a:avLst/>
          </a:prstGeom>
          <a:solidFill>
            <a:schemeClr val="accent5">
              <a:alpha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Более менее просто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   </a:t>
            </a:r>
            <a:r>
              <a:rPr lang="ru-RU" sz="4000" u="sng" dirty="0" smtClean="0"/>
              <a:t>Предлоги</a:t>
            </a:r>
            <a:r>
              <a:rPr lang="ru-RU" sz="4000" dirty="0" smtClean="0"/>
              <a:t>                          </a:t>
            </a:r>
            <a:r>
              <a:rPr lang="ru-RU" sz="4000" u="sng" dirty="0" smtClean="0"/>
              <a:t>Наречия</a:t>
            </a:r>
            <a:r>
              <a:rPr lang="ru-RU" sz="4000" dirty="0" smtClean="0"/>
              <a:t>      </a:t>
            </a:r>
            <a:r>
              <a:rPr lang="ru-RU" sz="3200" dirty="0" smtClean="0"/>
              <a:t>                                                                        </a:t>
            </a:r>
            <a:endParaRPr lang="ru-RU" sz="32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1187624" y="2336686"/>
            <a:ext cx="50405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2642168" y="2307411"/>
            <a:ext cx="56768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21040" y="2941230"/>
            <a:ext cx="17313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 smtClean="0"/>
              <a:t>Произ</a:t>
            </a:r>
            <a:r>
              <a:rPr lang="ru-RU" sz="3600" dirty="0" smtClean="0"/>
              <a:t>-</a:t>
            </a:r>
          </a:p>
          <a:p>
            <a:r>
              <a:rPr lang="ru-RU" sz="3600" dirty="0" smtClean="0"/>
              <a:t>водные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57948" y="2941229"/>
            <a:ext cx="20136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 smtClean="0"/>
              <a:t>Непроиз</a:t>
            </a:r>
            <a:r>
              <a:rPr lang="ru-RU" sz="3600" dirty="0" smtClean="0"/>
              <a:t>-</a:t>
            </a:r>
          </a:p>
          <a:p>
            <a:r>
              <a:rPr lang="ru-RU" sz="3600" dirty="0" smtClean="0"/>
              <a:t>водные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281653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3"/>
                </a:solidFill>
              </a:rPr>
              <a:t>Так, поэтому</a:t>
            </a:r>
            <a:r>
              <a:rPr lang="ru-RU" sz="4000" b="1" dirty="0" smtClean="0">
                <a:solidFill>
                  <a:schemeClr val="accent6"/>
                </a:solidFill>
              </a:rPr>
              <a:t>*</a:t>
            </a:r>
            <a:endParaRPr lang="ru-RU" sz="4000" b="1" dirty="0">
              <a:solidFill>
                <a:schemeClr val="accent6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218294" y="2291758"/>
            <a:ext cx="0" cy="595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0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772816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3413" algn="just"/>
            <a:r>
              <a:rPr lang="ru-RU" sz="2200" dirty="0"/>
              <a:t>1)</a:t>
            </a:r>
            <a:r>
              <a:rPr lang="ru-RU" sz="2200" i="1" dirty="0"/>
              <a:t>Появившиеся в Древней Греции Олимпийские игры были посвящены Зевсу Олимпийскому</a:t>
            </a:r>
            <a:r>
              <a:rPr lang="ru-RU" sz="2200" dirty="0"/>
              <a:t>: считалось, что богу приятно смотреть на силу и ловкость пастухов, искусно владевших своей профессией. (2)Чтобы не потерять овец и уберечь стадо от волков и разбойников, пастух должен был уметь нагнать хищников, перескочить через расщелину, с дальнего расстояния попасть в противника камнем или палкой, вступить с врагом в драку и одолеть его, </a:t>
            </a:r>
            <a:r>
              <a:rPr lang="ru-RU" sz="2200" i="1" dirty="0"/>
              <a:t>поэтому программа ранних олимпийских состязаний включала в себя бег, прыжок в длину, метание диска и копья, борьбу. (З)Лишь потом к &lt;...&gt; добавились скачки верхом и на колесницах, а бег и борьба разделились на несколько разновидностей</a:t>
            </a:r>
            <a:r>
              <a:rPr lang="ru-RU" sz="2200" i="1" dirty="0" smtClean="0"/>
              <a:t>.</a:t>
            </a:r>
            <a:endParaRPr lang="ru-RU" sz="2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20688"/>
            <a:ext cx="8136904" cy="11079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200" b="1" dirty="0"/>
              <a:t>Самостоятельно подберите личное местоимение, которое должно стоять на месте пропуска в третьем (3) предложении текста. Запишите это местоимение.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08800" y="5661248"/>
            <a:ext cx="31761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33413" algn="ctr"/>
            <a:r>
              <a:rPr lang="ru-RU" sz="2400" b="1" i="1" dirty="0"/>
              <a:t>Ответ</a:t>
            </a:r>
            <a:r>
              <a:rPr lang="ru-RU" i="1" dirty="0"/>
              <a:t>: </a:t>
            </a:r>
            <a:r>
              <a:rPr lang="ru-RU" sz="5400" b="1" i="1" u="sng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ним</a:t>
            </a:r>
            <a:endParaRPr lang="ru-RU" sz="3200" b="1" u="sng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320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араллелограмм 5"/>
          <p:cNvSpPr/>
          <p:nvPr/>
        </p:nvSpPr>
        <p:spPr>
          <a:xfrm rot="5241892">
            <a:off x="4030724" y="-2754713"/>
            <a:ext cx="1600112" cy="7409351"/>
          </a:xfrm>
          <a:prstGeom prst="parallelogram">
            <a:avLst/>
          </a:prstGeom>
          <a:solidFill>
            <a:schemeClr val="accent5">
              <a:alpha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630300"/>
            <a:ext cx="568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Местоимения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115" y="1831007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5"/>
                </a:solidFill>
              </a:rPr>
              <a:t>1.Личные</a:t>
            </a:r>
            <a:r>
              <a:rPr lang="ru-RU" sz="2800" dirty="0" smtClean="0"/>
              <a:t>:    я         ты       он, она, оно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                    мы      вы             они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114" y="2868542"/>
            <a:ext cx="787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5"/>
                </a:solidFill>
              </a:rPr>
              <a:t>2.Указательные</a:t>
            </a:r>
            <a:r>
              <a:rPr lang="ru-RU" sz="2800" dirty="0" smtClean="0"/>
              <a:t>:    </a:t>
            </a:r>
            <a:r>
              <a:rPr lang="ru-RU" sz="2800" b="1" dirty="0" smtClean="0">
                <a:solidFill>
                  <a:schemeClr val="accent3"/>
                </a:solidFill>
              </a:rPr>
              <a:t>этот, тот, такой, столько</a:t>
            </a:r>
            <a:r>
              <a:rPr lang="ru-RU" sz="2800" b="1" dirty="0" smtClean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115" y="3450840"/>
            <a:ext cx="787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5"/>
                </a:solidFill>
              </a:rPr>
              <a:t>3. Притяжательные</a:t>
            </a:r>
            <a:r>
              <a:rPr lang="ru-RU" sz="2800" dirty="0" smtClean="0"/>
              <a:t>:    мой, твой и т.д.</a:t>
            </a:r>
            <a:r>
              <a:rPr lang="ru-RU" sz="2800" b="1" dirty="0" smtClean="0">
                <a:solidFill>
                  <a:schemeClr val="accent3"/>
                </a:solidFill>
              </a:rPr>
              <a:t> (чей?)</a:t>
            </a:r>
            <a:endParaRPr lang="ru-RU" sz="2800" b="1" dirty="0" smtClean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113" y="4003641"/>
            <a:ext cx="7875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5"/>
                </a:solidFill>
              </a:rPr>
              <a:t>4. Определительные</a:t>
            </a:r>
            <a:r>
              <a:rPr lang="ru-RU" sz="2800" dirty="0" smtClean="0"/>
              <a:t>:    сам, самый, весь(все), всякий, каждый, иной, любой, другой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115" y="5019303"/>
            <a:ext cx="787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5"/>
                </a:solidFill>
              </a:rPr>
              <a:t>5.ВозвратнОЕ</a:t>
            </a:r>
            <a:r>
              <a:rPr lang="ru-RU" sz="2800" dirty="0" smtClean="0"/>
              <a:t>:    </a:t>
            </a:r>
            <a:r>
              <a:rPr lang="ru-RU" sz="2800" b="1" dirty="0" smtClean="0">
                <a:solidFill>
                  <a:schemeClr val="accent3"/>
                </a:solidFill>
              </a:rPr>
              <a:t>себя</a:t>
            </a:r>
            <a:endParaRPr lang="ru-RU" sz="2800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6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араллелограмм 5"/>
          <p:cNvSpPr/>
          <p:nvPr/>
        </p:nvSpPr>
        <p:spPr>
          <a:xfrm rot="5241892">
            <a:off x="4030724" y="-2754713"/>
            <a:ext cx="1600112" cy="7409351"/>
          </a:xfrm>
          <a:prstGeom prst="parallelogram">
            <a:avLst/>
          </a:prstGeom>
          <a:solidFill>
            <a:schemeClr val="accent5">
              <a:alpha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630300"/>
            <a:ext cx="568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Местоимения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114" y="1831007"/>
            <a:ext cx="84508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5"/>
                </a:solidFill>
              </a:rPr>
              <a:t>6. Вопросительно-относительные:</a:t>
            </a:r>
          </a:p>
          <a:p>
            <a:r>
              <a:rPr lang="ru-RU" sz="3200" b="1" dirty="0" smtClean="0">
                <a:solidFill>
                  <a:schemeClr val="accent5"/>
                </a:solidFill>
              </a:rPr>
              <a:t>Кто, что, сколько; </a:t>
            </a:r>
            <a:r>
              <a:rPr lang="ru-RU" sz="3200" b="1" dirty="0" smtClean="0">
                <a:solidFill>
                  <a:schemeClr val="accent3"/>
                </a:solidFill>
              </a:rPr>
              <a:t>какой, который, чей, каков, сколько – союзные слова</a:t>
            </a:r>
            <a:endParaRPr lang="ru-RU" sz="2800" dirty="0" smtClean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6917" y="3419128"/>
            <a:ext cx="787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5"/>
                </a:solidFill>
              </a:rPr>
              <a:t>7</a:t>
            </a:r>
            <a:r>
              <a:rPr lang="ru-RU" sz="3200" b="1" dirty="0" smtClean="0">
                <a:solidFill>
                  <a:schemeClr val="accent5"/>
                </a:solidFill>
              </a:rPr>
              <a:t>. Отрицательные</a:t>
            </a:r>
            <a:r>
              <a:rPr lang="ru-RU" sz="2800" dirty="0" smtClean="0"/>
              <a:t>:    никто</a:t>
            </a:r>
            <a:endParaRPr lang="ru-RU" sz="2800" b="1" dirty="0" smtClean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3176" y="4289319"/>
            <a:ext cx="787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5"/>
                </a:solidFill>
              </a:rPr>
              <a:t>8</a:t>
            </a:r>
            <a:r>
              <a:rPr lang="ru-RU" sz="3200" b="1" dirty="0" smtClean="0">
                <a:solidFill>
                  <a:schemeClr val="accent5"/>
                </a:solidFill>
              </a:rPr>
              <a:t>. Неопределенные</a:t>
            </a:r>
            <a:r>
              <a:rPr lang="ru-RU" sz="2800" dirty="0" smtClean="0"/>
              <a:t>: некто, кое-кто</a:t>
            </a:r>
          </a:p>
        </p:txBody>
      </p:sp>
      <p:pic>
        <p:nvPicPr>
          <p:cNvPr id="1026" name="Picture 2" descr="https://static.tildacdn.com/tild6464-6265-4962-a435-663635633766/Curved-Arrow-PNG-F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39196" flipH="1">
            <a:off x="54621" y="2511497"/>
            <a:ext cx="1203120" cy="90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static.tildacdn.com/tild6464-6265-4962-a435-663635633766/Curved-Arrow-PNG-F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39196" flipH="1">
            <a:off x="-213104" y="2967672"/>
            <a:ext cx="1738571" cy="1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5373216"/>
            <a:ext cx="8229600" cy="1143000"/>
          </a:xfrm>
        </p:spPr>
        <p:txBody>
          <a:bodyPr/>
          <a:lstStyle/>
          <a:p>
            <a:r>
              <a:rPr lang="ru-RU" dirty="0" smtClean="0"/>
              <a:t>Ответ: </a:t>
            </a:r>
            <a:r>
              <a:rPr lang="ru-RU" b="1" dirty="0" smtClean="0">
                <a:solidFill>
                  <a:schemeClr val="accent5"/>
                </a:solidFill>
              </a:rPr>
              <a:t>какого-то/некоего</a:t>
            </a:r>
            <a:endParaRPr lang="ru-RU" b="1" dirty="0">
              <a:solidFill>
                <a:schemeClr val="accent5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39375" r="23983" b="32500"/>
          <a:stretch/>
        </p:blipFill>
        <p:spPr bwMode="auto">
          <a:xfrm>
            <a:off x="179512" y="2060848"/>
            <a:ext cx="871296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620688"/>
            <a:ext cx="8136904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Самостоятельно подберите </a:t>
            </a:r>
            <a:r>
              <a:rPr lang="ru-RU" sz="2400" b="1" dirty="0" smtClean="0"/>
              <a:t>неопределенное местоимение, </a:t>
            </a:r>
            <a:r>
              <a:rPr lang="ru-RU" sz="2400" b="1" dirty="0"/>
              <a:t>которое должно стоять на месте пропуска </a:t>
            </a:r>
            <a:r>
              <a:rPr lang="ru-RU" sz="2400" b="1" dirty="0" smtClean="0"/>
              <a:t>во втором (2) </a:t>
            </a:r>
            <a:r>
              <a:rPr lang="ru-RU" sz="2400" b="1" dirty="0"/>
              <a:t>предложении текста. Запишите это местоимение.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992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t="31666" r="21990" b="36667"/>
          <a:stretch/>
        </p:blipFill>
        <p:spPr bwMode="auto">
          <a:xfrm>
            <a:off x="1" y="2204864"/>
            <a:ext cx="914399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620688"/>
            <a:ext cx="8136904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Самостоятельно подберите </a:t>
            </a:r>
            <a:r>
              <a:rPr lang="ru-RU" sz="2400" b="1" dirty="0" smtClean="0"/>
              <a:t>относительное местоимение, </a:t>
            </a:r>
            <a:r>
              <a:rPr lang="ru-RU" sz="2400" b="1" dirty="0"/>
              <a:t>которое должно стоять на месте пропуска </a:t>
            </a:r>
            <a:r>
              <a:rPr lang="ru-RU" sz="2400" b="1" dirty="0" smtClean="0"/>
              <a:t>во втором (2) </a:t>
            </a:r>
            <a:r>
              <a:rPr lang="ru-RU" sz="2400" b="1" dirty="0"/>
              <a:t>предложении текста. Запишите это местоимение.</a:t>
            </a:r>
            <a:endParaRPr lang="ru-RU" sz="24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03648" y="53732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Ответ: </a:t>
            </a:r>
            <a:r>
              <a:rPr lang="ru-RU" b="1" dirty="0" smtClean="0">
                <a:solidFill>
                  <a:schemeClr val="accent5"/>
                </a:solidFill>
              </a:rPr>
              <a:t>который/что</a:t>
            </a:r>
            <a:endParaRPr lang="ru-RU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араллелограмм 5"/>
          <p:cNvSpPr/>
          <p:nvPr/>
        </p:nvSpPr>
        <p:spPr>
          <a:xfrm rot="5241892">
            <a:off x="4193551" y="-3143176"/>
            <a:ext cx="1269859" cy="7409351"/>
          </a:xfrm>
          <a:prstGeom prst="parallelogram">
            <a:avLst/>
          </a:prstGeom>
          <a:solidFill>
            <a:schemeClr val="accent5">
              <a:alpha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4219" y="260648"/>
            <a:ext cx="568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Союзы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70006" y="2222373"/>
            <a:ext cx="6909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5"/>
                </a:solidFill>
              </a:rPr>
              <a:t>1. Соединительные: </a:t>
            </a:r>
            <a:r>
              <a:rPr lang="ru-RU" sz="2800" dirty="0" smtClean="0"/>
              <a:t>и, да, тоже, также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5041" y="2858362"/>
            <a:ext cx="787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5"/>
                </a:solidFill>
              </a:rPr>
              <a:t>2.Разделительные</a:t>
            </a:r>
            <a:r>
              <a:rPr lang="ru-RU" sz="2800" dirty="0" smtClean="0"/>
              <a:t>:    или, либо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5041" y="3443137"/>
            <a:ext cx="7875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5"/>
                </a:solidFill>
              </a:rPr>
              <a:t>3. Противительные</a:t>
            </a:r>
            <a:r>
              <a:rPr lang="ru-RU" sz="2800" dirty="0" smtClean="0"/>
              <a:t>: а, но, однако, зато, 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                                       да(=но)</a:t>
            </a:r>
            <a:endParaRPr lang="ru-RU" sz="2800" b="1" dirty="0" smtClean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4433" y="4365104"/>
            <a:ext cx="787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5"/>
                </a:solidFill>
              </a:rPr>
              <a:t>4. Пояснительные: </a:t>
            </a:r>
            <a:r>
              <a:rPr lang="ru-RU" sz="2800" dirty="0" smtClean="0"/>
              <a:t>то есть, или, а именно</a:t>
            </a:r>
            <a:endParaRPr lang="ru-RU" sz="2400" dirty="0" smtClean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1415845" y="1247197"/>
            <a:ext cx="1637177" cy="33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3357094" y="1247197"/>
            <a:ext cx="26463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5999" y="1577402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Подчини-</a:t>
            </a:r>
          </a:p>
          <a:p>
            <a:r>
              <a:rPr lang="ru-RU" sz="2800" dirty="0" smtClean="0"/>
              <a:t>тельные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514687" y="1719296"/>
            <a:ext cx="3591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Сочинительные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220627" y="4949878"/>
            <a:ext cx="787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5"/>
                </a:solidFill>
              </a:rPr>
              <a:t>5</a:t>
            </a:r>
            <a:r>
              <a:rPr lang="ru-RU" sz="3200" b="1" dirty="0" smtClean="0">
                <a:solidFill>
                  <a:schemeClr val="accent5"/>
                </a:solidFill>
              </a:rPr>
              <a:t>. Присоединительные: </a:t>
            </a:r>
            <a:r>
              <a:rPr lang="ru-RU" sz="2800" dirty="0" smtClean="0"/>
              <a:t>притом, причем</a:t>
            </a:r>
            <a:endParaRPr lang="ru-RU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234433" y="5534654"/>
            <a:ext cx="7875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5"/>
                </a:solidFill>
              </a:rPr>
              <a:t>6</a:t>
            </a:r>
            <a:r>
              <a:rPr lang="ru-RU" sz="3200" b="1" dirty="0" smtClean="0">
                <a:solidFill>
                  <a:schemeClr val="accent5"/>
                </a:solidFill>
              </a:rPr>
              <a:t>. Двойные: </a:t>
            </a:r>
            <a:r>
              <a:rPr lang="ru-RU" sz="2800" dirty="0" smtClean="0"/>
              <a:t>если не…то; как…так и; не только…но и; хотя и…но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35828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591</Words>
  <Application>Microsoft Office PowerPoint</Application>
  <PresentationFormat>Экран (4:3)</PresentationFormat>
  <Paragraphs>92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 ЕГЭ 1 задание</vt:lpstr>
      <vt:lpstr>Что надо знать?</vt:lpstr>
      <vt:lpstr>Более менее просто</vt:lpstr>
      <vt:lpstr>Презентация PowerPoint</vt:lpstr>
      <vt:lpstr>Презентация PowerPoint</vt:lpstr>
      <vt:lpstr>Презентация PowerPoint</vt:lpstr>
      <vt:lpstr>Ответ: какого-то/некоего</vt:lpstr>
      <vt:lpstr>Презентация PowerPoint</vt:lpstr>
      <vt:lpstr>Презентация PowerPoint</vt:lpstr>
      <vt:lpstr>Ответ: какого-то/некоего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ДОБАВИТЬ ЗАДАНИЯ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ЕГЭ 1 задание</dc:title>
  <dc:creator>User</dc:creator>
  <cp:lastModifiedBy>Вампира</cp:lastModifiedBy>
  <cp:revision>17</cp:revision>
  <dcterms:created xsi:type="dcterms:W3CDTF">2022-08-25T08:28:16Z</dcterms:created>
  <dcterms:modified xsi:type="dcterms:W3CDTF">2022-09-05T17:04:01Z</dcterms:modified>
</cp:coreProperties>
</file>