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0" r:id="rId8"/>
    <p:sldId id="262" r:id="rId9"/>
    <p:sldId id="263" r:id="rId10"/>
    <p:sldId id="271" r:id="rId11"/>
    <p:sldId id="264" r:id="rId12"/>
    <p:sldId id="270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4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2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2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3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7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7CA5-890A-4F58-93BA-538646924EDB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68DD-5299-4BAB-87DD-77086671F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4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399168"/>
            <a:ext cx="12192000" cy="345842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505" y="222108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Задание 3. </a:t>
            </a:r>
            <a:br>
              <a:rPr lang="ru-RU" sz="6600" dirty="0" smtClean="0"/>
            </a:br>
            <a:r>
              <a:rPr lang="ru-RU" sz="6600" dirty="0" smtClean="0"/>
              <a:t>Стилистический анализ текста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14052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535" y="280345"/>
            <a:ext cx="119566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Укажите варианты ответов, в которых даны верные характеристики фрагмента текста. Запишите номера этих ответов.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Несколько слов необходимо сказать по поводу ведущей современной теории </a:t>
            </a:r>
            <a:r>
              <a:rPr lang="ru-RU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образования</a:t>
            </a: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 Вселенной — теории большого взрыва. В возникновении гипотезы большого взрыва нет ничего удивительного. </a:t>
            </a:r>
            <a:r>
              <a:rPr lang="ru-RU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[…]</a:t>
            </a: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 вы, читатель, откроете вступление к книге «Большой взрыв» профессора физики Техасского университета Д. </a:t>
            </a:r>
            <a:r>
              <a:rPr lang="ru-RU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Шама</a:t>
            </a: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, то найдете абзац, в котором профессор пишет: «…возникла потребность в книгах, которые давали бы ответы на вопросы, возникающие при попытке непосвященных понять эту странную Вселенную, в которой мы появились по воле случая». А сам Джозеф </a:t>
            </a:r>
            <a:r>
              <a:rPr lang="ru-RU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Силк</a:t>
            </a: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 в предисловии пишет: «…десятки миллиардов галактик, подобных нашей, разбросаны по всей наблюдаемой Вселенной». То есть галактики случайным образом разбросаны по всей Вселенной и постоянно разлетаются — удаляются друг от друга. Значит, это могло быть вызвано только изначальным большим взрывом — вот основная логическая посылка к созданию этой теории. Вселенная имеет глобально упорядоченную информационно-энергетическую структуру пчелиных сот и продолжает выращивать эти соты строго упорядоченным способом. Допустить возможность создания глобального порядка во Вселенной взрывом — это все равно что допустить возможность изготовления космического корабля с помощью взрыва авиационного завода</a:t>
            </a:r>
            <a:r>
              <a:rPr lang="ru-RU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ru-RU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ru-RU" sz="16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) Отвлеченный, обобщенный характер научного-популярного текста проявляется на лексическом уровне в том, что в нем широко употребляются слова с абстрактным значением: теория, гипотеза, структура.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2) В тексте прослеживается общественно-политическая лексика, характерная для публицистического стиля.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3) Морфологическим признаком текста является употребление кратких страдательных причастий и ослабление значения лица (с целью обобщения не принято употреблять местоимение 1-го лица единственного числа «я»).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4) Для текста характерна функция воздействия на читателя через художественный образ.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5) На синтаксическом уровне характерно широкое распространение безличных предложений.</a:t>
            </a:r>
          </a:p>
          <a:p>
            <a:pPr algn="just"/>
            <a:endParaRPr lang="ru-RU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9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0198"/>
            <a:ext cx="12192000" cy="2146434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1756" y="216076"/>
            <a:ext cx="1117493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0" dirty="0" smtClean="0">
                <a:solidFill>
                  <a:srgbClr val="000000"/>
                </a:solidFill>
                <a:effectLst/>
                <a:latin typeface="-apple-system"/>
              </a:rPr>
              <a:t>Публицистический стиль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0" i="0" dirty="0" smtClean="0">
                <a:solidFill>
                  <a:srgbClr val="000000"/>
                </a:solidFill>
                <a:effectLst/>
                <a:latin typeface="-apple-system"/>
              </a:rPr>
              <a:t>Это стиль, характерный для многих текстов, предлагаемых в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-apple-system"/>
              </a:rPr>
              <a:t>КИМах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-apple-system"/>
              </a:rPr>
              <a:t> ЕГЭ по русскому языку. Это стиль газет, журналов, выступлений перед общественностью, очерков. Его цели – воздействие на общественное мнение и информирование. </a:t>
            </a:r>
          </a:p>
          <a:p>
            <a:endParaRPr lang="ru-RU" sz="24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sz="2800" b="0" i="0" u="sng" dirty="0" smtClean="0">
                <a:solidFill>
                  <a:srgbClr val="000000"/>
                </a:solidFill>
                <a:effectLst/>
                <a:latin typeface="-apple-system"/>
              </a:rPr>
              <a:t>Основные черты: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1) логичность;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2) образность и эмоциональность;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3) </a:t>
            </a:r>
            <a:r>
              <a:rPr lang="ru-RU" sz="2800" b="0" i="0" dirty="0" err="1" smtClean="0">
                <a:solidFill>
                  <a:srgbClr val="000000"/>
                </a:solidFill>
                <a:effectLst/>
                <a:latin typeface="-apple-system"/>
              </a:rPr>
              <a:t>оценочность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 (автор может прямо выразить своё мнение, дать оценку);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4) общедоступность и </a:t>
            </a:r>
            <a:r>
              <a:rPr lang="ru-RU" sz="2800" b="0" i="0" dirty="0" err="1" smtClean="0">
                <a:solidFill>
                  <a:srgbClr val="000000"/>
                </a:solidFill>
                <a:effectLst/>
                <a:latin typeface="-apple-system"/>
              </a:rPr>
              <a:t>призывность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 (часто можно увидеть фигуры речи: риторические вопросы, восклицания, обращения);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5) точность, обоснованность;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6) общественная важность тематики;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7) заимствование средств и черт других стилей.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219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82" y="117693"/>
            <a:ext cx="120290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Укажите варианты ответов, в которых даны верные характеристики фрагмента текста. Запишите номера этих ответов</a:t>
            </a:r>
            <a:r>
              <a:rPr lang="ru-RU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ru-RU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Начало</a:t>
            </a: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 XX века обозначило собой наступление эры телевидения. </a:t>
            </a:r>
            <a:r>
              <a:rPr lang="ru-RU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[…]</a:t>
            </a:r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 поэтому нужна была телебашня. Первая башня была построена в 1922 году. В 50-е годы, когда в стране началось бурное развитие телевидения, эта башня уже не справлялась с передачей телесигнала. И в 1967 году была возведена новая телебашня в Останкино.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Сегодня с Останкинской телебашни осуществляют вещание 20 радио и 20 телевизионных передатчиков. С башни сигнал принимают 8 спутников «Орбита», которые помогают донести новости для всех зрителей в стране. Телебашня является одним из самых интересных туристических объектов Москвы.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На Останкинской телебашне семь уровней. На разных уровнях высоты (147, 269, 350 м) находятся смотровые площадки. С площадок можно увидеть всю Москву и даже ближайшее Подмосковье. Часть пола изготовлена из особо прочного стекла — во время экскурсии возникает ощущение свободного «парения» в воздухе. Под смотровой площадкой на седьмом уровне расположен ресторанный комплекс «Седьмое небо». Столики в залах стоят на круговой платформе со стеклянными ограждениями. Платформа медленно вращается, и посетители получают дополнительную возможность любоваться прекрасным видом столицы. Высота телебашни — 540 метров. В Европе и Азии Останкинская башня остается самой высокой. Она входит в Международную Федерацию высотных башен</a:t>
            </a:r>
            <a:r>
              <a:rPr lang="ru-RU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ru-RU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73434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1) Использование числительных придает тексту достоверность, написание числительных цифрами характерно для публицистического стиля.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2) Основной функцией приведенного текста является информирование.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3) Наряду с общеупотребительной лексикой используется тематическая группа слов, отражающая проблематику текста (вещание, телесигнал).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4) Цель текста — представить в образной форме проблему с целью эстетического воздействия.</a:t>
            </a:r>
          </a:p>
          <a:p>
            <a:pPr algn="just"/>
            <a:r>
              <a:rPr lang="ru-RU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5) Текст событийный, его речевая особенность — большое количество глаголов и кратких причастий (построена, началось, возведена) и цепочечное развитие действия.</a:t>
            </a:r>
            <a:endParaRPr lang="ru-RU" sz="1600" i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4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06450"/>
            <a:ext cx="12192000" cy="178597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83682" y="431452"/>
            <a:ext cx="1181902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Литературно-художественный стиль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Это стиль художественной литературы. Его цель – передача информации о мире через художественные образы, эстетическое воздействие на читателя.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u="sng" dirty="0" smtClean="0"/>
              <a:t>Основные </a:t>
            </a:r>
            <a:r>
              <a:rPr lang="ru-RU" sz="2800" u="sng" dirty="0"/>
              <a:t>черты</a:t>
            </a:r>
            <a:r>
              <a:rPr lang="ru-RU" sz="2800" u="sng" dirty="0" smtClean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1) образность, выразительность (достигается благодаря использованию средств художественной выразительности);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2) часто наличие вымысла;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3) субъективность оценок;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4) использование внелитературных элементов: просторечий, диалектизмов, жаргонных слов – в соответствии с задачей автора;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5) использование слов в переносных значениях;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6) использование средств всех других стилей в соответствии с эстетическим и идейным замыслом автора.</a:t>
            </a:r>
          </a:p>
        </p:txBody>
      </p:sp>
    </p:spTree>
    <p:extLst>
      <p:ext uri="{BB962C8B-B14F-4D97-AF65-F5344CB8AC3E}">
        <p14:creationId xmlns:p14="http://schemas.microsoft.com/office/powerpoint/2010/main" val="282857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82180"/>
            <a:ext cx="12192000" cy="2834275"/>
          </a:xfrm>
          <a:prstGeom prst="rect">
            <a:avLst/>
          </a:prstGeom>
          <a:solidFill>
            <a:srgbClr val="00B0F0">
              <a:alpha val="46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82180"/>
            <a:ext cx="120476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Официально-деловой стиль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Это стиль, использующийся в сфере деловых отношений, а также в сфере правовых отношений и управления, которая охватывает международные отношения, юриспруденцию, </a:t>
            </a:r>
            <a:r>
              <a:rPr lang="ru-RU" sz="2800" dirty="0" smtClean="0"/>
              <a:t>экономику и т.д.</a:t>
            </a:r>
          </a:p>
          <a:p>
            <a:r>
              <a:rPr lang="ru-RU" sz="2800" b="1" dirty="0" smtClean="0"/>
              <a:t>Цель</a:t>
            </a:r>
            <a:r>
              <a:rPr lang="ru-RU" sz="2800" dirty="0" smtClean="0"/>
              <a:t> </a:t>
            </a:r>
            <a:r>
              <a:rPr lang="ru-RU" sz="2800" dirty="0"/>
              <a:t>– передача информации (предписание, извещение, констатация) и формирование правового сознания.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u="sng" dirty="0" smtClean="0"/>
              <a:t>Основные </a:t>
            </a:r>
            <a:r>
              <a:rPr lang="ru-RU" sz="2800" u="sng" dirty="0"/>
              <a:t>черты</a:t>
            </a:r>
            <a:r>
              <a:rPr lang="ru-RU" sz="2800" u="sng" dirty="0" smtClean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1) стереотипность, </a:t>
            </a:r>
            <a:r>
              <a:rPr lang="ru-RU" sz="2800" dirty="0" err="1"/>
              <a:t>стандартизированность</a:t>
            </a:r>
            <a:r>
              <a:rPr lang="ru-RU" sz="2800" dirty="0"/>
              <a:t> изложения, в том числе наличие определённой формы;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2) точность изложения и использование канцелярских штампов;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3) </a:t>
            </a:r>
            <a:r>
              <a:rPr lang="ru-RU" sz="2800" dirty="0" err="1"/>
              <a:t>неэмоциональность</a:t>
            </a:r>
            <a:r>
              <a:rPr lang="ru-RU" sz="2800" dirty="0"/>
              <a:t>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4) выражение долженствования;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5) частое употребление отглагольных существительных и производных предлогов.</a:t>
            </a:r>
          </a:p>
        </p:txBody>
      </p:sp>
    </p:spTree>
    <p:extLst>
      <p:ext uri="{BB962C8B-B14F-4D97-AF65-F5344CB8AC3E}">
        <p14:creationId xmlns:p14="http://schemas.microsoft.com/office/powerpoint/2010/main" val="305319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№3 в ЕГЭ по русскому языку: алгоритм выполнения и необходимая теор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" y="0"/>
            <a:ext cx="121088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6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688" y="398955"/>
            <a:ext cx="12192000" cy="1785979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7377" y="611569"/>
            <a:ext cx="121246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Разговорный стиль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err="1"/>
              <a:t>Стиль</a:t>
            </a:r>
            <a:r>
              <a:rPr lang="ru-RU" sz="2800" dirty="0"/>
              <a:t> повседневного неофициального общения. </a:t>
            </a:r>
            <a:endParaRPr lang="ru-RU" sz="2800" dirty="0" smtClean="0"/>
          </a:p>
          <a:p>
            <a:r>
              <a:rPr lang="ru-RU" sz="2800" b="1" dirty="0" smtClean="0"/>
              <a:t>Цель</a:t>
            </a:r>
            <a:r>
              <a:rPr lang="ru-RU" sz="2800" dirty="0" smtClean="0"/>
              <a:t> </a:t>
            </a:r>
            <a:r>
              <a:rPr lang="ru-RU" sz="2800" dirty="0"/>
              <a:t>– обмен мнениями, впечатлениями, новой информацией. </a:t>
            </a:r>
            <a:endParaRPr lang="ru-RU" sz="2800" dirty="0" smtClean="0"/>
          </a:p>
          <a:p>
            <a:endParaRPr lang="ru-RU" sz="2800" u="sng" dirty="0" smtClean="0"/>
          </a:p>
          <a:p>
            <a:r>
              <a:rPr lang="ru-RU" sz="2800" u="sng" dirty="0" smtClean="0"/>
              <a:t>Основные </a:t>
            </a:r>
            <a:r>
              <a:rPr lang="ru-RU" sz="2800" u="sng" dirty="0"/>
              <a:t>черты</a:t>
            </a:r>
            <a:r>
              <a:rPr lang="ru-RU" sz="2800" u="sng" dirty="0" smtClean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1) непринуждённость и эмоциональность;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2) использование разговорной лексики и фразеологии, сленга, жаргонизмов;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3) </a:t>
            </a:r>
            <a:r>
              <a:rPr lang="ru-RU" sz="2800" dirty="0" err="1"/>
              <a:t>оценочность</a:t>
            </a:r>
            <a:r>
              <a:rPr lang="ru-RU" sz="2800" dirty="0"/>
              <a:t>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4) использование неполных предложений, междометий, вводных слов, обращений;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5) диалогическая устная форма.</a:t>
            </a:r>
          </a:p>
        </p:txBody>
      </p:sp>
    </p:spTree>
    <p:extLst>
      <p:ext uri="{BB962C8B-B14F-4D97-AF65-F5344CB8AC3E}">
        <p14:creationId xmlns:p14="http://schemas.microsoft.com/office/powerpoint/2010/main" val="384596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102" y="1708943"/>
            <a:ext cx="5893957" cy="2826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Что необходимо знать?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 стили текста</a:t>
            </a:r>
            <a:br>
              <a:rPr lang="ru-RU" dirty="0" smtClean="0"/>
            </a:br>
            <a:r>
              <a:rPr lang="ru-RU" dirty="0" smtClean="0"/>
              <a:t>2. средства художественной выразительности</a:t>
            </a:r>
            <a:br>
              <a:rPr lang="ru-RU" dirty="0" smtClean="0"/>
            </a:br>
            <a:r>
              <a:rPr lang="ru-RU" dirty="0" smtClean="0"/>
              <a:t>3. типы речи</a:t>
            </a:r>
            <a:endParaRPr lang="ru-RU" dirty="0"/>
          </a:p>
        </p:txBody>
      </p:sp>
      <p:pic>
        <p:nvPicPr>
          <p:cNvPr id="12290" name="Picture 2" descr="Концепция иллюстрации вопро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08" y="2212808"/>
            <a:ext cx="4645192" cy="46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211" y="2906828"/>
            <a:ext cx="11784618" cy="1568919"/>
          </a:xfrm>
        </p:spPr>
        <p:txBody>
          <a:bodyPr>
            <a:noAutofit/>
          </a:bodyPr>
          <a:lstStyle/>
          <a:p>
            <a:pPr indent="452438" algn="just"/>
            <a:r>
              <a:rPr lang="ru-RU" sz="4000" b="1" dirty="0" smtClean="0">
                <a:solidFill>
                  <a:srgbClr val="FF0000"/>
                </a:solidFill>
              </a:rPr>
              <a:t>Алгоритм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                       1</a:t>
            </a:r>
            <a:r>
              <a:rPr lang="ru-RU" sz="2400" dirty="0"/>
              <a:t>. ВНИМАТЕЛЬНО читаем предложенный текст. Читать нужно не механически, а вдумчиво. Желательно останавливаться на каждом абзаце и анализировать то, о чём говорит автор.</a:t>
            </a:r>
            <a:br>
              <a:rPr lang="ru-RU" sz="2400" dirty="0"/>
            </a:br>
            <a:r>
              <a:rPr lang="ru-RU" sz="2400" dirty="0" smtClean="0"/>
              <a:t>                     2</a:t>
            </a:r>
            <a:r>
              <a:rPr lang="ru-RU" sz="2400" dirty="0"/>
              <a:t>. ДО чтения вариантов ответов отвечаем на вопросы: какова тема текста и что хотел донести до нас автор, то есть какова проблема?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                 3</a:t>
            </a:r>
            <a:r>
              <a:rPr lang="ru-RU" sz="2400" dirty="0"/>
              <a:t>. ДО чтения вариантов ответов определяем, какой стиль речи перед нами. В книжные стили входят научный, официально-деловой, публицистический и литературно-художественный стили.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</a:t>
            </a:r>
            <a:r>
              <a:rPr lang="ru-RU" sz="2400" dirty="0" smtClean="0"/>
              <a:t>                   </a:t>
            </a:r>
            <a:r>
              <a:rPr lang="ru-RU" sz="2400" dirty="0" smtClean="0"/>
              <a:t>4</a:t>
            </a:r>
            <a:r>
              <a:rPr lang="ru-RU" sz="2400" dirty="0"/>
              <a:t>. В соответствии с тем, каков стиль текста, разбираемся, могут ли в нём употребляться те или иные тропы и приёмы, есть ли в тексте термины, канцеляризмы, специальная лексика, определённые синтаксические конструкции, на какую аудиторию текст рассчитан. Утверждения, данные в ответах, и содержат информацию об этом.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1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62649" y="1263386"/>
            <a:ext cx="6296727" cy="425188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3915" y="2939073"/>
            <a:ext cx="6195461" cy="1325563"/>
          </a:xfrm>
        </p:spPr>
        <p:txBody>
          <a:bodyPr>
            <a:noAutofit/>
          </a:bodyPr>
          <a:lstStyle/>
          <a:p>
            <a:r>
              <a:rPr lang="ru-RU" b="1" dirty="0" smtClean="0"/>
              <a:t>№1</a:t>
            </a:r>
            <a:r>
              <a:rPr lang="ru-RU" dirty="0" smtClean="0"/>
              <a:t>. </a:t>
            </a:r>
            <a:r>
              <a:rPr lang="ru-RU" dirty="0"/>
              <a:t>Знание </a:t>
            </a:r>
            <a:r>
              <a:rPr lang="ru-RU" b="1" dirty="0"/>
              <a:t>типов</a:t>
            </a:r>
            <a:r>
              <a:rPr lang="ru-RU" dirty="0"/>
              <a:t> речи: умение определять повествование, рассуждение и описание или их смешение.</a:t>
            </a:r>
          </a:p>
        </p:txBody>
      </p:sp>
      <p:pic>
        <p:nvPicPr>
          <p:cNvPr id="11266" name="Picture 2" descr="Иллюстрация концепции разгово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9266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438" y="1270535"/>
            <a:ext cx="7546206" cy="396141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438" y="2588461"/>
            <a:ext cx="7103444" cy="1325563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№2. Знание </a:t>
            </a:r>
            <a:r>
              <a:rPr lang="ru-RU" sz="6000" b="1" dirty="0"/>
              <a:t>средств художественной выразительности</a:t>
            </a:r>
            <a:r>
              <a:rPr lang="ru-RU" sz="6000" dirty="0"/>
              <a:t>: лексических и синтаксических.</a:t>
            </a:r>
            <a:r>
              <a:rPr lang="ru-RU" dirty="0"/>
              <a:t> </a:t>
            </a:r>
          </a:p>
        </p:txBody>
      </p:sp>
      <p:pic>
        <p:nvPicPr>
          <p:cNvPr id="10242" name="Picture 2" descr="Современная векторная иллюстрация александр сергеевич пушкин поэт современный портрет линейный эскиз в цве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44" y="2130550"/>
            <a:ext cx="4333022" cy="437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2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301" y="320111"/>
            <a:ext cx="12192000" cy="345842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508" y="1386541"/>
            <a:ext cx="11609585" cy="1325563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№3</a:t>
            </a:r>
            <a:r>
              <a:rPr lang="ru-RU" sz="4800" dirty="0" smtClean="0"/>
              <a:t>. Знание </a:t>
            </a:r>
            <a:r>
              <a:rPr lang="ru-RU" sz="4800" dirty="0"/>
              <a:t>специальных </a:t>
            </a:r>
            <a:r>
              <a:rPr lang="ru-RU" sz="4800" b="1" dirty="0"/>
              <a:t>терминов</a:t>
            </a:r>
            <a:r>
              <a:rPr lang="ru-RU" sz="4800" dirty="0"/>
              <a:t>: </a:t>
            </a:r>
            <a:r>
              <a:rPr lang="ru-RU" sz="4800" i="1" dirty="0"/>
              <a:t>канцеляризмы, интервью, репортаж, путевая заметка, полемическая статья, очерк, рецензия.</a:t>
            </a:r>
          </a:p>
        </p:txBody>
      </p:sp>
      <p:pic>
        <p:nvPicPr>
          <p:cNvPr id="9218" name="Picture 2" descr="Иллюстрация вектор различных профессий и професси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21"/>
          <a:stretch/>
        </p:blipFill>
        <p:spPr bwMode="auto">
          <a:xfrm>
            <a:off x="5438274" y="3898232"/>
            <a:ext cx="6387731" cy="29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0742"/>
            <a:ext cx="12192000" cy="237496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135" y="1105375"/>
            <a:ext cx="11704320" cy="1325563"/>
          </a:xfrm>
        </p:spPr>
        <p:txBody>
          <a:bodyPr>
            <a:noAutofit/>
          </a:bodyPr>
          <a:lstStyle/>
          <a:p>
            <a:pPr algn="just"/>
            <a:r>
              <a:rPr lang="ru-RU" sz="4800" b="1" dirty="0" smtClean="0"/>
              <a:t>№4</a:t>
            </a:r>
            <a:r>
              <a:rPr lang="ru-RU" sz="4800" dirty="0" smtClean="0"/>
              <a:t>. Знание </a:t>
            </a:r>
            <a:r>
              <a:rPr lang="ru-RU" sz="4800" dirty="0"/>
              <a:t>книжных </a:t>
            </a:r>
            <a:r>
              <a:rPr lang="ru-RU" sz="4800" b="1" dirty="0"/>
              <a:t>стилей</a:t>
            </a:r>
            <a:r>
              <a:rPr lang="ru-RU" sz="4800" dirty="0"/>
              <a:t> языка и их особенностей. Остановимся на них подробнее.</a:t>
            </a:r>
          </a:p>
        </p:txBody>
      </p:sp>
      <p:pic>
        <p:nvPicPr>
          <p:cNvPr id="8194" name="Picture 2" descr="Разные люди задают вопро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10" y="3251734"/>
            <a:ext cx="59626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0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№3 в ЕГЭ по русскому языку: алгоритм выполнения и необходимая теор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6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04318"/>
            <a:ext cx="12192000" cy="215761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004" y="190945"/>
            <a:ext cx="1166581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0" dirty="0" smtClean="0">
                <a:solidFill>
                  <a:srgbClr val="000000"/>
                </a:solidFill>
                <a:effectLst/>
                <a:latin typeface="-apple-system"/>
              </a:rPr>
              <a:t>Научный стиль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b="0" i="0" dirty="0" smtClean="0">
                <a:solidFill>
                  <a:srgbClr val="000000"/>
                </a:solidFill>
                <a:effectLst/>
                <a:latin typeface="-apple-system"/>
              </a:rPr>
              <a:t>Это стиль, характерный для научной и учебной сфер деятельности. Используется в учебниках, справочниках, словарях и энциклопедиях. Его цель – передача объективной информации о природе, человеке и обществе, формирование научного мировоззрения. </a:t>
            </a:r>
          </a:p>
          <a:p>
            <a:endParaRPr lang="ru-RU" sz="28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sz="2800" b="0" i="0" u="sng" dirty="0" smtClean="0">
                <a:solidFill>
                  <a:srgbClr val="000000"/>
                </a:solidFill>
                <a:effectLst/>
                <a:latin typeface="-apple-system"/>
              </a:rPr>
              <a:t>Основные черты: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1) ясность и точность изложения;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2) подчёркнутая логичность, доказательность, обоснованность;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3) бесстрастность, объективность;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4) отсутствие эмоциональных оценок;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5) использование терминов, абстрактной лексики, а также сложных синтаксических конструкций;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6) насыщенность содержания и включение в текст цифровой и графической информации, знаков, схем.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5961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123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Verdana</vt:lpstr>
      <vt:lpstr>Тема Office</vt:lpstr>
      <vt:lpstr>Задание 3.  Стилистический анализ текста</vt:lpstr>
      <vt:lpstr>Что необходимо знать? 1. стили текста 2. средства художественной выразительности 3. типы речи</vt:lpstr>
      <vt:lpstr>Алгоритм                         1. ВНИМАТЕЛЬНО читаем предложенный текст. Читать нужно не механически, а вдумчиво. Желательно останавливаться на каждом абзаце и анализировать то, о чём говорит автор.                      2. ДО чтения вариантов ответов отвечаем на вопросы: какова тема текста и что хотел донести до нас автор, то есть какова проблема?                        3. ДО чтения вариантов ответов определяем, какой стиль речи перед нами. В книжные стили входят научный, официально-деловой, публицистический и литературно-художественный стили.                      4. В соответствии с тем, каков стиль текста, разбираемся, могут ли в нём употребляться те или иные тропы и приёмы, есть ли в тексте термины, канцеляризмы, специальная лексика, определённые синтаксические конструкции, на какую аудиторию текст рассчитан. Утверждения, данные в ответах, и содержат информацию об этом. </vt:lpstr>
      <vt:lpstr>№1. Знание типов речи: умение определять повествование, рассуждение и описание или их смешение.</vt:lpstr>
      <vt:lpstr>№2. Знание средств художественной выразительности: лексических и синтаксических. </vt:lpstr>
      <vt:lpstr>№3. Знание специальных терминов: канцеляризмы, интервью, репортаж, путевая заметка, полемическая статья, очерк, рецензия.</vt:lpstr>
      <vt:lpstr>№4. Знание книжных стилей языка и их особенностей. Остановимся на них подробнее.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3.  Стилистический анализ текста</dc:title>
  <dc:creator>DenisQa</dc:creator>
  <cp:lastModifiedBy>DenisQa</cp:lastModifiedBy>
  <cp:revision>6</cp:revision>
  <dcterms:created xsi:type="dcterms:W3CDTF">2022-09-14T15:49:55Z</dcterms:created>
  <dcterms:modified xsi:type="dcterms:W3CDTF">2022-09-14T16:40:37Z</dcterms:modified>
</cp:coreProperties>
</file>