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65" r:id="rId11"/>
    <p:sldId id="267" r:id="rId12"/>
    <p:sldId id="268" r:id="rId13"/>
    <p:sldId id="272" r:id="rId14"/>
    <p:sldId id="271" r:id="rId15"/>
    <p:sldId id="266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>
        <p:scale>
          <a:sx n="72" d="100"/>
          <a:sy n="72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https://regnum.ru/uploads/pictures/news/2018/04/03/regnum_picture_15227039851389605_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45" y="-29019"/>
            <a:ext cx="6909202" cy="68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ятиугольник 3"/>
          <p:cNvSpPr/>
          <p:nvPr/>
        </p:nvSpPr>
        <p:spPr>
          <a:xfrm rot="10800000">
            <a:off x="3923928" y="0"/>
            <a:ext cx="5220072" cy="6858000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063053"/>
            <a:ext cx="39525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/>
              <a:t>Фразеологизм дня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50256" y="1551563"/>
            <a:ext cx="3744416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Авгиевы</a:t>
            </a:r>
            <a:r>
              <a:rPr lang="ru-RU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конюшни</a:t>
            </a:r>
            <a:r>
              <a:rPr lang="ru-RU" sz="2800" dirty="0"/>
              <a:t> </a:t>
            </a:r>
            <a:endParaRPr lang="ru-RU" sz="2800" dirty="0" smtClean="0"/>
          </a:p>
          <a:p>
            <a:pPr algn="ctr"/>
            <a:r>
              <a:rPr lang="ru-RU" dirty="0" smtClean="0"/>
              <a:t>— </a:t>
            </a:r>
          </a:p>
          <a:p>
            <a:pPr indent="722313" algn="just"/>
            <a:r>
              <a:rPr lang="ru-RU" sz="2400" dirty="0" smtClean="0"/>
              <a:t>1.очень </a:t>
            </a:r>
            <a:r>
              <a:rPr lang="ru-RU" sz="2400" dirty="0"/>
              <a:t>загрязнённое помещение, долго не </a:t>
            </a:r>
            <a:r>
              <a:rPr lang="ru-RU" sz="2400" dirty="0" smtClean="0"/>
              <a:t>убирающееся</a:t>
            </a:r>
          </a:p>
          <a:p>
            <a:pPr indent="722313" algn="just"/>
            <a:r>
              <a:rPr lang="ru-RU" sz="2400" dirty="0" smtClean="0"/>
              <a:t>2.крайне </a:t>
            </a:r>
            <a:r>
              <a:rPr lang="ru-RU" sz="2400" dirty="0" err="1" smtClean="0"/>
              <a:t>запу</a:t>
            </a:r>
            <a:r>
              <a:rPr lang="ru-RU" sz="2400" dirty="0" smtClean="0"/>
              <a:t>-щенные </a:t>
            </a:r>
            <a:r>
              <a:rPr lang="ru-RU" sz="2400" dirty="0"/>
              <a:t>дела, беспорядок, проблема, требующая значительных усилий для исправления. </a:t>
            </a:r>
          </a:p>
        </p:txBody>
      </p:sp>
    </p:spTree>
    <p:extLst>
      <p:ext uri="{BB962C8B-B14F-4D97-AF65-F5344CB8AC3E}">
        <p14:creationId xmlns:p14="http://schemas.microsoft.com/office/powerpoint/2010/main" val="2353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840" y="1763889"/>
            <a:ext cx="8781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algn="just"/>
            <a:r>
              <a:rPr lang="ru-RU" sz="2800" dirty="0" smtClean="0"/>
              <a:t>1</a:t>
            </a:r>
            <a:r>
              <a:rPr lang="ru-RU" sz="2800" dirty="0"/>
              <a:t>) Очки (одеть, надеть).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2)(</a:t>
            </a:r>
            <a:r>
              <a:rPr lang="ru-RU" sz="2800" dirty="0"/>
              <a:t>Дружеские, дружественные) отношения между странами.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3</a:t>
            </a:r>
            <a:r>
              <a:rPr lang="ru-RU" sz="2800" dirty="0"/>
              <a:t>) (Памятное, памятливое) событие.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4</a:t>
            </a:r>
            <a:r>
              <a:rPr lang="ru-RU" sz="2800" dirty="0"/>
              <a:t>) (Обличительный, </a:t>
            </a:r>
            <a:r>
              <a:rPr lang="ru-RU" sz="2800" dirty="0" err="1"/>
              <a:t>обличительский</a:t>
            </a:r>
            <a:r>
              <a:rPr lang="ru-RU" sz="2800" dirty="0"/>
              <a:t>) тон.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5</a:t>
            </a:r>
            <a:r>
              <a:rPr lang="ru-RU" sz="2800" dirty="0"/>
              <a:t>) (Голосистые, голосовые) связки.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6</a:t>
            </a:r>
            <a:r>
              <a:rPr lang="ru-RU" sz="2800" dirty="0"/>
              <a:t>) Отчет (представить, предоставить). </a:t>
            </a:r>
            <a:endParaRPr lang="ru-RU" sz="2800" dirty="0" smtClean="0"/>
          </a:p>
          <a:p>
            <a:pPr marL="450850" algn="just"/>
            <a:r>
              <a:rPr lang="ru-RU" sz="2800" dirty="0" smtClean="0"/>
              <a:t>7</a:t>
            </a:r>
            <a:r>
              <a:rPr lang="ru-RU" sz="2800" dirty="0"/>
              <a:t>) Кануть в (лето, Лету</a:t>
            </a:r>
            <a:r>
              <a:rPr lang="ru-RU" sz="2800" dirty="0" smtClean="0"/>
              <a:t>).</a:t>
            </a:r>
          </a:p>
          <a:p>
            <a:pPr marL="450850" algn="just"/>
            <a:r>
              <a:rPr lang="ru-RU" sz="2800" dirty="0" smtClean="0"/>
              <a:t> </a:t>
            </a:r>
            <a:r>
              <a:rPr lang="ru-RU" sz="2800" dirty="0"/>
              <a:t>8) (Положить, отложить) в долгий ящик.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988" y="175825"/>
            <a:ext cx="8928992" cy="128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Составьте </a:t>
            </a:r>
            <a:r>
              <a:rPr lang="ru-RU" sz="3600" dirty="0"/>
              <a:t>словосочетания, соответствующие нормам литературного языка.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95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846" y="1060782"/>
            <a:ext cx="906515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1</a:t>
            </a:r>
            <a:r>
              <a:rPr lang="ru-RU" sz="2500" dirty="0" smtClean="0"/>
              <a:t>)</a:t>
            </a:r>
            <a:r>
              <a:rPr lang="ru-RU" sz="2500" dirty="0"/>
              <a:t> Уже на входе гостей приобщали к культуре индейцев: надевали им наручные амулеты, ожерелья и перьевые кокошники. </a:t>
            </a:r>
            <a:endParaRPr lang="ru-RU" sz="2500" dirty="0" smtClean="0"/>
          </a:p>
          <a:p>
            <a:r>
              <a:rPr lang="ru-RU" sz="2500" dirty="0" smtClean="0"/>
              <a:t>2)</a:t>
            </a:r>
            <a:r>
              <a:rPr lang="ru-RU" sz="2500" dirty="0"/>
              <a:t> После обильных морозов и снегопадов в поселке отключилось отопление. </a:t>
            </a:r>
            <a:endParaRPr lang="ru-RU" sz="2500" dirty="0" smtClean="0"/>
          </a:p>
          <a:p>
            <a:r>
              <a:rPr lang="ru-RU" sz="2500" dirty="0"/>
              <a:t>3</a:t>
            </a:r>
            <a:r>
              <a:rPr lang="ru-RU" sz="2500" dirty="0" smtClean="0"/>
              <a:t>)</a:t>
            </a:r>
            <a:r>
              <a:rPr lang="ru-RU" sz="2500" dirty="0"/>
              <a:t> Вот пацан вчера только с зоны откинулся, с Ходором рядом был, все расскажет! </a:t>
            </a:r>
            <a:endParaRPr lang="ru-RU" sz="2500" dirty="0" smtClean="0"/>
          </a:p>
          <a:p>
            <a:r>
              <a:rPr lang="ru-RU" sz="2500" dirty="0"/>
              <a:t>4</a:t>
            </a:r>
            <a:r>
              <a:rPr lang="ru-RU" sz="2500" dirty="0" smtClean="0"/>
              <a:t>)</a:t>
            </a:r>
            <a:r>
              <a:rPr lang="ru-RU" sz="2500" dirty="0"/>
              <a:t> На классных часах обсуждались проблемы «братьев наших самых меньших</a:t>
            </a:r>
            <a:r>
              <a:rPr lang="ru-RU" sz="2500" dirty="0" smtClean="0"/>
              <a:t>».</a:t>
            </a:r>
          </a:p>
          <a:p>
            <a:r>
              <a:rPr lang="ru-RU" sz="2500" dirty="0"/>
              <a:t>5</a:t>
            </a:r>
            <a:r>
              <a:rPr lang="ru-RU" sz="2500" dirty="0" smtClean="0"/>
              <a:t>)</a:t>
            </a:r>
            <a:r>
              <a:rPr lang="ru-RU" sz="2500" dirty="0"/>
              <a:t> Для того чтобы устроиться на работу, необходим перечень документов. </a:t>
            </a:r>
            <a:endParaRPr lang="ru-RU" sz="2500" dirty="0" smtClean="0"/>
          </a:p>
          <a:p>
            <a:r>
              <a:rPr lang="ru-RU" sz="2500" dirty="0"/>
              <a:t>6</a:t>
            </a:r>
            <a:r>
              <a:rPr lang="ru-RU" sz="2500" dirty="0" smtClean="0"/>
              <a:t>)</a:t>
            </a:r>
            <a:r>
              <a:rPr lang="ru-RU" sz="2500" dirty="0"/>
              <a:t> Инаугурация новой закусочной состоится завтра. </a:t>
            </a:r>
            <a:endParaRPr lang="ru-RU" sz="2500" dirty="0" smtClean="0"/>
          </a:p>
          <a:p>
            <a:r>
              <a:rPr lang="ru-RU" sz="2500" dirty="0"/>
              <a:t>7</a:t>
            </a:r>
            <a:r>
              <a:rPr lang="ru-RU" sz="2500" dirty="0" smtClean="0"/>
              <a:t>)</a:t>
            </a:r>
            <a:r>
              <a:rPr lang="ru-RU" sz="2500" dirty="0"/>
              <a:t> Да, порой нелицеприятно знать правду. </a:t>
            </a:r>
            <a:endParaRPr lang="ru-RU" sz="2500" dirty="0" smtClean="0"/>
          </a:p>
          <a:p>
            <a:r>
              <a:rPr lang="ru-RU" sz="2500" dirty="0" smtClean="0"/>
              <a:t>8)</a:t>
            </a:r>
            <a:r>
              <a:rPr lang="ru-RU" sz="2500" dirty="0"/>
              <a:t> Роспись начальника на документе отсутствовала.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845" y="123469"/>
            <a:ext cx="8928992" cy="92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О</a:t>
            </a:r>
            <a:r>
              <a:rPr lang="ru-RU" sz="3200" dirty="0" smtClean="0"/>
              <a:t>пределите </a:t>
            </a:r>
            <a:r>
              <a:rPr lang="ru-RU" sz="3200" dirty="0"/>
              <a:t>тип </a:t>
            </a:r>
            <a:r>
              <a:rPr lang="ru-RU" sz="3200" dirty="0" smtClean="0"/>
              <a:t>ошибки, </a:t>
            </a:r>
            <a:r>
              <a:rPr lang="ru-RU" sz="3200" dirty="0"/>
              <a:t>исправьте </a:t>
            </a:r>
            <a:r>
              <a:rPr lang="ru-RU" sz="3200" dirty="0" smtClean="0"/>
              <a:t>погрешность</a:t>
            </a:r>
            <a:r>
              <a:rPr lang="ru-RU" sz="3200" dirty="0"/>
              <a:t>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864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8" t="27809" r="23913" b="26535"/>
          <a:stretch/>
        </p:blipFill>
        <p:spPr bwMode="auto">
          <a:xfrm>
            <a:off x="611560" y="548681"/>
            <a:ext cx="778235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1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976"/>
              </p:ext>
            </p:extLst>
          </p:nvPr>
        </p:nvGraphicFramePr>
        <p:xfrm>
          <a:off x="179512" y="260648"/>
          <a:ext cx="8856984" cy="621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1296144"/>
                <a:gridCol w="2016224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ТИП ОШИБКИ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ПРИМЕР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КОММЕНТАРИЙ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ИСПРАВЛЕННЫЙ ВАРИАНТ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Употребление слова в несвойственном ему значении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Неразличение</a:t>
                      </a:r>
                      <a:r>
                        <a:rPr lang="ru-RU" sz="2400" dirty="0" smtClean="0"/>
                        <a:t> оттенков</a:t>
                      </a:r>
                      <a:r>
                        <a:rPr lang="ru-RU" sz="2400" baseline="0" dirty="0" smtClean="0"/>
                        <a:t> значения (паронимы)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Неразличение</a:t>
                      </a:r>
                      <a:r>
                        <a:rPr lang="ru-RU" sz="2400" dirty="0" smtClean="0"/>
                        <a:t> синонимичных</a:t>
                      </a:r>
                      <a:r>
                        <a:rPr lang="ru-RU" sz="2400" baseline="0" dirty="0" smtClean="0"/>
                        <a:t> слов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89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Употребление слов иной стилистической окраски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Неоправданное</a:t>
                      </a:r>
                      <a:r>
                        <a:rPr lang="ru-RU" sz="2400" baseline="0" dirty="0" smtClean="0"/>
                        <a:t> употребление просторечных слов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9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ma-u-semena.ru/images/fraz/35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94"/>
          <a:stretch/>
        </p:blipFill>
        <p:spPr bwMode="auto">
          <a:xfrm>
            <a:off x="107504" y="388176"/>
            <a:ext cx="9036496" cy="60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ятиугольник 3"/>
          <p:cNvSpPr/>
          <p:nvPr/>
        </p:nvSpPr>
        <p:spPr>
          <a:xfrm rot="10800000">
            <a:off x="3923928" y="0"/>
            <a:ext cx="5220072" cy="6858000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43988" y="1848711"/>
            <a:ext cx="39525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/>
              <a:t>Фразеологизм дня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521005"/>
            <a:ext cx="374441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 кромешный</a:t>
            </a:r>
            <a:r>
              <a:rPr lang="ru-RU" sz="3600" dirty="0"/>
              <a:t> </a:t>
            </a:r>
            <a:endParaRPr lang="ru-RU" sz="3600" dirty="0" smtClean="0"/>
          </a:p>
          <a:p>
            <a:pPr algn="ctr"/>
            <a:r>
              <a:rPr lang="ru-RU" sz="2400" dirty="0" smtClean="0"/>
              <a:t>— </a:t>
            </a:r>
            <a:endParaRPr lang="ru-RU" sz="2400" dirty="0" smtClean="0"/>
          </a:p>
          <a:p>
            <a:pPr algn="ctr"/>
            <a:r>
              <a:rPr lang="ru-RU" sz="3200" dirty="0" smtClean="0"/>
              <a:t>Тяжелая, невыносимая обстановка, хаос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1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82" y="1772816"/>
            <a:ext cx="8756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1)</a:t>
            </a:r>
            <a:r>
              <a:rPr lang="ru-RU" sz="2800" b="1" dirty="0"/>
              <a:t> Ничтоже </a:t>
            </a:r>
            <a:r>
              <a:rPr lang="ru-RU" sz="2800" b="1" dirty="0" err="1"/>
              <a:t>сумняшеся</a:t>
            </a:r>
            <a:r>
              <a:rPr lang="ru-RU" sz="2800" b="1" dirty="0"/>
              <a:t>: </a:t>
            </a:r>
            <a:r>
              <a:rPr lang="ru-RU" sz="2800" dirty="0"/>
              <a:t>а) очень медленно; б) не колеблясь; в) сломя голову. </a:t>
            </a:r>
            <a:endParaRPr lang="ru-RU" sz="2800" dirty="0" smtClean="0"/>
          </a:p>
          <a:p>
            <a:pPr algn="just"/>
            <a:r>
              <a:rPr lang="ru-RU" sz="2800" b="1" dirty="0" smtClean="0"/>
              <a:t>2)</a:t>
            </a:r>
            <a:r>
              <a:rPr lang="ru-RU" sz="2800" b="1" dirty="0"/>
              <a:t> Питаться манной небесной: </a:t>
            </a:r>
            <a:r>
              <a:rPr lang="ru-RU" sz="2800" dirty="0"/>
              <a:t>а) недоедать; б) жить очень хорошо; в) быть на небесах. </a:t>
            </a:r>
            <a:endParaRPr lang="ru-RU" sz="2800" dirty="0" smtClean="0"/>
          </a:p>
          <a:p>
            <a:pPr algn="just"/>
            <a:r>
              <a:rPr lang="ru-RU" sz="2800" b="1" dirty="0" smtClean="0"/>
              <a:t>3)</a:t>
            </a:r>
            <a:r>
              <a:rPr lang="ru-RU" sz="2800" b="1" dirty="0"/>
              <a:t> Из любви к искусству: </a:t>
            </a:r>
            <a:r>
              <a:rPr lang="ru-RU" sz="2800" dirty="0"/>
              <a:t>а) преследовать корыстные цели; б) быть ценителем прекрасного; в) ради самого занятия, без корыстных целей. </a:t>
            </a:r>
            <a:endParaRPr lang="ru-RU" sz="2800" dirty="0" smtClean="0"/>
          </a:p>
          <a:p>
            <a:pPr algn="just"/>
            <a:r>
              <a:rPr lang="ru-RU" sz="2800" b="1" dirty="0" smtClean="0"/>
              <a:t>4)</a:t>
            </a:r>
            <a:r>
              <a:rPr lang="ru-RU" sz="2800" b="1" dirty="0"/>
              <a:t> Ударяться в амбицию: </a:t>
            </a:r>
            <a:r>
              <a:rPr lang="ru-RU" sz="2800" dirty="0"/>
              <a:t>а) зазнаваться; б) потерпеть поражение; в) бурно проявлять свое недовольство.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845" y="123469"/>
            <a:ext cx="8928992" cy="128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Определите значение фразеологического оборота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4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845" y="123469"/>
            <a:ext cx="8928992" cy="128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Выполнить задание из карточек</a:t>
            </a:r>
            <a:endParaRPr lang="ru-RU" dirty="0"/>
          </a:p>
        </p:txBody>
      </p:sp>
      <p:pic>
        <p:nvPicPr>
          <p:cNvPr id="4100" name="Picture 4" descr="Человек показывает жест великой иде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4882530" cy="48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6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№6 имеет 2 формы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060848"/>
            <a:ext cx="400030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800" dirty="0"/>
              <a:t>Отредактируйте </a:t>
            </a:r>
            <a:r>
              <a:rPr lang="ru-RU" sz="2800" dirty="0" smtClean="0"/>
              <a:t>пред-</a:t>
            </a:r>
            <a:r>
              <a:rPr lang="ru-RU" sz="2800" dirty="0" err="1" smtClean="0"/>
              <a:t>ложение</a:t>
            </a:r>
            <a:r>
              <a:rPr lang="ru-RU" sz="2800" dirty="0"/>
              <a:t>: исправьте лексическую </a:t>
            </a:r>
            <a:r>
              <a:rPr lang="ru-RU" sz="2800" dirty="0" err="1" smtClean="0"/>
              <a:t>ошиб</a:t>
            </a:r>
            <a:r>
              <a:rPr lang="ru-RU" sz="2800" dirty="0" smtClean="0"/>
              <a:t>-ку</a:t>
            </a:r>
            <a:r>
              <a:rPr lang="ru-RU" sz="2800" dirty="0"/>
              <a:t>, </a:t>
            </a:r>
            <a:r>
              <a:rPr lang="ru-RU" sz="2800" b="1" dirty="0"/>
              <a:t>исключив </a:t>
            </a:r>
            <a:r>
              <a:rPr lang="ru-RU" sz="2800" b="1" dirty="0" err="1" smtClean="0"/>
              <a:t>лиш</a:t>
            </a:r>
            <a:r>
              <a:rPr lang="ru-RU" sz="2800" b="1" dirty="0" smtClean="0"/>
              <a:t>-нее</a:t>
            </a:r>
            <a:r>
              <a:rPr lang="ru-RU" sz="2800" dirty="0"/>
              <a:t> слово. Выпишите это слово.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30406" y="2060848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800" dirty="0" smtClean="0"/>
              <a:t>Отредактируйте </a:t>
            </a:r>
            <a:r>
              <a:rPr lang="ru-RU" sz="2800" dirty="0"/>
              <a:t>предложение: исправьте лексическую ошибку, </a:t>
            </a:r>
            <a:r>
              <a:rPr lang="ru-RU" sz="2800" b="1" dirty="0"/>
              <a:t>заменив</a:t>
            </a:r>
            <a:r>
              <a:rPr lang="ru-RU" sz="2800" dirty="0"/>
              <a:t> неверно употреблённое слово. Запишите подобранное слово, соблюдая нормы современного русского литературного языка.</a:t>
            </a:r>
          </a:p>
        </p:txBody>
      </p:sp>
      <p:cxnSp>
        <p:nvCxnSpPr>
          <p:cNvPr id="11" name="Прямая со стрелкой 10"/>
          <p:cNvCxnSpPr>
            <a:stCxn id="2" idx="2"/>
            <a:endCxn id="7" idx="0"/>
          </p:cNvCxnSpPr>
          <p:nvPr/>
        </p:nvCxnSpPr>
        <p:spPr>
          <a:xfrm>
            <a:off x="4572000" y="1417638"/>
            <a:ext cx="2244406" cy="643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" idx="2"/>
            <a:endCxn id="3" idx="0"/>
          </p:cNvCxnSpPr>
          <p:nvPr/>
        </p:nvCxnSpPr>
        <p:spPr>
          <a:xfrm flipH="1">
            <a:off x="2179663" y="1417638"/>
            <a:ext cx="2392337" cy="643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845" y="123469"/>
            <a:ext cx="8928992" cy="100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41" y="125760"/>
            <a:ext cx="8229600" cy="1077829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ИСКЛЮЧЕНИЕ ЛИШНЕГО СЛОВА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42493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Плеоназм</a:t>
            </a:r>
            <a:r>
              <a:rPr lang="ru-RU" sz="2800" dirty="0" smtClean="0"/>
              <a:t> – это смысловое </a:t>
            </a:r>
            <a:r>
              <a:rPr lang="ru-RU" sz="2800" i="1" dirty="0" smtClean="0"/>
              <a:t>излишество. </a:t>
            </a:r>
            <a:r>
              <a:rPr lang="ru-RU" sz="2800" dirty="0" smtClean="0"/>
              <a:t>Оборот содержащий лишние слова. 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22867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«труп бездыханный» - а бывает труп дышащий</a:t>
            </a:r>
            <a:r>
              <a:rPr lang="ru-RU" sz="2400" dirty="0" smtClean="0"/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«В мае месяце» или «месяц ноябрь – праздничный» - слово «месяц» здесь абсолютно </a:t>
            </a:r>
            <a:r>
              <a:rPr lang="ru-RU" sz="2400" dirty="0" smtClean="0"/>
              <a:t>лишнее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/>
              <a:t>Час времени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«Роятся мысли стайкой» - слово «стайка» здесь ничего не добавляет к сказанному «роятся»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157192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Масло масляное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спросить вопрос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эмоциональные эмоции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531191"/>
            <a:ext cx="842493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/>
              <a:t>Тавтология</a:t>
            </a:r>
            <a:r>
              <a:rPr lang="ru-RU" sz="2800" dirty="0"/>
              <a:t> -  повторение одного и того же разными словами</a:t>
            </a:r>
          </a:p>
        </p:txBody>
      </p:sp>
    </p:spTree>
    <p:extLst>
      <p:ext uri="{BB962C8B-B14F-4D97-AF65-F5344CB8AC3E}">
        <p14:creationId xmlns:p14="http://schemas.microsoft.com/office/powerpoint/2010/main" val="23564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задание 20 2018 года лексические ошибк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" y="35635"/>
            <a:ext cx="9143388" cy="685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296602"/>
            <a:ext cx="9144000" cy="147732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5272" y="191683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dirty="0"/>
              <a:t>Результаты успеваемости в нашем классе здорово выросли вверх.</a:t>
            </a:r>
            <a:br>
              <a:rPr lang="ru-RU" sz="2800" dirty="0"/>
            </a:br>
            <a:endParaRPr lang="ru-RU" sz="28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prstClr val="black"/>
                </a:solidFill>
              </a:rPr>
              <a:t>Я </a:t>
            </a:r>
            <a:r>
              <a:rPr lang="ru-RU" sz="2800" dirty="0">
                <a:solidFill>
                  <a:prstClr val="black"/>
                </a:solidFill>
              </a:rPr>
              <a:t>понравилась работодателю, но в настоящий момент на фирме нет свободных вакансий</a:t>
            </a:r>
            <a:r>
              <a:rPr lang="ru-RU" sz="28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prstClr val="black"/>
                </a:solidFill>
              </a:rPr>
              <a:t>Из </a:t>
            </a:r>
            <a:r>
              <a:rPr lang="ru-RU" sz="2800" dirty="0">
                <a:solidFill>
                  <a:prstClr val="black"/>
                </a:solidFill>
              </a:rPr>
              <a:t>школьной программы убрали уроки НВП, которые давали первые азы воинской службы</a:t>
            </a:r>
            <a:r>
              <a:rPr lang="ru-RU" sz="28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prstClr val="black"/>
                </a:solidFill>
              </a:rPr>
              <a:t>Она </a:t>
            </a:r>
            <a:r>
              <a:rPr lang="ru-RU" sz="2800" dirty="0">
                <a:solidFill>
                  <a:prstClr val="black"/>
                </a:solidFill>
              </a:rPr>
              <a:t>плакала и не спешила вытирать свои слезы</a:t>
            </a:r>
            <a:r>
              <a:rPr lang="ru-RU" sz="2800" dirty="0" smtClean="0">
                <a:solidFill>
                  <a:prstClr val="black"/>
                </a:solidFill>
              </a:rPr>
              <a:t>.</a:t>
            </a:r>
            <a:endParaRPr lang="ru-RU" sz="2800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542823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Отредактируйте предложение: </a:t>
            </a:r>
            <a:r>
              <a:rPr lang="ru-RU" sz="2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исправьте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лексическую </a:t>
            </a:r>
            <a:r>
              <a:rPr lang="ru-RU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ошибку, исключив лишнее слово. </a:t>
            </a:r>
            <a:r>
              <a:rPr lang="ru-RU" sz="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Выпишите </a:t>
            </a:r>
            <a:r>
              <a:rPr lang="ru-RU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</a:t>
            </a:r>
            <a:r>
              <a:rPr lang="ru-RU" sz="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слово.</a:t>
            </a:r>
            <a:endParaRPr lang="ru-RU" sz="2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179" y="1700808"/>
            <a:ext cx="8828324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ПОДСКАЗКА:</a:t>
            </a:r>
          </a:p>
          <a:p>
            <a:pPr algn="just"/>
            <a:r>
              <a:rPr lang="ru-RU" sz="2500" dirty="0" smtClean="0"/>
              <a:t>Чтобы </a:t>
            </a:r>
            <a:r>
              <a:rPr lang="ru-RU" sz="2500" dirty="0"/>
              <a:t>найти слово, которое необходимо заменить, надо прежде всего </a:t>
            </a:r>
            <a:r>
              <a:rPr lang="ru-RU" sz="2500" b="1" dirty="0"/>
              <a:t>выделить пару слов, которые не могут быть связаны друг с другом по смыслу</a:t>
            </a:r>
            <a:r>
              <a:rPr lang="ru-RU" sz="2500" dirty="0"/>
              <a:t> или не звучат вместе.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1639" y="3573016"/>
            <a:ext cx="8828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i="1" dirty="0"/>
              <a:t>это не играет никакого значения </a:t>
            </a:r>
            <a:endParaRPr lang="ru-RU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800" i="1" dirty="0" smtClean="0"/>
              <a:t>это </a:t>
            </a:r>
            <a:r>
              <a:rPr lang="ru-RU" sz="2800" i="1" dirty="0"/>
              <a:t>несёт </a:t>
            </a:r>
            <a:r>
              <a:rPr lang="ru-RU" sz="2800" i="1" dirty="0" smtClean="0"/>
              <a:t>определённую </a:t>
            </a:r>
            <a:r>
              <a:rPr lang="ru-RU" sz="2800" i="1" dirty="0"/>
              <a:t>функцию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i="1" dirty="0"/>
              <a:t>благодаря сильным морозам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i="1" dirty="0" smtClean="0"/>
              <a:t>скоропостижный </a:t>
            </a:r>
            <a:r>
              <a:rPr lang="ru-RU" sz="2800" i="1" dirty="0"/>
              <a:t>отъезд, </a:t>
            </a:r>
            <a:r>
              <a:rPr lang="ru-RU" sz="2800" i="1" dirty="0" smtClean="0"/>
              <a:t>вывод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i="1" dirty="0" smtClean="0"/>
              <a:t>одержать поражение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i="1" dirty="0" smtClean="0"/>
              <a:t>увеличить уровень</a:t>
            </a:r>
            <a:endParaRPr lang="ru-RU" sz="28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845" y="123469"/>
            <a:ext cx="8928992" cy="128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41" y="229207"/>
            <a:ext cx="8229600" cy="107782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ЗАМЕНА НЕВЕРНО УПОТРЕБЛЕННОГО СЛОВА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2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844" y="2420888"/>
            <a:ext cx="2044883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Нарушение</a:t>
            </a:r>
          </a:p>
          <a:p>
            <a:pPr algn="ctr"/>
            <a:r>
              <a:rPr lang="ru-RU" sz="2400" b="1" dirty="0" smtClean="0"/>
              <a:t>Традиции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/>
              <a:t>ответ </a:t>
            </a:r>
            <a:r>
              <a:rPr lang="ru-RU" sz="2200" dirty="0"/>
              <a:t>на проблему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/>
              <a:t>карие волосы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/>
              <a:t>стая лошадей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/>
              <a:t>рой рыбы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78760" y="2420888"/>
            <a:ext cx="236524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b="1" dirty="0"/>
              <a:t>Изменение </a:t>
            </a:r>
            <a:r>
              <a:rPr lang="ru-RU" sz="2200" b="1" dirty="0" smtClean="0"/>
              <a:t>фразеологизма</a:t>
            </a:r>
            <a:endParaRPr lang="ru-RU" sz="2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/>
              <a:t>Заклятые друзья</a:t>
            </a:r>
            <a:endParaRPr lang="ru-RU" sz="2200" dirty="0"/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/>
              <a:t>выбросить слова 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/>
              <a:t>на </a:t>
            </a:r>
            <a:r>
              <a:rPr lang="ru-RU" sz="2200" dirty="0"/>
              <a:t>ветер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06079" y="4449708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200" b="1" dirty="0"/>
              <a:t>Неоправданный </a:t>
            </a:r>
            <a:r>
              <a:rPr lang="ru-RU" sz="2200" b="1" dirty="0" smtClean="0"/>
              <a:t>оксюморон</a:t>
            </a:r>
            <a:endParaRPr lang="ru-RU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тупиковый </a:t>
            </a:r>
            <a:r>
              <a:rPr lang="ru-RU" sz="2200" dirty="0"/>
              <a:t>выход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чудовищно красива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отъявленные отличники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вопиющие </a:t>
            </a:r>
            <a:r>
              <a:rPr lang="ru-RU" sz="2200" dirty="0" smtClean="0"/>
              <a:t>достижения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51452" y="2489435"/>
            <a:ext cx="3456385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/>
              <a:t>Стилистический </a:t>
            </a:r>
            <a:r>
              <a:rPr lang="ru-RU" sz="2200" b="1" dirty="0" smtClean="0"/>
              <a:t>разнобой</a:t>
            </a:r>
            <a:endParaRPr lang="ru-RU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воздвигли </a:t>
            </a:r>
            <a:r>
              <a:rPr lang="ru-RU" sz="2200" dirty="0"/>
              <a:t>сарай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прекрасные морды </a:t>
            </a:r>
            <a:endParaRPr lang="ru-RU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преступников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845" y="123469"/>
            <a:ext cx="8928992" cy="128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28541" y="229207"/>
            <a:ext cx="8229600" cy="107782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ЗАМЕНА НЕВЕРНО УПОТРЕБЛЕННОГО СЛОВА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4" idx="0"/>
          </p:cNvCxnSpPr>
          <p:nvPr/>
        </p:nvCxnSpPr>
        <p:spPr>
          <a:xfrm flipH="1">
            <a:off x="1101286" y="1412776"/>
            <a:ext cx="3442055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2"/>
            <a:endCxn id="5" idx="0"/>
          </p:cNvCxnSpPr>
          <p:nvPr/>
        </p:nvCxnSpPr>
        <p:spPr>
          <a:xfrm flipH="1">
            <a:off x="3461384" y="1307036"/>
            <a:ext cx="1081957" cy="1113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2"/>
            <a:endCxn id="6" idx="0"/>
          </p:cNvCxnSpPr>
          <p:nvPr/>
        </p:nvCxnSpPr>
        <p:spPr>
          <a:xfrm>
            <a:off x="4543341" y="1412776"/>
            <a:ext cx="748738" cy="303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2"/>
            <a:endCxn id="7" idx="0"/>
          </p:cNvCxnSpPr>
          <p:nvPr/>
        </p:nvCxnSpPr>
        <p:spPr>
          <a:xfrm>
            <a:off x="4543341" y="1412776"/>
            <a:ext cx="2736304" cy="1076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845" y="123468"/>
            <a:ext cx="8928992" cy="190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8845" y="206574"/>
            <a:ext cx="88136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b="1" dirty="0" smtClean="0">
                <a:solidFill>
                  <a:schemeClr val="bg1"/>
                </a:solidFill>
              </a:rPr>
              <a:t>Попробуйте выполнить самостоятельно. </a:t>
            </a:r>
            <a:r>
              <a:rPr lang="ru-RU" sz="2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исправьте лексическую ошибку, </a:t>
            </a:r>
            <a:r>
              <a:rPr lang="ru-RU" sz="26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заменив</a:t>
            </a:r>
            <a:r>
              <a:rPr lang="ru-RU" sz="2600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неверно употреблённое слово. Запишите подобранное слово, соблюдая нормы современного русского литературного языка.</a:t>
            </a:r>
            <a:endParaRPr lang="ru-RU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2969" y="2025908"/>
            <a:ext cx="872951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Основные </a:t>
            </a:r>
            <a:r>
              <a:rPr lang="ru-RU" sz="2600" dirty="0"/>
              <a:t>тезисы изложены правильно, но как-то </a:t>
            </a:r>
            <a:r>
              <a:rPr lang="ru-RU" sz="2600" dirty="0" smtClean="0"/>
              <a:t>беспристрастно.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Пообедали </a:t>
            </a:r>
            <a:r>
              <a:rPr lang="ru-RU" sz="2600" dirty="0"/>
              <a:t>за неприхотливой </a:t>
            </a:r>
            <a:r>
              <a:rPr lang="ru-RU" sz="2600" dirty="0" smtClean="0"/>
              <a:t>беседой.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Многим </a:t>
            </a:r>
            <a:r>
              <a:rPr lang="ru-RU" sz="2600" dirty="0"/>
              <a:t>студентам нашей группы представили возможность принять участие в </a:t>
            </a:r>
            <a:r>
              <a:rPr lang="ru-RU" sz="2600" dirty="0" smtClean="0"/>
              <a:t>экспедиции.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Указал </a:t>
            </a:r>
            <a:r>
              <a:rPr lang="ru-RU" sz="2600" dirty="0"/>
              <a:t>я адрес и правильное имя свое не по наивности, а для большей </a:t>
            </a:r>
            <a:r>
              <a:rPr lang="ru-RU" sz="2600" dirty="0" smtClean="0"/>
              <a:t>правдивости.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Хочется </a:t>
            </a:r>
            <a:r>
              <a:rPr lang="ru-RU" sz="2600" dirty="0"/>
              <a:t>высказать благодарность генеральному директору </a:t>
            </a:r>
            <a:r>
              <a:rPr lang="ru-RU" sz="2600" dirty="0" smtClean="0"/>
              <a:t>предприятия.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Себестоимость </a:t>
            </a:r>
            <a:r>
              <a:rPr lang="ru-RU" sz="2600" dirty="0"/>
              <a:t>проекта была удешевлена в результате применения новой технологии. </a:t>
            </a:r>
          </a:p>
        </p:txBody>
      </p:sp>
    </p:spTree>
    <p:extLst>
      <p:ext uri="{BB962C8B-B14F-4D97-AF65-F5344CB8AC3E}">
        <p14:creationId xmlns:p14="http://schemas.microsoft.com/office/powerpoint/2010/main" val="27349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winudf.com/v2/image1/Y29tLmhkd2Nhci5nb2QxNTA4MThfc2NyZWVuXzZfMTU2NzAyNDM1MF8wNTU/screen-6.jpg?fakeurl=1&amp;type=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/>
          <a:stretch/>
        </p:blipFill>
        <p:spPr bwMode="auto">
          <a:xfrm>
            <a:off x="-540568" y="-243408"/>
            <a:ext cx="8002148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ятиугольник 3"/>
          <p:cNvSpPr/>
          <p:nvPr/>
        </p:nvSpPr>
        <p:spPr>
          <a:xfrm rot="10800000">
            <a:off x="3923928" y="0"/>
            <a:ext cx="5220072" cy="6858000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43988" y="1885138"/>
            <a:ext cx="39525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/>
              <a:t>Фразеологизм дня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636912"/>
            <a:ext cx="3744416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Агнец божий</a:t>
            </a:r>
            <a:r>
              <a:rPr lang="ru-RU" sz="3600" dirty="0"/>
              <a:t> </a:t>
            </a:r>
            <a:endParaRPr lang="ru-RU" sz="3600" dirty="0" smtClean="0"/>
          </a:p>
          <a:p>
            <a:pPr algn="ctr"/>
            <a:r>
              <a:rPr lang="ru-RU" sz="2400" dirty="0" smtClean="0"/>
              <a:t>— </a:t>
            </a:r>
            <a:endParaRPr lang="ru-RU" sz="2400" dirty="0" smtClean="0"/>
          </a:p>
          <a:p>
            <a:pPr algn="ctr"/>
            <a:r>
              <a:rPr lang="ru-RU" sz="3200" dirty="0" smtClean="0"/>
              <a:t>Короткий, послушный человек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205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354</Words>
  <Application>Microsoft Office PowerPoint</Application>
  <PresentationFormat>Экран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Задание №6 имеет 2 формы</vt:lpstr>
      <vt:lpstr>ИСКЛЮЧЕНИЕ ЛИШНЕГО СЛОВА</vt:lpstr>
      <vt:lpstr>Презентация PowerPoint</vt:lpstr>
      <vt:lpstr>Презентация PowerPoint</vt:lpstr>
      <vt:lpstr>ЗАМЕНА НЕВЕРНО УПОТРЕБЛЕННОГО СЛОВА</vt:lpstr>
      <vt:lpstr>ЗАМЕНА НЕВЕРНО УПОТРЕБЛЕННОГО СЛОВА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16</cp:revision>
  <dcterms:created xsi:type="dcterms:W3CDTF">2022-09-21T15:22:46Z</dcterms:created>
  <dcterms:modified xsi:type="dcterms:W3CDTF">2022-09-25T15:52:31Z</dcterms:modified>
</cp:coreProperties>
</file>