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2"/>
  </p:notesMasterIdLst>
  <p:handoutMasterIdLst>
    <p:handoutMasterId r:id="rId13"/>
  </p:handoutMasterIdLst>
  <p:sldIdLst>
    <p:sldId id="257" r:id="rId2"/>
    <p:sldId id="281" r:id="rId3"/>
    <p:sldId id="283" r:id="rId4"/>
    <p:sldId id="284" r:id="rId5"/>
    <p:sldId id="300" r:id="rId6"/>
    <p:sldId id="291" r:id="rId7"/>
    <p:sldId id="292" r:id="rId8"/>
    <p:sldId id="293" r:id="rId9"/>
    <p:sldId id="301" r:id="rId10"/>
    <p:sldId id="30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6B8DD-4E80-677F-5ADB-1CD77EC34AB0}" v="777" dt="2024-12-26T03:39:04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931" autoAdjust="0"/>
  </p:normalViewPr>
  <p:slideViewPr>
    <p:cSldViewPr snapToGrid="0">
      <p:cViewPr>
        <p:scale>
          <a:sx n="75" d="100"/>
          <a:sy n="75" d="100"/>
        </p:scale>
        <p:origin x="-931" y="-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923BF9C-B8E3-C643-5742-99D59284D0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A7C31D-4A21-EB6C-1FE7-8A14E33C7C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23D2E-18B3-49FF-A04E-13BB2C4B75AA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AAF80E-3CE9-BDDD-35C5-EE4B029A01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330A11-7558-3709-4F00-A4E756FE8F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51CD5-7A5C-4082-9A17-7825F256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820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DFE4C-D735-4410-A3C1-33A3825E5217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D8E03-3F9D-441D-A10A-57FC27A8D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169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8E03-3F9D-441D-A10A-57FC27A8DCA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21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8E03-3F9D-441D-A10A-57FC27A8DCA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9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marR="116205" indent="450215" algn="l">
              <a:lnSpc>
                <a:spcPct val="150000"/>
              </a:lnSpc>
              <a:spcAft>
                <a:spcPts val="2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8E03-3F9D-441D-A10A-57FC27A8DCA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61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8E03-3F9D-441D-A10A-57FC27A8DCA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82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8E03-3F9D-441D-A10A-57FC27A8DCA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292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8E03-3F9D-441D-A10A-57FC27A8DCA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05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4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9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03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54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1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8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0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9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0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7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6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7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.lanbook.com/book/122174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712521" y="599296"/>
            <a:ext cx="9070924" cy="2071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6"/>
              </a:lnSpc>
              <a:spcBef>
                <a:spcPct val="0"/>
              </a:spcBef>
            </a:pPr>
            <a:r>
              <a:rPr lang="ru-RU" sz="1400" b="1" dirty="0">
                <a:latin typeface="Times New Roman"/>
                <a:ea typeface="Times New Roman"/>
                <a:cs typeface="Times New Roman"/>
              </a:rPr>
              <a:t>МИНИСТЕРСТВО СЕЛЬСКОГО ХОЗЯЙСТВА РОССИЙСКОЙ ФЕДЕРАЦИИ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1050" cap="all" dirty="0">
                <a:latin typeface="Times New Roman"/>
                <a:ea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</a:t>
            </a:r>
            <a:endParaRPr lang="ru-RU" sz="1050" dirty="0">
              <a:latin typeface="Times New Roman"/>
              <a:ea typeface="Times New Roman"/>
              <a:cs typeface="Times New Roman"/>
            </a:endParaRPr>
          </a:p>
          <a:p>
            <a:pPr algn="ctr">
              <a:lnSpc>
                <a:spcPts val="1866"/>
              </a:lnSpc>
              <a:spcBef>
                <a:spcPct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Аграрный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algn="ctr">
              <a:lnSpc>
                <a:spcPts val="1866"/>
              </a:lnSpc>
              <a:spcBef>
                <a:spcPct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МСХА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имени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К.А.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Тимирязева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66"/>
              </a:lnSpc>
              <a:spcBef>
                <a:spcPct val="0"/>
              </a:spcBef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66"/>
              </a:lnSpc>
              <a:spcBef>
                <a:spcPct val="0"/>
              </a:spcBef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66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нститут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экономики и управления АПК</a:t>
            </a:r>
          </a:p>
          <a:p>
            <a:pPr algn="ctr">
              <a:spcBef>
                <a:spcPct val="0"/>
              </a:spcBef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66"/>
              </a:lnSpc>
              <a:spcBef>
                <a:spcPct val="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прикладной информатики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790012" y="2877408"/>
            <a:ext cx="6915941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73"/>
              </a:lnSpc>
            </a:pPr>
            <a:endParaRPr lang="ru-RU" sz="2144" b="1" spc="-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573"/>
              </a:lnSpc>
            </a:pPr>
            <a:r>
              <a:rPr lang="ru-RU" sz="2144" b="1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для защиты курсовой работы</a:t>
            </a:r>
            <a:endParaRPr lang="en-US" sz="2144" b="1" spc="-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933"/>
              </a:lnSpc>
            </a:pPr>
            <a:r>
              <a:rPr lang="en-US" sz="2000" spc="-3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тему</a:t>
            </a:r>
            <a:r>
              <a:rPr lang="en-US" sz="2000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000" spc="-3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933"/>
              </a:lnSpc>
            </a:pPr>
            <a:r>
              <a:rPr lang="ru-RU" sz="2000" spc="-35" dirty="0">
                <a:latin typeface="Times New Roman"/>
                <a:cs typeface="Times New Roman"/>
              </a:rPr>
              <a:t>«</a:t>
            </a:r>
            <a:r>
              <a:rPr lang="ru-RU" sz="2000" dirty="0">
                <a:latin typeface="Times New Roman"/>
                <a:cs typeface="Times New Roman"/>
              </a:rPr>
              <a:t>Разработка веб-сайта для транспортной компании</a:t>
            </a:r>
            <a:r>
              <a:rPr lang="ru-RU" sz="2000" b="1" dirty="0">
                <a:latin typeface="Times New Roman"/>
                <a:cs typeface="Times New Roman"/>
              </a:rPr>
              <a:t>»</a:t>
            </a:r>
            <a:endParaRPr lang="en-US" sz="2000" spc="-35" dirty="0">
              <a:solidFill>
                <a:srgbClr val="2129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17178" y="4550226"/>
            <a:ext cx="3545681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89"/>
              </a:lnSpc>
              <a:spcBef>
                <a:spcPct val="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Д-Э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17-24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989"/>
              </a:lnSpc>
              <a:spcBef>
                <a:spcPct val="0"/>
              </a:spcBef>
            </a:pPr>
            <a:r>
              <a:rPr lang="ru-RU" dirty="0">
                <a:latin typeface="Times New Roman"/>
                <a:cs typeface="Times New Roman"/>
              </a:rPr>
              <a:t>Лапшова Виктория Васильевна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93668" y="6258379"/>
            <a:ext cx="180466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89"/>
              </a:lnSpc>
              <a:spcBef>
                <a:spcPct val="0"/>
              </a:spcBef>
            </a:pPr>
            <a:r>
              <a:rPr lang="en-US" sz="1421" dirty="0" err="1">
                <a:latin typeface="Montserrat Bold"/>
              </a:rPr>
              <a:t>Москва</a:t>
            </a:r>
            <a:r>
              <a:rPr lang="en-US" sz="1421" dirty="0">
                <a:latin typeface="Montserrat Bold"/>
              </a:rPr>
              <a:t>,</a:t>
            </a:r>
            <a:r>
              <a:rPr lang="ru-RU" sz="1421" dirty="0">
                <a:latin typeface="Montserrat Bold"/>
              </a:rPr>
              <a:t> </a:t>
            </a:r>
            <a:r>
              <a:rPr lang="en-US" sz="1421" dirty="0">
                <a:latin typeface="Montserrat Bold"/>
              </a:rPr>
              <a:t>202</a:t>
            </a:r>
            <a:r>
              <a:rPr lang="ru-RU" sz="1421" dirty="0">
                <a:latin typeface="Montserrat Bold"/>
              </a:rPr>
              <a:t>4</a:t>
            </a:r>
            <a:endParaRPr lang="en-US" sz="1421" dirty="0">
              <a:latin typeface="Montserrat 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53E1C-06A9-02BB-50D8-023F163F634E}"/>
              </a:ext>
            </a:extLst>
          </p:cNvPr>
          <p:cNvSpPr txBox="1"/>
          <p:nvPr/>
        </p:nvSpPr>
        <p:spPr>
          <a:xfrm>
            <a:off x="7538971" y="5444487"/>
            <a:ext cx="441960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latin typeface="Times New Roman"/>
                <a:cs typeface="Times New Roman"/>
              </a:rPr>
              <a:t>старший преподаватель Ермолаева Ольга</a:t>
            </a:r>
          </a:p>
          <a:p>
            <a:r>
              <a:rPr lang="ru-RU" dirty="0">
                <a:latin typeface="Times New Roman"/>
                <a:cs typeface="Times New Roman"/>
              </a:rPr>
              <a:t>Сергеевна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71CA15-1DF4-4ACD-3AF3-B2CA6BF0B338}"/>
              </a:ext>
            </a:extLst>
          </p:cNvPr>
          <p:cNvSpPr/>
          <p:nvPr/>
        </p:nvSpPr>
        <p:spPr>
          <a:xfrm>
            <a:off x="353008" y="189854"/>
            <a:ext cx="11485984" cy="647829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D06391-8BB0-5054-55C5-82C458B4B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29" y="557615"/>
            <a:ext cx="1420755" cy="13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1305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95872" y="1146951"/>
            <a:ext cx="8453120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 algn="ctr"/>
            <a:r>
              <a:rPr lang="ru-RU" b="1" dirty="0"/>
              <a:t>Библиографический список</a:t>
            </a:r>
            <a:endParaRPr lang="en-US" b="1" dirty="0"/>
          </a:p>
          <a:p>
            <a:pPr lvl="1"/>
            <a:endParaRPr lang="ru-RU" b="1" dirty="0"/>
          </a:p>
          <a:p>
            <a:pPr lvl="0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99AF9-635E-8D83-099E-2279631C35E9}"/>
              </a:ext>
            </a:extLst>
          </p:cNvPr>
          <p:cNvSpPr txBox="1"/>
          <p:nvPr/>
        </p:nvSpPr>
        <p:spPr>
          <a:xfrm>
            <a:off x="2222928" y="1787752"/>
            <a:ext cx="7680277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1400" u="sng" dirty="0">
                <a:latin typeface="Times New Roman"/>
                <a:cs typeface="Times New Roman"/>
              </a:rPr>
              <a:t>Разработка веб-приложений : Диков А.В. Клиентские технологии веб-дизайна. HTML5 и CSS3: учебное пособие/ А.В. Диков.- Санкт-Петербург: Лань, 2019.-188с. - ISBN 978-5-8114-</a:t>
            </a:r>
            <a:endParaRPr lang="ru-RU" sz="1400" dirty="0">
              <a:latin typeface="Times New Roman"/>
              <a:cs typeface="Times New Roman"/>
            </a:endParaRPr>
          </a:p>
          <a:p>
            <a:pPr algn="just"/>
            <a:r>
              <a:rPr lang="ru-RU" sz="1400" u="sng" dirty="0">
                <a:latin typeface="Times New Roman"/>
                <a:cs typeface="Times New Roman"/>
              </a:rPr>
              <a:t>3822-8. — Текст : электронный // Лань : электронно-библиотечная система. — URL: </a:t>
            </a:r>
            <a:endParaRPr lang="ru-RU" sz="1400" dirty="0">
              <a:latin typeface="Times New Roman"/>
              <a:cs typeface="Times New Roman"/>
            </a:endParaRPr>
          </a:p>
          <a:p>
            <a:pPr algn="just"/>
            <a:r>
              <a:rPr lang="ru-RU" sz="1400" u="sng" dirty="0">
                <a:latin typeface="Times New Roman"/>
                <a:cs typeface="Times New Roman"/>
                <a:hlinkClick r:id="rId2"/>
              </a:rPr>
              <a:t>https://e.lanbook.com/book/122174</a:t>
            </a:r>
            <a:r>
              <a:rPr lang="ru-RU" sz="1400" u="sng" dirty="0">
                <a:latin typeface="Times New Roman"/>
                <a:cs typeface="Times New Roman"/>
              </a:rPr>
              <a:t>.</a:t>
            </a:r>
            <a:endParaRPr lang="ru-RU" sz="1400">
              <a:latin typeface="Times New Roman"/>
              <a:cs typeface="Times New Roman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01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A85E22-941D-C92F-EFE1-8BE8CBCCAA48}"/>
              </a:ext>
            </a:extLst>
          </p:cNvPr>
          <p:cNvSpPr txBox="1">
            <a:spLocks/>
          </p:cNvSpPr>
          <p:nvPr/>
        </p:nvSpPr>
        <p:spPr>
          <a:xfrm>
            <a:off x="1193711" y="579120"/>
            <a:ext cx="8596668" cy="79022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Цель и задачи курсовой работы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030D4A-A13E-9B9B-11F4-E6072B7EBD34}"/>
              </a:ext>
            </a:extLst>
          </p:cNvPr>
          <p:cNvSpPr txBox="1">
            <a:spLocks/>
          </p:cNvSpPr>
          <p:nvPr/>
        </p:nvSpPr>
        <p:spPr>
          <a:xfrm>
            <a:off x="677334" y="1608666"/>
            <a:ext cx="9629422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b="1" dirty="0">
                <a:solidFill>
                  <a:schemeClr val="tx1"/>
                </a:solidFill>
              </a:rPr>
              <a:t>Цель курсовой работы - приобретение базовых навыков по разработке </a:t>
            </a:r>
            <a:r>
              <a:rPr lang="en-US" sz="2000" b="1" dirty="0">
                <a:solidFill>
                  <a:schemeClr val="tx1"/>
                </a:solidFill>
              </a:rPr>
              <a:t>web-</a:t>
            </a:r>
            <a:r>
              <a:rPr lang="ru-RU" sz="2000" b="1" dirty="0">
                <a:solidFill>
                  <a:schemeClr val="tx1"/>
                </a:solidFill>
              </a:rPr>
              <a:t>сайта.</a:t>
            </a:r>
          </a:p>
          <a:p>
            <a:endParaRPr lang="ru-RU" sz="2000" b="1" dirty="0">
              <a:solidFill>
                <a:schemeClr val="tx1"/>
              </a:solidFill>
            </a:endParaRPr>
          </a:p>
          <a:p>
            <a:r>
              <a:rPr lang="ru-RU" sz="2000" b="1" dirty="0">
                <a:solidFill>
                  <a:schemeClr val="tx1"/>
                </a:solidFill>
              </a:rPr>
              <a:t>Задачи:</a:t>
            </a:r>
          </a:p>
          <a:p>
            <a:r>
              <a:rPr lang="ru-RU" sz="2000" b="1" dirty="0">
                <a:solidFill>
                  <a:schemeClr val="tx1"/>
                </a:solidFill>
              </a:rPr>
              <a:t>● Раскрыть теоретические аспекты предметной области </a:t>
            </a:r>
            <a:r>
              <a:rPr lang="en-US" sz="2000" b="1" dirty="0">
                <a:solidFill>
                  <a:schemeClr val="tx1"/>
                </a:solidFill>
              </a:rPr>
              <a:t>web-</a:t>
            </a:r>
            <a:r>
              <a:rPr lang="ru-RU" sz="2000" b="1" dirty="0">
                <a:solidFill>
                  <a:schemeClr val="tx1"/>
                </a:solidFill>
              </a:rPr>
              <a:t>разработки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  <a:endParaRPr lang="ru-RU" sz="2000" b="1" dirty="0">
              <a:solidFill>
                <a:schemeClr val="tx1"/>
              </a:solidFill>
            </a:endParaRPr>
          </a:p>
          <a:p>
            <a:r>
              <a:rPr lang="ru-RU" sz="2000" b="1" dirty="0">
                <a:solidFill>
                  <a:schemeClr val="tx1"/>
                </a:solidFill>
              </a:rPr>
              <a:t>● Провести анализ предметной области;</a:t>
            </a:r>
          </a:p>
          <a:p>
            <a:r>
              <a:rPr lang="ru-RU" sz="2000" b="1" dirty="0">
                <a:solidFill>
                  <a:schemeClr val="tx1"/>
                </a:solidFill>
              </a:rPr>
              <a:t>● Осуществить выбор и провести анализ сайтов-конкурентов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  <a:endParaRPr lang="ru-RU" sz="2000" b="1" dirty="0">
              <a:solidFill>
                <a:schemeClr val="tx1"/>
              </a:solidFill>
            </a:endParaRPr>
          </a:p>
          <a:p>
            <a:r>
              <a:rPr lang="ru-RU" sz="2000" b="1" dirty="0">
                <a:solidFill>
                  <a:schemeClr val="tx1"/>
                </a:solidFill>
              </a:rPr>
              <a:t>● Осуществить проектирование функциональности веб-сайта; </a:t>
            </a:r>
          </a:p>
          <a:p>
            <a:r>
              <a:rPr lang="ru-RU" sz="2000" b="1" dirty="0">
                <a:solidFill>
                  <a:schemeClr val="tx1"/>
                </a:solidFill>
              </a:rPr>
              <a:t>● Разработать макеты веб-ресурса; </a:t>
            </a:r>
          </a:p>
          <a:p>
            <a:r>
              <a:rPr lang="ru-RU" sz="2000" b="1" dirty="0">
                <a:solidFill>
                  <a:schemeClr val="tx1"/>
                </a:solidFill>
              </a:rPr>
              <a:t>●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ru-RU" sz="2000" b="1" dirty="0">
                <a:solidFill>
                  <a:schemeClr val="tx1"/>
                </a:solidFill>
              </a:rPr>
              <a:t>Осуществить верстку сайта посредством HTML/CSS/JS; </a:t>
            </a:r>
          </a:p>
          <a:p>
            <a:r>
              <a:rPr lang="ru-RU" sz="2000" b="1" dirty="0">
                <a:solidFill>
                  <a:schemeClr val="tx1"/>
                </a:solidFill>
              </a:rPr>
              <a:t>● Разместить сайт в сети интернет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r>
              <a:rPr lang="ru-RU" sz="2000" b="1" dirty="0">
                <a:solidFill>
                  <a:schemeClr val="tx1"/>
                </a:solidFill>
              </a:rPr>
              <a:t>● Написать пояснительную записку к курсовой.</a:t>
            </a:r>
            <a:endParaRPr lang="ru-RU" sz="2000" dirty="0"/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C84B1913-B324-4103-5C3C-A7D495CB7223}"/>
              </a:ext>
            </a:extLst>
          </p:cNvPr>
          <p:cNvSpPr txBox="1">
            <a:spLocks/>
          </p:cNvSpPr>
          <p:nvPr/>
        </p:nvSpPr>
        <p:spPr>
          <a:xfrm>
            <a:off x="10852364" y="603262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A01664-6582-4CAD-B5C2-DE50A9430777}" type="slidenum">
              <a:rPr lang="ru-RU" sz="3600" smtClean="0">
                <a:solidFill>
                  <a:schemeClr val="accent2">
                    <a:lumMod val="50000"/>
                  </a:schemeClr>
                </a:solidFill>
              </a:rPr>
              <a:pPr/>
              <a:t>2</a:t>
            </a:fld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055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584FB2C-1DC8-624B-FEEF-4F6856C82446}"/>
              </a:ext>
            </a:extLst>
          </p:cNvPr>
          <p:cNvSpPr txBox="1">
            <a:spLocks/>
          </p:cNvSpPr>
          <p:nvPr/>
        </p:nvSpPr>
        <p:spPr>
          <a:xfrm>
            <a:off x="1256454" y="508000"/>
            <a:ext cx="8596668" cy="79022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Диаграммы прецедентов в нотации UML</a:t>
            </a:r>
          </a:p>
        </p:txBody>
      </p:sp>
      <p:sp>
        <p:nvSpPr>
          <p:cNvPr id="4" name="Номер слайда 6">
            <a:extLst>
              <a:ext uri="{FF2B5EF4-FFF2-40B4-BE49-F238E27FC236}">
                <a16:creationId xmlns:a16="http://schemas.microsoft.com/office/drawing/2014/main" id="{E1F18146-1B80-B39C-55E8-E972C3137F8F}"/>
              </a:ext>
            </a:extLst>
          </p:cNvPr>
          <p:cNvSpPr txBox="1">
            <a:spLocks/>
          </p:cNvSpPr>
          <p:nvPr/>
        </p:nvSpPr>
        <p:spPr>
          <a:xfrm>
            <a:off x="10852364" y="603262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A01664-6582-4CAD-B5C2-DE50A9430777}" type="slidenum">
              <a:rPr lang="ru-RU" sz="3600" smtClean="0">
                <a:solidFill>
                  <a:schemeClr val="accent2">
                    <a:lumMod val="50000"/>
                  </a:schemeClr>
                </a:solidFill>
              </a:rPr>
              <a:pPr/>
              <a:t>3</a:t>
            </a:fld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61908" y="5029375"/>
            <a:ext cx="7985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Диаграммы прецедентов — это часть языка унифицированного моделирования (UML), которая используется для визуализации требований к системе. </a:t>
            </a:r>
          </a:p>
        </p:txBody>
      </p:sp>
      <p:pic>
        <p:nvPicPr>
          <p:cNvPr id="6" name="Рисунок 5" descr="Изображение выглядит как зарисовка, рисунок, диаграмма, Штрихов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FC43E4D-0ABE-91C1-2C05-ACFA7F47B8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55" t="1923" r="26821" b="34050"/>
          <a:stretch/>
        </p:blipFill>
        <p:spPr>
          <a:xfrm>
            <a:off x="3048000" y="1734207"/>
            <a:ext cx="5856750" cy="304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182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6">
            <a:extLst>
              <a:ext uri="{FF2B5EF4-FFF2-40B4-BE49-F238E27FC236}">
                <a16:creationId xmlns:a16="http://schemas.microsoft.com/office/drawing/2014/main" id="{B6A3BA98-C34C-A388-00B6-6950A59EAC34}"/>
              </a:ext>
            </a:extLst>
          </p:cNvPr>
          <p:cNvSpPr txBox="1">
            <a:spLocks/>
          </p:cNvSpPr>
          <p:nvPr/>
        </p:nvSpPr>
        <p:spPr>
          <a:xfrm>
            <a:off x="10852364" y="603262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A01664-6582-4CAD-B5C2-DE50A9430777}" type="slidenum">
              <a:rPr lang="ru-RU" sz="3600" smtClean="0">
                <a:solidFill>
                  <a:schemeClr val="accent2">
                    <a:lumMod val="50000"/>
                  </a:schemeClr>
                </a:solidFill>
              </a:rPr>
              <a:pPr/>
              <a:t>4</a:t>
            </a:fld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A80F018-5C26-356D-AC2D-AC2ECA5E8774}"/>
              </a:ext>
            </a:extLst>
          </p:cNvPr>
          <p:cNvSpPr txBox="1">
            <a:spLocks/>
          </p:cNvSpPr>
          <p:nvPr/>
        </p:nvSpPr>
        <p:spPr>
          <a:xfrm>
            <a:off x="1548362" y="81280"/>
            <a:ext cx="8596668" cy="79022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Анализ конкурентов</a:t>
            </a:r>
          </a:p>
        </p:txBody>
      </p:sp>
      <p:pic>
        <p:nvPicPr>
          <p:cNvPr id="2" name="Рисунок 1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798E60F-003D-018B-9B63-3C9CB9B96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297" y="1152408"/>
            <a:ext cx="7676444" cy="456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472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72310" y="5518110"/>
            <a:ext cx="812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разработки дизайна веб сайта использовался онлайн-редактор </a:t>
            </a:r>
            <a:r>
              <a:rPr lang="en-US" dirty="0"/>
              <a:t>FIGMA</a:t>
            </a:r>
            <a:r>
              <a:rPr lang="ru-RU" dirty="0"/>
              <a:t>. С его помощью можно создать прототип сайта.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22925" y="585708"/>
            <a:ext cx="7334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Проектирование интерфейса</a:t>
            </a:r>
          </a:p>
        </p:txBody>
      </p:sp>
      <p:pic>
        <p:nvPicPr>
          <p:cNvPr id="5" name="Рисунок 4" descr="Изображение выглядит как текст, снимок экрана, на открытом воздухе, машина&#10;&#10;Автоматически созданное описание">
            <a:extLst>
              <a:ext uri="{FF2B5EF4-FFF2-40B4-BE49-F238E27FC236}">
                <a16:creationId xmlns:a16="http://schemas.microsoft.com/office/drawing/2014/main" id="{EA07F17F-B102-AF73-DEEC-19BE36FC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555148"/>
            <a:ext cx="5192486" cy="3355819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карта, диаграмм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3FB23B0-8FAD-CF7D-37FC-6E0197A3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552916"/>
            <a:ext cx="6096000" cy="33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6">
            <a:extLst>
              <a:ext uri="{FF2B5EF4-FFF2-40B4-BE49-F238E27FC236}">
                <a16:creationId xmlns:a16="http://schemas.microsoft.com/office/drawing/2014/main" id="{F1127A3D-DFE8-B3C4-0087-3FB997CD6D3A}"/>
              </a:ext>
            </a:extLst>
          </p:cNvPr>
          <p:cNvSpPr txBox="1">
            <a:spLocks/>
          </p:cNvSpPr>
          <p:nvPr/>
        </p:nvSpPr>
        <p:spPr>
          <a:xfrm>
            <a:off x="10852364" y="603262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A01664-6582-4CAD-B5C2-DE50A9430777}" type="slidenum">
              <a:rPr lang="ru-RU" sz="3600" smtClean="0">
                <a:solidFill>
                  <a:schemeClr val="accent2">
                    <a:lumMod val="50000"/>
                  </a:schemeClr>
                </a:solidFill>
              </a:rPr>
              <a:pPr/>
              <a:t>6</a:t>
            </a:fld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A49E6F1-8961-007F-2AF4-A8FE2B917B11}"/>
              </a:ext>
            </a:extLst>
          </p:cNvPr>
          <p:cNvSpPr txBox="1">
            <a:spLocks/>
          </p:cNvSpPr>
          <p:nvPr/>
        </p:nvSpPr>
        <p:spPr>
          <a:xfrm>
            <a:off x="677333" y="609600"/>
            <a:ext cx="10588977" cy="79022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Среда разработки</a:t>
            </a:r>
            <a:endParaRPr lang="ru-RU" sz="3600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A8358-C5AA-4356-BA2F-28CFFDE9F6EF}"/>
              </a:ext>
            </a:extLst>
          </p:cNvPr>
          <p:cNvSpPr txBox="1"/>
          <p:nvPr/>
        </p:nvSpPr>
        <p:spPr>
          <a:xfrm>
            <a:off x="677332" y="1399822"/>
            <a:ext cx="1058897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800" dirty="0"/>
              <a:t>В качестве среды разработки использовали </a:t>
            </a:r>
            <a:r>
              <a:rPr lang="ru-RU" sz="2800" dirty="0" err="1"/>
              <a:t>Visual</a:t>
            </a:r>
            <a:r>
              <a:rPr lang="ru-RU" sz="2800" dirty="0"/>
              <a:t> </a:t>
            </a:r>
            <a:r>
              <a:rPr lang="ru-RU" sz="2800" dirty="0" err="1"/>
              <a:t>Studio</a:t>
            </a:r>
            <a:r>
              <a:rPr lang="ru-RU" sz="2800" dirty="0"/>
              <a:t> </a:t>
            </a:r>
            <a:r>
              <a:rPr lang="ru-RU" sz="2800" dirty="0" err="1"/>
              <a:t>Code</a:t>
            </a:r>
            <a:r>
              <a:rPr lang="ru-RU" sz="2800" dirty="0"/>
              <a:t> (VS </a:t>
            </a:r>
            <a:r>
              <a:rPr lang="ru-RU" sz="2800" dirty="0" err="1"/>
              <a:t>Code</a:t>
            </a:r>
            <a:r>
              <a:rPr lang="ru-RU" sz="2800" dirty="0"/>
              <a:t>) – это мощный и популярный редактор кода с открытым исходным кодом от </a:t>
            </a:r>
            <a:r>
              <a:rPr lang="ru-RU" sz="2800" dirty="0" err="1"/>
              <a:t>Microsoft</a:t>
            </a:r>
            <a:r>
              <a:rPr lang="ru-RU" sz="2800" dirty="0"/>
              <a:t>. Он работает на разных операционных системах и удобен в использовании. </a:t>
            </a:r>
            <a:b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44" y="4313101"/>
            <a:ext cx="4440554" cy="20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157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6">
            <a:extLst>
              <a:ext uri="{FF2B5EF4-FFF2-40B4-BE49-F238E27FC236}">
                <a16:creationId xmlns:a16="http://schemas.microsoft.com/office/drawing/2014/main" id="{F1127A3D-DFE8-B3C4-0087-3FB997CD6D3A}"/>
              </a:ext>
            </a:extLst>
          </p:cNvPr>
          <p:cNvSpPr txBox="1">
            <a:spLocks/>
          </p:cNvSpPr>
          <p:nvPr/>
        </p:nvSpPr>
        <p:spPr>
          <a:xfrm>
            <a:off x="10852364" y="603262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A01664-6582-4CAD-B5C2-DE50A9430777}" type="slidenum">
              <a:rPr lang="ru-RU" sz="3600" smtClean="0">
                <a:solidFill>
                  <a:schemeClr val="accent2">
                    <a:lumMod val="50000"/>
                  </a:schemeClr>
                </a:solidFill>
              </a:rPr>
              <a:pPr/>
              <a:t>7</a:t>
            </a:fld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A49E6F1-8961-007F-2AF4-A8FE2B917B11}"/>
              </a:ext>
            </a:extLst>
          </p:cNvPr>
          <p:cNvSpPr txBox="1">
            <a:spLocks/>
          </p:cNvSpPr>
          <p:nvPr/>
        </p:nvSpPr>
        <p:spPr>
          <a:xfrm>
            <a:off x="677333" y="609600"/>
            <a:ext cx="10588977" cy="79022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Верстка сайта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462" y="2050858"/>
            <a:ext cx="2942641" cy="416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7" y="2424379"/>
            <a:ext cx="3948301" cy="379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544320" y="1747520"/>
            <a:ext cx="1351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/>
              <a:t>HTML</a:t>
            </a:r>
            <a:endParaRPr lang="ru-RU" sz="3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03173" y="1399820"/>
            <a:ext cx="1193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CSS</a:t>
            </a:r>
            <a:endParaRPr lang="ru-RU" sz="3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501322" y="1702664"/>
            <a:ext cx="874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JS</a:t>
            </a:r>
            <a:endParaRPr lang="ru-RU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616" y="3068615"/>
            <a:ext cx="3794123" cy="267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79223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6">
            <a:extLst>
              <a:ext uri="{FF2B5EF4-FFF2-40B4-BE49-F238E27FC236}">
                <a16:creationId xmlns:a16="http://schemas.microsoft.com/office/drawing/2014/main" id="{F1127A3D-DFE8-B3C4-0087-3FB997CD6D3A}"/>
              </a:ext>
            </a:extLst>
          </p:cNvPr>
          <p:cNvSpPr txBox="1">
            <a:spLocks/>
          </p:cNvSpPr>
          <p:nvPr/>
        </p:nvSpPr>
        <p:spPr>
          <a:xfrm>
            <a:off x="10852364" y="603262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A01664-6582-4CAD-B5C2-DE50A9430777}" type="slidenum">
              <a:rPr lang="ru-RU" sz="3600" smtClean="0">
                <a:solidFill>
                  <a:schemeClr val="accent2">
                    <a:lumMod val="50000"/>
                  </a:schemeClr>
                </a:solidFill>
              </a:rPr>
              <a:pPr/>
              <a:t>8</a:t>
            </a:fld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A49E6F1-8961-007F-2AF4-A8FE2B917B11}"/>
              </a:ext>
            </a:extLst>
          </p:cNvPr>
          <p:cNvSpPr txBox="1">
            <a:spLocks/>
          </p:cNvSpPr>
          <p:nvPr/>
        </p:nvSpPr>
        <p:spPr>
          <a:xfrm>
            <a:off x="2226167" y="477520"/>
            <a:ext cx="7491307" cy="79022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Публикация сайта на хостинг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49ED3-5643-D116-2CA9-4EDC12F6E18B}"/>
              </a:ext>
            </a:extLst>
          </p:cNvPr>
          <p:cNvSpPr txBox="1">
            <a:spLocks/>
          </p:cNvSpPr>
          <p:nvPr/>
        </p:nvSpPr>
        <p:spPr>
          <a:xfrm>
            <a:off x="677334" y="1961444"/>
            <a:ext cx="8596668" cy="79022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3200" y="1267742"/>
            <a:ext cx="11795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Для размещения сайта мы использовали </a:t>
            </a:r>
            <a:r>
              <a:rPr lang="ru-RU" dirty="0" err="1"/>
              <a:t>GitHub</a:t>
            </a:r>
            <a:r>
              <a:rPr lang="ru-RU" dirty="0"/>
              <a:t> – это веб-сервис для хостинга IT-проектов и их совместной разработки, основанный на системе контроля версий </a:t>
            </a:r>
            <a:r>
              <a:rPr lang="ru-RU" dirty="0" err="1"/>
              <a:t>Git</a:t>
            </a:r>
            <a:r>
              <a:rPr lang="ru-RU" dirty="0"/>
              <a:t>. Это одна из самых популярных платформ среди разработчиков программного обеспечения. </a:t>
            </a:r>
          </a:p>
        </p:txBody>
      </p:sp>
      <p:pic>
        <p:nvPicPr>
          <p:cNvPr id="6" name="Рисунок 5" descr="Изображение выглядит как текст, Шрифт, Графи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C02079F4-25C0-3D90-00CC-61490D938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357134"/>
            <a:ext cx="6096000" cy="342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402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30684" y="2020283"/>
            <a:ext cx="7721600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dirty="0">
                <a:solidFill>
                  <a:srgbClr val="212529"/>
                </a:solidFill>
                <a:ea typeface="+mn-lt"/>
                <a:cs typeface="+mn-lt"/>
              </a:rPr>
              <a:t>Результатом курсовой работы является готовый веб-сайт. Этот проект продемонстрировал применение полученных теоретических знаний на практике, позволив создать функциональный и визуально привлекательный веб-ресурс. Весь процесс разработки, от проектирования и планирования до кодирования и отладки, дал ценный опыт и углубил понимание принципов веб-разработки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21102" y="826252"/>
            <a:ext cx="4589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283884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983</TotalTime>
  <Words>459</Words>
  <Application>Microsoft Office PowerPoint</Application>
  <PresentationFormat>Широкоэкранный</PresentationFormat>
  <Paragraphs>66</Paragraphs>
  <Slides>10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Ion Boardroom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user</cp:lastModifiedBy>
  <cp:revision>151</cp:revision>
  <dcterms:created xsi:type="dcterms:W3CDTF">2023-06-20T13:42:50Z</dcterms:created>
  <dcterms:modified xsi:type="dcterms:W3CDTF">2024-12-26T03:39:38Z</dcterms:modified>
</cp:coreProperties>
</file>