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7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00BEFE8-0F07-47A2-A68D-9B06915BAF5D}"/>
              </a:ext>
            </a:extLst>
          </p:cNvPr>
          <p:cNvSpPr/>
          <p:nvPr/>
        </p:nvSpPr>
        <p:spPr>
          <a:xfrm>
            <a:off x="7299954" y="2550146"/>
            <a:ext cx="2414168" cy="2452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pic>
        <p:nvPicPr>
          <p:cNvPr id="218" name="Рисунок 21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06" y="2651316"/>
            <a:ext cx="361348" cy="301123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3415D97-7026-4A68-A93B-A74B38D99191}"/>
              </a:ext>
            </a:extLst>
          </p:cNvPr>
          <p:cNvSpPr/>
          <p:nvPr/>
        </p:nvSpPr>
        <p:spPr>
          <a:xfrm>
            <a:off x="62375" y="55013"/>
            <a:ext cx="2414168" cy="173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F554BE5-4684-4CEA-97C2-42D62B659B0E}"/>
              </a:ext>
            </a:extLst>
          </p:cNvPr>
          <p:cNvSpPr/>
          <p:nvPr/>
        </p:nvSpPr>
        <p:spPr>
          <a:xfrm>
            <a:off x="54755" y="3611881"/>
            <a:ext cx="4825638" cy="31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F3C2518-71BB-4863-8F16-6E6839C26759}"/>
              </a:ext>
            </a:extLst>
          </p:cNvPr>
          <p:cNvSpPr/>
          <p:nvPr/>
        </p:nvSpPr>
        <p:spPr>
          <a:xfrm>
            <a:off x="2468923" y="55013"/>
            <a:ext cx="2414168" cy="3556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C945A3-9BE7-4F7E-BFE6-FA4B0EBFBF73}"/>
              </a:ext>
            </a:extLst>
          </p:cNvPr>
          <p:cNvSpPr/>
          <p:nvPr/>
        </p:nvSpPr>
        <p:spPr>
          <a:xfrm>
            <a:off x="4883090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r>
              <a:rPr lang="ru-RU" sz="1000" dirty="0">
                <a:ln w="0"/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1F550F2-3190-4E85-B5FB-48A0CAA2CA0C}"/>
              </a:ext>
            </a:extLst>
          </p:cNvPr>
          <p:cNvSpPr/>
          <p:nvPr/>
        </p:nvSpPr>
        <p:spPr>
          <a:xfrm>
            <a:off x="60998" y="1793252"/>
            <a:ext cx="2407027" cy="1828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F1F2B91-E4AB-4491-AFAC-AE286C782E3E}"/>
              </a:ext>
            </a:extLst>
          </p:cNvPr>
          <p:cNvSpPr/>
          <p:nvPr/>
        </p:nvSpPr>
        <p:spPr>
          <a:xfrm>
            <a:off x="7299954" y="29846"/>
            <a:ext cx="2414168" cy="2507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508C0BE-989C-4A65-BE16-D88CEFB866EE}"/>
              </a:ext>
            </a:extLst>
          </p:cNvPr>
          <p:cNvSpPr/>
          <p:nvPr/>
        </p:nvSpPr>
        <p:spPr>
          <a:xfrm>
            <a:off x="9711424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F54D23B-6041-4FF6-B3B3-5D2AB7815737}"/>
              </a:ext>
            </a:extLst>
          </p:cNvPr>
          <p:cNvSpPr/>
          <p:nvPr/>
        </p:nvSpPr>
        <p:spPr>
          <a:xfrm>
            <a:off x="4880393" y="5006327"/>
            <a:ext cx="7245199" cy="178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FC427-CBB0-466D-98C5-FE767FB0D35E}"/>
              </a:ext>
            </a:extLst>
          </p:cNvPr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72C11-E663-4991-B237-732D2C60A5C8}"/>
              </a:ext>
            </a:extLst>
          </p:cNvPr>
          <p:cNvSpPr txBox="1"/>
          <p:nvPr/>
        </p:nvSpPr>
        <p:spPr>
          <a:xfrm>
            <a:off x="3025960" y="106447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34E8BE-15AA-4E6D-A315-07FE704AA2A5}"/>
              </a:ext>
            </a:extLst>
          </p:cNvPr>
          <p:cNvSpPr txBox="1"/>
          <p:nvPr/>
        </p:nvSpPr>
        <p:spPr>
          <a:xfrm>
            <a:off x="5418584" y="106447"/>
            <a:ext cx="1745901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D730E-74ED-412F-BE4B-D40A555AD4F2}"/>
              </a:ext>
            </a:extLst>
          </p:cNvPr>
          <p:cNvSpPr txBox="1"/>
          <p:nvPr/>
        </p:nvSpPr>
        <p:spPr>
          <a:xfrm>
            <a:off x="7785446" y="106447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>
                <a:solidFill>
                  <a:sysClr val="windowText" lastClr="000000"/>
                </a:solidFill>
              </a:rPr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6ECF6-0275-41D6-A377-7890FD9C6DF9}"/>
              </a:ext>
            </a:extLst>
          </p:cNvPr>
          <p:cNvSpPr txBox="1"/>
          <p:nvPr/>
        </p:nvSpPr>
        <p:spPr>
          <a:xfrm>
            <a:off x="10243198" y="106447"/>
            <a:ext cx="143477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560E04-0A41-4C9D-9B82-5FF8D43A06D5}"/>
              </a:ext>
            </a:extLst>
          </p:cNvPr>
          <p:cNvSpPr txBox="1"/>
          <p:nvPr/>
        </p:nvSpPr>
        <p:spPr>
          <a:xfrm>
            <a:off x="7794240" y="2626084"/>
            <a:ext cx="163468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>
                <a:solidFill>
                  <a:sysClr val="windowText" lastClr="000000"/>
                </a:solidFill>
              </a:rPr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1BB13E-83AC-44B9-AB2A-20D6D8877399}"/>
              </a:ext>
            </a:extLst>
          </p:cNvPr>
          <p:cNvSpPr txBox="1"/>
          <p:nvPr/>
        </p:nvSpPr>
        <p:spPr>
          <a:xfrm>
            <a:off x="576082" y="1917344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0EC66-7C46-4B44-B6FF-D6241CD58BF0}"/>
              </a:ext>
            </a:extLst>
          </p:cNvPr>
          <p:cNvSpPr txBox="1"/>
          <p:nvPr/>
        </p:nvSpPr>
        <p:spPr>
          <a:xfrm>
            <a:off x="536436" y="3676908"/>
            <a:ext cx="1372964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09598" y="5104707"/>
            <a:ext cx="2123057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:a16="http://schemas.microsoft.com/office/drawing/2014/main" id="{311EAB7C-EA19-441C-A8EB-3CC701640698}"/>
              </a:ext>
            </a:extLst>
          </p:cNvPr>
          <p:cNvGrpSpPr/>
          <p:nvPr/>
        </p:nvGrpSpPr>
        <p:grpSpPr>
          <a:xfrm>
            <a:off x="148746" y="102541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:a16="http://schemas.microsoft.com/office/drawing/2014/main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:a16="http://schemas.microsoft.com/office/drawing/2014/main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:a16="http://schemas.microsoft.com/office/drawing/2014/main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:a16="http://schemas.microsoft.com/office/drawing/2014/main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:a16="http://schemas.microsoft.com/office/drawing/2014/main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:a16="http://schemas.microsoft.com/office/drawing/2014/main" id="{DF97CD98-50F4-4A04-A52D-93B59C51437E}"/>
              </a:ext>
            </a:extLst>
          </p:cNvPr>
          <p:cNvGrpSpPr/>
          <p:nvPr/>
        </p:nvGrpSpPr>
        <p:grpSpPr>
          <a:xfrm>
            <a:off x="7362880" y="86655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:a16="http://schemas.microsoft.com/office/drawing/2014/main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:a16="http://schemas.microsoft.com/office/drawing/2014/main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:a16="http://schemas.microsoft.com/office/drawing/2014/main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:a16="http://schemas.microsoft.com/office/drawing/2014/main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:a16="http://schemas.microsoft.com/office/drawing/2014/main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:a16="http://schemas.microsoft.com/office/drawing/2014/main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:a16="http://schemas.microsoft.com/office/drawing/2014/main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:a16="http://schemas.microsoft.com/office/drawing/2014/main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:a16="http://schemas.microsoft.com/office/drawing/2014/main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:a16="http://schemas.microsoft.com/office/drawing/2014/main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:a16="http://schemas.microsoft.com/office/drawing/2014/main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:a16="http://schemas.microsoft.com/office/drawing/2014/main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:a16="http://schemas.microsoft.com/office/drawing/2014/main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:a16="http://schemas.microsoft.com/office/drawing/2014/main" id="{DDFDC8F7-FCCD-4528-8FB5-C05C13D5691D}"/>
              </a:ext>
            </a:extLst>
          </p:cNvPr>
          <p:cNvGrpSpPr/>
          <p:nvPr/>
        </p:nvGrpSpPr>
        <p:grpSpPr>
          <a:xfrm>
            <a:off x="152453" y="1803814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:a16="http://schemas.microsoft.com/office/drawing/2014/main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:a16="http://schemas.microsoft.com/office/drawing/2014/main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:a16="http://schemas.microsoft.com/office/drawing/2014/main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:a16="http://schemas.microsoft.com/office/drawing/2014/main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:a16="http://schemas.microsoft.com/office/drawing/2014/main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:a16="http://schemas.microsoft.com/office/drawing/2014/main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:a16="http://schemas.microsoft.com/office/drawing/2014/main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:a16="http://schemas.microsoft.com/office/drawing/2014/main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:a16="http://schemas.microsoft.com/office/drawing/2014/main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:a16="http://schemas.microsoft.com/office/drawing/2014/main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:a16="http://schemas.microsoft.com/office/drawing/2014/main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:a16="http://schemas.microsoft.com/office/drawing/2014/main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:a16="http://schemas.microsoft.com/office/drawing/2014/main" id="{4670A525-43B6-4C8B-9EE6-54B0D27FEFDD}"/>
              </a:ext>
            </a:extLst>
          </p:cNvPr>
          <p:cNvGrpSpPr/>
          <p:nvPr/>
        </p:nvGrpSpPr>
        <p:grpSpPr>
          <a:xfrm>
            <a:off x="2572556" y="80319"/>
            <a:ext cx="375339" cy="411027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:a16="http://schemas.microsoft.com/office/drawing/2014/main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:a16="http://schemas.microsoft.com/office/drawing/2014/main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:a16="http://schemas.microsoft.com/office/drawing/2014/main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:a16="http://schemas.microsoft.com/office/drawing/2014/main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:a16="http://schemas.microsoft.com/office/drawing/2014/main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:a16="http://schemas.microsoft.com/office/drawing/2014/main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:a16="http://schemas.microsoft.com/office/drawing/2014/main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:a16="http://schemas.microsoft.com/office/drawing/2014/main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217" name="Рисунок 21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6373D4E-8934-4E85-87F4-B84326AD2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1" y="2767690"/>
            <a:ext cx="226594" cy="188828"/>
          </a:xfrm>
          <a:prstGeom prst="rect">
            <a:avLst/>
          </a:prstGeom>
        </p:spPr>
      </p:pic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72" y="5078479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9795576" y="102463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48" y="108852"/>
            <a:ext cx="487038" cy="40586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0003" y="595670"/>
            <a:ext cx="2162704" cy="10623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>
                <a:effectLst/>
              </a:rPr>
              <a:t>Алексей Зайкин</a:t>
            </a:r>
            <a:endParaRPr lang="ru-RU" sz="1000" dirty="0"/>
          </a:p>
          <a:p>
            <a:r>
              <a:rPr lang="ru-RU" sz="1000" dirty="0">
                <a:effectLst/>
              </a:rPr>
              <a:t>Заказчик</a:t>
            </a:r>
            <a:endParaRPr lang="ru-RU" sz="1000" dirty="0"/>
          </a:p>
          <a:p>
            <a:r>
              <a:rPr lang="ru-RU" sz="1000" b="1" dirty="0">
                <a:effectLst/>
              </a:rPr>
              <a:t>Лаптев Иван</a:t>
            </a:r>
            <a:endParaRPr lang="ru-RU" sz="1000" dirty="0"/>
          </a:p>
          <a:p>
            <a:r>
              <a:rPr lang="ru-RU" sz="1000" dirty="0">
                <a:effectLst/>
              </a:rPr>
              <a:t>Визуализация, сбор требований,</a:t>
            </a:r>
            <a:endParaRPr lang="ru-RU" sz="1000" dirty="0"/>
          </a:p>
          <a:p>
            <a:r>
              <a:rPr lang="ru-RU" sz="1000" dirty="0">
                <a:effectLst/>
              </a:rPr>
              <a:t>управление проектом</a:t>
            </a:r>
            <a:endParaRPr lang="ru-RU" sz="10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4957278" y="664009"/>
            <a:ext cx="2246038" cy="39079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Компания занимается продажей товаров, в ней работают сотрудники, которые получают премии.</a:t>
            </a:r>
          </a:p>
          <a:p>
            <a:r>
              <a:rPr lang="ru-RU" sz="1000" b="1" dirty="0"/>
              <a:t>Задача:</a:t>
            </a:r>
            <a:r>
              <a:rPr lang="ru-RU" sz="1000" dirty="0"/>
              <a:t> распределение премий среди сотрудников.</a:t>
            </a:r>
          </a:p>
          <a:p>
            <a:r>
              <a:rPr lang="ru-RU" sz="1000" dirty="0"/>
              <a:t>У каждой должности есть свой HR-менеджер, который сравнивает сотрудников друг с другом внутри одной должности. Финальные значения процентов определяет HR-менеджер индивидуально для каждого сотрудника.</a:t>
            </a:r>
          </a:p>
          <a:p>
            <a:r>
              <a:rPr lang="ru-RU" sz="1000" b="1" dirty="0"/>
              <a:t>1.</a:t>
            </a:r>
            <a:r>
              <a:rPr lang="ru-RU" sz="1000" dirty="0"/>
              <a:t> Общая картина. Отобразить распределение рейтинга, количество людей с оценками, количество закрытых проектов по департамента и должностям. Прогнозирование: сделать калькулятор расчета бюджета премий при изменении границ премий в процентах.</a:t>
            </a:r>
          </a:p>
          <a:p>
            <a:r>
              <a:rPr lang="ru-RU" sz="1000" b="1" dirty="0"/>
              <a:t>2.</a:t>
            </a:r>
            <a:r>
              <a:rPr lang="ru-RU" sz="1000" dirty="0"/>
              <a:t> Статистика по сотрудникам: их рейтинг, больше он или меньше среднего по должности, количество закрытых проектов, уровень удовлетворенности работой и зарплата.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9795576" y="581002"/>
            <a:ext cx="2330016" cy="1015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i="1" u="sng" dirty="0"/>
              <a:t>Руководитель</a:t>
            </a:r>
            <a:r>
              <a:rPr lang="ru-RU" sz="1000" dirty="0"/>
              <a:t> </a:t>
            </a:r>
            <a:r>
              <a:rPr lang="ru-RU" sz="1000" dirty="0" err="1"/>
              <a:t>дашбордом</a:t>
            </a:r>
            <a:r>
              <a:rPr lang="ru-RU" sz="1000" dirty="0"/>
              <a:t> будет пользоваться раз в квартал. Должен видеть: общее распределение рейтинга, количество людей с оценками меньше или больше среднего и их уровень заработной платы, чтобы оценить, скольким какая премия достанется. Нужно некоторые </a:t>
            </a:r>
            <a:r>
              <a:rPr lang="ru-RU" sz="1000" dirty="0" err="1"/>
              <a:t>овервью</a:t>
            </a:r>
            <a:r>
              <a:rPr lang="ru-RU" sz="1000" dirty="0"/>
              <a:t> по количеству закрытых проектов по департамента и должностям. Спрогнозировать бюджет на следующий год.</a:t>
            </a:r>
          </a:p>
          <a:p>
            <a:r>
              <a:rPr lang="ru-RU" sz="1000" i="1" u="sng" dirty="0"/>
              <a:t>Менеджеры</a:t>
            </a:r>
            <a:r>
              <a:rPr lang="ru-RU" sz="1000" dirty="0"/>
              <a:t> </a:t>
            </a:r>
            <a:r>
              <a:rPr lang="ru-RU" sz="1000" dirty="0" err="1"/>
              <a:t>дашбордом</a:t>
            </a:r>
            <a:r>
              <a:rPr lang="ru-RU" sz="1000" dirty="0"/>
              <a:t> будут пользоваться раз в квартал. Важна детальная статистика по сотрудникам: их рейтинг, больше он или меньше среднего по должности, количество закрытых проектов, уровень удовлетворенности работой и зарплата.</a:t>
            </a:r>
          </a:p>
          <a:p>
            <a:r>
              <a:rPr lang="ru-RU" sz="1000" dirty="0"/>
              <a:t>Тестовая группа: Иван Лаптев</a:t>
            </a:r>
          </a:p>
          <a:p>
            <a:endParaRPr lang="en-US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09598" y="5298305"/>
            <a:ext cx="4511621" cy="1323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Какой общий рейтинг в разрезе по отделам и должностям?</a:t>
            </a:r>
          </a:p>
          <a:p>
            <a:r>
              <a:rPr lang="ru-RU" sz="1000" dirty="0"/>
              <a:t>Какой рейтинг у сотрудника относительно среднего по должности?</a:t>
            </a:r>
          </a:p>
          <a:p>
            <a:r>
              <a:rPr lang="ru-RU" sz="1000" dirty="0"/>
              <a:t>Уровень удовлетворенности работой и зарплата?</a:t>
            </a:r>
          </a:p>
          <a:p>
            <a:r>
              <a:rPr lang="ru-RU" sz="1000" dirty="0"/>
              <a:t>Какому количеству людей какая премия достается?</a:t>
            </a:r>
          </a:p>
          <a:p>
            <a:r>
              <a:rPr lang="ru-RU" sz="1000" dirty="0"/>
              <a:t>Какое количество закрытых проектов в разрезе по департаментам и должностям?</a:t>
            </a:r>
          </a:p>
          <a:p>
            <a:r>
              <a:rPr lang="ru-RU" sz="1000" dirty="0"/>
              <a:t>Какой бюджет заложить на следующий год на премии сотрудникам?</a:t>
            </a:r>
          </a:p>
          <a:p>
            <a:endParaRPr lang="ru-RU" sz="1000" dirty="0">
              <a:solidFill>
                <a:sysClr val="windowText" lastClr="0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68745" y="3018437"/>
            <a:ext cx="2250095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 err="1"/>
              <a:t>Дашбордом</a:t>
            </a:r>
            <a:r>
              <a:rPr lang="ru-RU" sz="1000" dirty="0"/>
              <a:t> будут пользоваться руководитель и менеджеры раз в квартал используя компьютеры.</a:t>
            </a:r>
            <a:endParaRPr 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178297" y="2174195"/>
            <a:ext cx="2250095" cy="1314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>
                <a:effectLst/>
              </a:rPr>
              <a:t>Менеджеры выгружают </a:t>
            </a:r>
            <a:r>
              <a:rPr lang="ru-RU" sz="1000" dirty="0" err="1">
                <a:effectLst/>
              </a:rPr>
              <a:t>Эксель</a:t>
            </a:r>
            <a:r>
              <a:rPr lang="ru-RU" sz="1000" dirty="0">
                <a:effectLst/>
              </a:rPr>
              <a:t> с показателями по сотрудникам и дальше фильтруют и ищут людей для премирования.</a:t>
            </a:r>
            <a:endParaRPr lang="ru-RU" sz="1000" dirty="0"/>
          </a:p>
          <a:p>
            <a:r>
              <a:rPr lang="ru-RU" sz="1000" dirty="0"/>
              <a:t>Три файла. </a:t>
            </a:r>
            <a:r>
              <a:rPr lang="ru-RU" sz="1000" dirty="0" err="1"/>
              <a:t>Hr</a:t>
            </a:r>
            <a:r>
              <a:rPr lang="ru-RU" sz="1000" dirty="0"/>
              <a:t> </a:t>
            </a:r>
            <a:r>
              <a:rPr lang="ru-RU" sz="1000" dirty="0" err="1"/>
              <a:t>data_satisfaction</a:t>
            </a:r>
            <a:r>
              <a:rPr lang="ru-RU" sz="1000" dirty="0"/>
              <a:t> – оценка удовлетворенности сотрудников; </a:t>
            </a:r>
            <a:r>
              <a:rPr lang="ru-RU" sz="1000" dirty="0" err="1"/>
              <a:t>Hr</a:t>
            </a:r>
            <a:r>
              <a:rPr lang="ru-RU" sz="1000" dirty="0"/>
              <a:t> </a:t>
            </a:r>
            <a:r>
              <a:rPr lang="ru-RU" sz="1000" dirty="0" err="1"/>
              <a:t>data_monetary</a:t>
            </a:r>
            <a:r>
              <a:rPr lang="ru-RU" sz="1000" dirty="0"/>
              <a:t> – распределение премий. "Описание полей" - файл с расшифровкой колонок.</a:t>
            </a:r>
          </a:p>
        </p:txBody>
      </p:sp>
      <p:sp>
        <p:nvSpPr>
          <p:cNvPr id="147" name="Прямоугольник 146"/>
          <p:cNvSpPr/>
          <p:nvPr/>
        </p:nvSpPr>
        <p:spPr>
          <a:xfrm>
            <a:off x="2537374" y="563869"/>
            <a:ext cx="2330016" cy="784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Какие графики и визуализации будут отвечать на вопросы из пункта 5?</a:t>
            </a:r>
          </a:p>
          <a:p>
            <a:endParaRPr lang="ru-RU" sz="1000" dirty="0"/>
          </a:p>
          <a:p>
            <a:r>
              <a:rPr lang="ru-RU" sz="1000" dirty="0"/>
              <a:t>В какие блоки можно объединить эти графики?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8"/>
          <a:srcRect l="5836" r="6680"/>
          <a:stretch/>
        </p:blipFill>
        <p:spPr>
          <a:xfrm>
            <a:off x="518685" y="4025002"/>
            <a:ext cx="3949609" cy="2520495"/>
          </a:xfrm>
          <a:prstGeom prst="rect">
            <a:avLst/>
          </a:prstGeom>
        </p:spPr>
      </p:pic>
      <p:grpSp>
        <p:nvGrpSpPr>
          <p:cNvPr id="1117" name="Рисунок 1115">
            <a:extLst>
              <a:ext uri="{FF2B5EF4-FFF2-40B4-BE49-F238E27FC236}">
                <a16:creationId xmlns:a16="http://schemas.microsoft.com/office/drawing/2014/main" id="{AD176D06-769E-427B-B1ED-B5B787EA1639}"/>
              </a:ext>
            </a:extLst>
          </p:cNvPr>
          <p:cNvGrpSpPr/>
          <p:nvPr/>
        </p:nvGrpSpPr>
        <p:grpSpPr>
          <a:xfrm>
            <a:off x="149832" y="3699279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:a16="http://schemas.microsoft.com/office/drawing/2014/main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:a16="http://schemas.microsoft.com/office/drawing/2014/main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:a16="http://schemas.microsoft.com/office/drawing/2014/main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:a16="http://schemas.microsoft.com/office/drawing/2014/main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:a16="http://schemas.microsoft.com/office/drawing/2014/main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:a16="http://schemas.microsoft.com/office/drawing/2014/main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:a16="http://schemas.microsoft.com/office/drawing/2014/main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:a16="http://schemas.microsoft.com/office/drawing/2014/main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:a16="http://schemas.microsoft.com/office/drawing/2014/main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:a16="http://schemas.microsoft.com/office/drawing/2014/main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:a16="http://schemas.microsoft.com/office/drawing/2014/main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:a16="http://schemas.microsoft.com/office/drawing/2014/main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:a16="http://schemas.microsoft.com/office/drawing/2014/main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:a16="http://schemas.microsoft.com/office/drawing/2014/main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:a16="http://schemas.microsoft.com/office/drawing/2014/main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:a16="http://schemas.microsoft.com/office/drawing/2014/main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:a16="http://schemas.microsoft.com/office/drawing/2014/main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:a16="http://schemas.microsoft.com/office/drawing/2014/main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:a16="http://schemas.microsoft.com/office/drawing/2014/main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:a16="http://schemas.microsoft.com/office/drawing/2014/main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:a16="http://schemas.microsoft.com/office/drawing/2014/main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89842" y="595670"/>
            <a:ext cx="2092758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r>
              <a:rPr lang="ru-RU" dirty="0"/>
              <a:t>Как мы поймем, что достигли цели?</a:t>
            </a:r>
            <a:br>
              <a:rPr lang="en-US" dirty="0"/>
            </a:br>
            <a:endParaRPr lang="en-US" dirty="0"/>
          </a:p>
          <a:p>
            <a:r>
              <a:rPr lang="ru-RU" dirty="0"/>
              <a:t>Как мы будем поддерживать </a:t>
            </a:r>
            <a:r>
              <a:rPr lang="ru-RU" dirty="0" err="1"/>
              <a:t>дашборд</a:t>
            </a:r>
            <a:r>
              <a:rPr lang="ru-RU" dirty="0"/>
              <a:t> и его пользователей?</a:t>
            </a:r>
          </a:p>
          <a:p>
            <a:endParaRPr lang="ru-RU" dirty="0"/>
          </a:p>
          <a:p>
            <a:r>
              <a:rPr lang="ru-RU" dirty="0"/>
              <a:t>Насколько получилось удачным решение?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411</Words>
  <Application>Microsoft Office PowerPoint</Application>
  <PresentationFormat>Широкоэкранный</PresentationFormat>
  <Paragraphs>40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Еремеев Иван Николаевич</cp:lastModifiedBy>
  <cp:revision>7</cp:revision>
  <dcterms:created xsi:type="dcterms:W3CDTF">2020-07-15T16:28:51Z</dcterms:created>
  <dcterms:modified xsi:type="dcterms:W3CDTF">2023-06-13T13:30:28Z</dcterms:modified>
</cp:coreProperties>
</file>