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7"/>
  </p:notesMasterIdLst>
  <p:sldIdLst>
    <p:sldId id="256" r:id="rId2"/>
    <p:sldId id="257" r:id="rId3"/>
    <p:sldId id="419" r:id="rId4"/>
    <p:sldId id="409" r:id="rId5"/>
    <p:sldId id="411" r:id="rId6"/>
    <p:sldId id="412" r:id="rId7"/>
    <p:sldId id="417" r:id="rId8"/>
    <p:sldId id="413" r:id="rId9"/>
    <p:sldId id="422" r:id="rId10"/>
    <p:sldId id="424" r:id="rId11"/>
    <p:sldId id="421" r:id="rId12"/>
    <p:sldId id="418" r:id="rId13"/>
    <p:sldId id="416" r:id="rId14"/>
    <p:sldId id="414" r:id="rId15"/>
    <p:sldId id="415" r:id="rId16"/>
  </p:sldIdLst>
  <p:sldSz cx="9144000" cy="5143500" type="screen16x9"/>
  <p:notesSz cx="7099300" cy="10234613"/>
  <p:embeddedFontLs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DK Crayon Crumble" panose="00070001040701010105" pitchFamily="18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27A0"/>
    <a:srgbClr val="0565A8"/>
    <a:srgbClr val="44279F"/>
    <a:srgbClr val="E96B0D"/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98" autoAdjust="0"/>
  </p:normalViewPr>
  <p:slideViewPr>
    <p:cSldViewPr>
      <p:cViewPr varScale="1">
        <p:scale>
          <a:sx n="81" d="100"/>
          <a:sy n="81" d="100"/>
        </p:scale>
        <p:origin x="-268" y="-120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362" cy="511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2" cy="511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9700" y="768350"/>
            <a:ext cx="6819899" cy="3836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9929" y="4861441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721106"/>
            <a:ext cx="3076362" cy="511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2" cy="511731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NL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9858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709929" y="4861441"/>
            <a:ext cx="5679439" cy="46055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09929" y="4861441"/>
            <a:ext cx="5679439" cy="46055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09929" y="4861441"/>
            <a:ext cx="5679439" cy="46055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09929" y="4861441"/>
            <a:ext cx="5679439" cy="46055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367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09929" y="4861441"/>
            <a:ext cx="5679439" cy="46055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6819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09929" y="4861441"/>
            <a:ext cx="5679439" cy="46055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407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09929" y="4861441"/>
            <a:ext cx="5679439" cy="46055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09929" y="4861441"/>
            <a:ext cx="5679439" cy="46055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09929" y="4861441"/>
            <a:ext cx="5679439" cy="46055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09929" y="4861441"/>
            <a:ext cx="5679439" cy="46055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478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09929" y="4861441"/>
            <a:ext cx="5679439" cy="46055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725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09929" y="4861441"/>
            <a:ext cx="5679439" cy="46055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8652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09929" y="4861441"/>
            <a:ext cx="5679439" cy="46055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532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09929" y="4861441"/>
            <a:ext cx="5679439" cy="46055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Dark Blue E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0" y="2591760"/>
            <a:ext cx="6012160" cy="772076"/>
          </a:xfrm>
          <a:prstGeom prst="rect">
            <a:avLst/>
          </a:prstGeom>
          <a:solidFill>
            <a:srgbClr val="184278">
              <a:alpha val="81960"/>
            </a:srgbClr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19062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1809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71450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0" y="3370460"/>
            <a:ext cx="6012160" cy="497433"/>
          </a:xfrm>
          <a:prstGeom prst="rect">
            <a:avLst/>
          </a:prstGeom>
          <a:solidFill>
            <a:srgbClr val="184278">
              <a:alpha val="81960"/>
            </a:srgbClr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19062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1809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71450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3"/>
          </p:nvPr>
        </p:nvSpPr>
        <p:spPr>
          <a:xfrm>
            <a:off x="0" y="3875735"/>
            <a:ext cx="6012160" cy="640230"/>
          </a:xfrm>
          <a:prstGeom prst="rect">
            <a:avLst/>
          </a:prstGeom>
          <a:solidFill>
            <a:srgbClr val="184278">
              <a:alpha val="81960"/>
            </a:srgbClr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19062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1809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71450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3045" y="0"/>
            <a:ext cx="718865" cy="82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440000" y="0"/>
            <a:ext cx="7178400" cy="729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Calibri"/>
              <a:buNone/>
              <a:defRPr sz="27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440000" y="1001712"/>
            <a:ext cx="3452039" cy="3544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31762" algn="l" rtl="0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206375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96850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5166360" y="1001712"/>
            <a:ext cx="3452039" cy="3544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31762" algn="l" rtl="0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206375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96850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3045" y="0"/>
            <a:ext cx="718865" cy="82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440000" y="0"/>
            <a:ext cx="7178400" cy="729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Calibri"/>
              <a:buNone/>
              <a:defRPr sz="27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440933" y="1009650"/>
            <a:ext cx="2209046" cy="3544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sz="1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4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9863" marR="0" lvl="2" indent="-80963" algn="l" rtl="0">
              <a:lnSpc>
                <a:spcPct val="104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206375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96850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6409353" y="1009650"/>
            <a:ext cx="2209046" cy="3544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sz="1600" b="1" i="0" u="none" strike="noStrike" cap="none">
                <a:solidFill>
                  <a:srgbClr val="5491C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4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9863" marR="0" lvl="2" indent="-80963" algn="l" rtl="0">
              <a:lnSpc>
                <a:spcPct val="104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206375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96850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3932673" y="1009650"/>
            <a:ext cx="2209046" cy="35448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sz="1600" b="1" i="0" u="none" strike="noStrike" cap="none">
                <a:solidFill>
                  <a:srgbClr val="5491C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4000"/>
              </a:lnSpc>
              <a:spcBef>
                <a:spcPts val="1000"/>
              </a:spcBef>
              <a:buClr>
                <a:schemeClr val="accen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9863" marR="0" lvl="2" indent="-80963" algn="l" rtl="0">
              <a:lnSpc>
                <a:spcPct val="104000"/>
              </a:lnSpc>
              <a:spcBef>
                <a:spcPts val="100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206375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96850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3045" y="0"/>
            <a:ext cx="718865" cy="82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solidFill>
          <a:schemeClr val="accen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440000" y="0"/>
            <a:ext cx="7179807" cy="729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27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440000" y="1016520"/>
            <a:ext cx="7179807" cy="3519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88900" algn="l" rtl="0">
              <a:spcBef>
                <a:spcPts val="440"/>
              </a:spcBef>
              <a:buClr>
                <a:srgbClr val="FFFFFF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rgbClr val="FFFFF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19062" algn="l" rtl="0">
              <a:spcBef>
                <a:spcPts val="360"/>
              </a:spcBef>
              <a:buClr>
                <a:srgbClr val="FFFFF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180975" algn="l" rtl="0">
              <a:spcBef>
                <a:spcPts val="360"/>
              </a:spcBef>
              <a:buClr>
                <a:srgbClr val="FFFFF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71450" algn="l" rtl="0">
              <a:spcBef>
                <a:spcPts val="360"/>
              </a:spcBef>
              <a:buClr>
                <a:srgbClr val="FFFFF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>
      <p:bgPr>
        <a:solidFill>
          <a:srgbClr val="7AB228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440000" y="0"/>
            <a:ext cx="7179807" cy="729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27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440000" y="1016520"/>
            <a:ext cx="7179807" cy="3519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88900" algn="l" rtl="0">
              <a:spcBef>
                <a:spcPts val="440"/>
              </a:spcBef>
              <a:buClr>
                <a:srgbClr val="FFFFFF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rgbClr val="FFFFF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19062" algn="l" rtl="0">
              <a:spcBef>
                <a:spcPts val="360"/>
              </a:spcBef>
              <a:buClr>
                <a:srgbClr val="FFFFF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180975" algn="l" rtl="0">
              <a:spcBef>
                <a:spcPts val="360"/>
              </a:spcBef>
              <a:buClr>
                <a:srgbClr val="FFFFF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71450" algn="l" rtl="0">
              <a:spcBef>
                <a:spcPts val="360"/>
              </a:spcBef>
              <a:buClr>
                <a:srgbClr val="FFFFF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bg>
      <p:bgPr>
        <a:solidFill>
          <a:srgbClr val="E44417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440000" y="0"/>
            <a:ext cx="7179807" cy="729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27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440000" y="1016520"/>
            <a:ext cx="7179807" cy="3519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88900" algn="l" rtl="0">
              <a:spcBef>
                <a:spcPts val="440"/>
              </a:spcBef>
              <a:buClr>
                <a:srgbClr val="FFFFFF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rgbClr val="FFFFF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19062" algn="l" rtl="0">
              <a:spcBef>
                <a:spcPts val="360"/>
              </a:spcBef>
              <a:buClr>
                <a:srgbClr val="FFFFF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180975" algn="l" rtl="0">
              <a:spcBef>
                <a:spcPts val="360"/>
              </a:spcBef>
              <a:buClr>
                <a:srgbClr val="FFFFFF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71450" algn="l" rtl="0">
              <a:spcBef>
                <a:spcPts val="360"/>
              </a:spcBef>
              <a:buClr>
                <a:srgbClr val="FFFFF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o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218762" y="2398013"/>
            <a:ext cx="1682383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280"/>
              </a:spcBef>
              <a:buClr>
                <a:schemeClr val="accent2"/>
              </a:buClr>
              <a:buFont typeface="Arial"/>
              <a:buNone/>
              <a:defRPr sz="14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19062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1809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71450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1218762" y="2671571"/>
            <a:ext cx="1682383" cy="16436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buClr>
                <a:schemeClr val="accent2"/>
              </a:buClr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19062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1809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71450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3"/>
          </p:nvPr>
        </p:nvSpPr>
        <p:spPr>
          <a:xfrm>
            <a:off x="3129932" y="2398013"/>
            <a:ext cx="1682383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280"/>
              </a:spcBef>
              <a:buClr>
                <a:schemeClr val="accent2"/>
              </a:buClr>
              <a:buFont typeface="Arial"/>
              <a:buNone/>
              <a:defRPr sz="14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19062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1809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71450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4"/>
          </p:nvPr>
        </p:nvSpPr>
        <p:spPr>
          <a:xfrm>
            <a:off x="3129932" y="2671571"/>
            <a:ext cx="1682383" cy="16436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19062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1809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71450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5"/>
          </p:nvPr>
        </p:nvSpPr>
        <p:spPr>
          <a:xfrm>
            <a:off x="5041101" y="2398013"/>
            <a:ext cx="1682383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280"/>
              </a:spcBef>
              <a:buClr>
                <a:schemeClr val="accent2"/>
              </a:buClr>
              <a:buFont typeface="Arial"/>
              <a:buNone/>
              <a:defRPr sz="14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19062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1809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71450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6"/>
          </p:nvPr>
        </p:nvSpPr>
        <p:spPr>
          <a:xfrm>
            <a:off x="5041101" y="2671571"/>
            <a:ext cx="1682383" cy="16436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buClr>
                <a:schemeClr val="accent2"/>
              </a:buClr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19062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1809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71450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7"/>
          </p:nvPr>
        </p:nvSpPr>
        <p:spPr>
          <a:xfrm>
            <a:off x="6952270" y="2398013"/>
            <a:ext cx="1682383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280"/>
              </a:spcBef>
              <a:buClr>
                <a:schemeClr val="accent2"/>
              </a:buClr>
              <a:buFont typeface="Arial"/>
              <a:buNone/>
              <a:defRPr sz="14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19062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1809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71450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8"/>
          </p:nvPr>
        </p:nvSpPr>
        <p:spPr>
          <a:xfrm>
            <a:off x="6952270" y="2671571"/>
            <a:ext cx="1682383" cy="16436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buClr>
                <a:schemeClr val="accent2"/>
              </a:buClr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19062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1809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71450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440000" y="0"/>
            <a:ext cx="7178400" cy="729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Calibri"/>
              <a:buNone/>
              <a:defRPr sz="27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pic" idx="9"/>
          </p:nvPr>
        </p:nvSpPr>
        <p:spPr>
          <a:xfrm>
            <a:off x="1566179" y="1221676"/>
            <a:ext cx="987552" cy="98755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buClr>
                <a:schemeClr val="accent2"/>
              </a:buClr>
              <a:buFont typeface="Arial"/>
              <a:buNone/>
              <a:defRPr sz="1400" b="0" i="0" u="none" strike="noStrike" cap="non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19062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1809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71450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13"/>
          </p:nvPr>
        </p:nvSpPr>
        <p:spPr>
          <a:xfrm>
            <a:off x="3477346" y="1221676"/>
            <a:ext cx="987552" cy="98755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buClr>
                <a:schemeClr val="accent2"/>
              </a:buClr>
              <a:buFont typeface="Arial"/>
              <a:buNone/>
              <a:defRPr sz="1400" b="0" i="0" u="none" strike="noStrike" cap="non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19062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1809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71450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14"/>
          </p:nvPr>
        </p:nvSpPr>
        <p:spPr>
          <a:xfrm>
            <a:off x="5382432" y="1221676"/>
            <a:ext cx="987552" cy="98755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buClr>
                <a:schemeClr val="accent2"/>
              </a:buClr>
              <a:buFont typeface="Arial"/>
              <a:buNone/>
              <a:defRPr sz="1400" b="0" i="0" u="none" strike="noStrike" cap="non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19062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1809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71450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15"/>
          </p:nvPr>
        </p:nvSpPr>
        <p:spPr>
          <a:xfrm>
            <a:off x="7299685" y="1221676"/>
            <a:ext cx="987552" cy="98755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buClr>
                <a:schemeClr val="accent2"/>
              </a:buClr>
              <a:buFont typeface="Arial"/>
              <a:buNone/>
              <a:defRPr sz="1400" b="0" i="0" u="none" strike="noStrike" cap="non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19062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1809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71450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3478"/>
            <a:ext cx="755576" cy="533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83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hapter 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798319" y="1132680"/>
            <a:ext cx="6659879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5E5E5E"/>
              </a:buClr>
              <a:buFont typeface="Calibri"/>
              <a:buNone/>
              <a:defRPr sz="2700" b="1" i="0" u="none" strike="noStrike" cap="non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798319" y="228600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buClr>
                <a:schemeClr val="accent2"/>
              </a:buClr>
              <a:buFont typeface="Arial"/>
              <a:buNone/>
              <a:defRPr sz="2200" b="0" i="0" u="none" strike="noStrike" cap="none">
                <a:solidFill>
                  <a:srgbClr val="C5C5C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360"/>
              </a:spcBef>
              <a:buClr>
                <a:schemeClr val="accent2"/>
              </a:buClr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2"/>
              </a:buClr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360"/>
              </a:spcBef>
              <a:buClr>
                <a:schemeClr val="accent2"/>
              </a:buClr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360"/>
              </a:spcBef>
              <a:buClr>
                <a:schemeClr val="accent2"/>
              </a:buClr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98989"/>
              </a:buClr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98989"/>
              </a:buClr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98989"/>
              </a:buClr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98989"/>
              </a:buClr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10"/>
            <a:ext cx="1466599" cy="51434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3045" y="0"/>
            <a:ext cx="718865" cy="82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tandard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440000" y="0"/>
            <a:ext cx="7179807" cy="729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Calibri"/>
              <a:buNone/>
              <a:defRPr sz="27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440000" y="1016520"/>
            <a:ext cx="7179807" cy="3519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88900" algn="l" rtl="0">
              <a:spcBef>
                <a:spcPts val="440"/>
              </a:spcBef>
              <a:buClr>
                <a:schemeClr val="accent2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19062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1809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71450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3045" y="0"/>
            <a:ext cx="718865" cy="82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 slide sub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440000" y="1016520"/>
            <a:ext cx="7179807" cy="3519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88900" algn="l" rtl="0">
              <a:spcBef>
                <a:spcPts val="440"/>
              </a:spcBef>
              <a:buClr>
                <a:schemeClr val="accent2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19062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1809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71450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440000" y="0"/>
            <a:ext cx="7179807" cy="483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Calibri"/>
              <a:buNone/>
              <a:defRPr sz="27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1440000" y="488156"/>
            <a:ext cx="7179807" cy="2880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19062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1809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71450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3045" y="0"/>
            <a:ext cx="718865" cy="82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 slide - small 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440000" y="0"/>
            <a:ext cx="7179807" cy="729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Calibri"/>
              <a:buNone/>
              <a:defRPr sz="27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440000" y="1016520"/>
            <a:ext cx="7179807" cy="3519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chemeClr val="accent2"/>
              </a:buClr>
              <a:buFont typeface="Arial"/>
              <a:buNone/>
              <a:defRPr sz="1800" b="1" i="0" u="none" strike="noStrike" cap="non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360"/>
              </a:spcBef>
              <a:buClr>
                <a:schemeClr val="accen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9863" marR="0" lvl="2" indent="-55562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0050" marR="0" lvl="3" indent="-120650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31825" marR="0" lvl="4" indent="-12382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3045" y="0"/>
            <a:ext cx="718865" cy="82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440000" y="0"/>
            <a:ext cx="7179807" cy="729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Calibri"/>
              <a:buNone/>
              <a:defRPr sz="27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41" name="Shape 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3045" y="0"/>
            <a:ext cx="718865" cy="82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440000" y="0"/>
            <a:ext cx="7179807" cy="483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Calibri"/>
              <a:buNone/>
              <a:defRPr sz="27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440000" y="488156"/>
            <a:ext cx="7179807" cy="2880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19062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1809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71450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3045" y="0"/>
            <a:ext cx="718865" cy="82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440000" y="0"/>
            <a:ext cx="7179807" cy="729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Calibri"/>
              <a:buNone/>
              <a:defRPr sz="27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440000" y="1016520"/>
            <a:ext cx="7179807" cy="3519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88900" algn="l" rtl="0">
              <a:spcBef>
                <a:spcPts val="440"/>
              </a:spcBef>
              <a:buClr>
                <a:schemeClr val="accent2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1175" marR="0" lvl="1" indent="-1682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41363" marR="0" lvl="2" indent="-119062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1875" marR="0" lvl="3" indent="-180975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14450" marR="0" lvl="4" indent="-171450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5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9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1212579">
            <a:off x="2002015" y="1922742"/>
            <a:ext cx="536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>
                <a:solidFill>
                  <a:srgbClr val="FFC000"/>
                </a:solidFill>
                <a:latin typeface="DK Crayon Crumble" panose="03070001040701010105" pitchFamily="66" charset="0"/>
              </a:rPr>
              <a:t>Lapusneanu Gabi</a:t>
            </a:r>
            <a:r>
              <a:rPr lang="en-GB" sz="2400" b="1" dirty="0" smtClean="0">
                <a:solidFill>
                  <a:srgbClr val="FFC000"/>
                </a:solidFill>
                <a:latin typeface="DK Crayon Crumble" panose="03070001040701010105" pitchFamily="66" charset="0"/>
              </a:rPr>
              <a:t> </a:t>
            </a:r>
            <a:endParaRPr lang="en-US" sz="2400" b="1" dirty="0">
              <a:solidFill>
                <a:srgbClr val="FFC000"/>
              </a:solidFill>
              <a:latin typeface="DK Crayon Crumble" panose="03070001040701010105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1271049">
            <a:off x="2407866" y="1750468"/>
            <a:ext cx="152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 smtClean="0">
                <a:solidFill>
                  <a:srgbClr val="FFFF00"/>
                </a:solidFill>
                <a:latin typeface="DK Crayon Crumble" panose="03070001040701010105" pitchFamily="66" charset="0"/>
              </a:rPr>
              <a:t>Actor</a:t>
            </a:r>
            <a:r>
              <a:rPr lang="en-GB" sz="2400" b="1" dirty="0" smtClean="0">
                <a:solidFill>
                  <a:srgbClr val="FFFF00"/>
                </a:solidFill>
                <a:latin typeface="DK Crayon Crumble" panose="03070001040701010105" pitchFamily="66" charset="0"/>
              </a:rPr>
              <a:t> Model</a:t>
            </a:r>
            <a:endParaRPr lang="en-US" sz="2400" b="1" dirty="0">
              <a:solidFill>
                <a:srgbClr val="FFFF00"/>
              </a:solidFill>
              <a:latin typeface="DK Crayon Crumble" panose="03070001040701010105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184798">
            <a:off x="2578050" y="2445649"/>
            <a:ext cx="152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 smtClean="0">
                <a:solidFill>
                  <a:srgbClr val="E96B0D"/>
                </a:solidFill>
                <a:latin typeface="DK Crayon Crumble" panose="03070001040701010105" pitchFamily="66" charset="0"/>
              </a:rPr>
              <a:t>Akka.NET</a:t>
            </a:r>
            <a:endParaRPr lang="en-US" sz="2400" b="1" dirty="0">
              <a:solidFill>
                <a:srgbClr val="E96B0D"/>
              </a:solidFill>
              <a:latin typeface="DK Crayon Crumble" panose="03070001040701010105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891" y="2067694"/>
            <a:ext cx="1695575" cy="1138634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7" y="771089"/>
            <a:ext cx="9143091" cy="12719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 descr="node.js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18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 descr="node.js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18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09" y="5087746"/>
            <a:ext cx="9143091" cy="67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5531000" y="4417950"/>
            <a:ext cx="2649900" cy="3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7AA9D4"/>
              </a:buClr>
              <a:buSzPct val="25000"/>
              <a:buFont typeface="Arial"/>
              <a:buNone/>
            </a:pPr>
            <a:r>
              <a:rPr lang="nl-NL" sz="2000" dirty="0" smtClean="0">
                <a:solidFill>
                  <a:srgbClr val="FFFFFF"/>
                </a:solidFill>
                <a:latin typeface="DK Crayon Crumble" panose="00070001040701010105" pitchFamily="18" charset="0"/>
                <a:ea typeface="Roboto"/>
                <a:cs typeface="Roboto"/>
                <a:sym typeface="Roboto"/>
              </a:rPr>
              <a:t>Cofiguration</a:t>
            </a:r>
            <a:endParaRPr sz="2000" dirty="0">
              <a:solidFill>
                <a:srgbClr val="FFFFFF"/>
              </a:solidFill>
              <a:latin typeface="DK Crayon Crumble" panose="00070001040701010105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19" name="Shape 119" descr="Imagini pentru 2 way icon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18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 descr="Imagini pentru 2 way icon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18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 descr="Imagini pentru 2 way icon"/>
          <p:cNvSpPr/>
          <p:nvPr/>
        </p:nvSpPr>
        <p:spPr>
          <a:xfrm>
            <a:off x="765175" y="4651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18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Picture 3" descr="E:\Akka.Net Presentation\images\AkkaNetLogoDesig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42" y="142329"/>
            <a:ext cx="785364" cy="40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hape 94"/>
          <p:cNvSpPr txBox="1"/>
          <p:nvPr/>
        </p:nvSpPr>
        <p:spPr>
          <a:xfrm>
            <a:off x="1134206" y="72767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nl-NL" sz="3200" b="1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The Actor System	</a:t>
            </a:r>
            <a:endParaRPr lang="nl-NL" sz="32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pic>
        <p:nvPicPr>
          <p:cNvPr id="14" name="Shape 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7" y="771089"/>
            <a:ext cx="9143091" cy="12719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96" descr="node.js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18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97" descr="node.js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18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Shape 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09" y="5087746"/>
            <a:ext cx="9143091" cy="6772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117"/>
          <p:cNvSpPr txBox="1"/>
          <p:nvPr/>
        </p:nvSpPr>
        <p:spPr>
          <a:xfrm>
            <a:off x="5531000" y="4417950"/>
            <a:ext cx="2649900" cy="3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7AA9D4"/>
              </a:buClr>
              <a:buSzPct val="25000"/>
              <a:buFont typeface="Arial"/>
              <a:buNone/>
            </a:pPr>
            <a:r>
              <a:rPr lang="nl-NL" sz="2000" dirty="0" smtClean="0">
                <a:solidFill>
                  <a:srgbClr val="FFFFFF"/>
                </a:solidFill>
                <a:latin typeface="DK Crayon Crumble" panose="00070001040701010105" pitchFamily="18" charset="0"/>
                <a:ea typeface="Roboto"/>
                <a:cs typeface="Roboto"/>
                <a:sym typeface="Roboto"/>
              </a:rPr>
              <a:t>Configuration</a:t>
            </a:r>
            <a:endParaRPr sz="2000" dirty="0">
              <a:solidFill>
                <a:srgbClr val="FFFFFF"/>
              </a:solidFill>
              <a:latin typeface="DK Crayon Crumble" panose="00070001040701010105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39" name="Shape 119" descr="Imagini pentru 2 way icon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18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120" descr="Imagini pentru 2 way icon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18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121" descr="Imagini pentru 2 way icon"/>
          <p:cNvSpPr/>
          <p:nvPr/>
        </p:nvSpPr>
        <p:spPr>
          <a:xfrm>
            <a:off x="765175" y="4651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18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Picture 3" descr="E:\Akka.Net Presentation\images\AkkaNetLogoDesig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42" y="142329"/>
            <a:ext cx="785364" cy="40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Shape 94"/>
          <p:cNvSpPr txBox="1"/>
          <p:nvPr/>
        </p:nvSpPr>
        <p:spPr>
          <a:xfrm>
            <a:off x="1134206" y="72767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nl-NL" sz="3200" b="1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The Actor System	</a:t>
            </a:r>
            <a:endParaRPr lang="nl-NL" sz="32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sp>
        <p:nvSpPr>
          <p:cNvPr id="44" name="Shape 141" descr=" 141"/>
          <p:cNvSpPr/>
          <p:nvPr/>
        </p:nvSpPr>
        <p:spPr>
          <a:xfrm>
            <a:off x="720873" y="1141260"/>
            <a:ext cx="8168482" cy="4943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nl-NL" sz="2000" b="1" dirty="0" smtClean="0">
                <a:solidFill>
                  <a:srgbClr val="546E7A"/>
                </a:solidFill>
                <a:highlight>
                  <a:srgbClr val="FFFFFF"/>
                </a:highlight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The Actor System </a:t>
            </a:r>
            <a:r>
              <a:rPr lang="nl-NL" sz="2000" dirty="0" smtClean="0">
                <a:solidFill>
                  <a:srgbClr val="546E7A"/>
                </a:solidFill>
                <a:highlight>
                  <a:srgbClr val="FFFFFF"/>
                </a:highlight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is our root on actors structure. </a:t>
            </a:r>
            <a:endParaRPr lang="nl-NL" sz="2000" dirty="0">
              <a:solidFill>
                <a:srgbClr val="546E7A"/>
              </a:solidFill>
              <a:highlight>
                <a:srgbClr val="FFFFFF"/>
              </a:highlight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cxnSp>
        <p:nvCxnSpPr>
          <p:cNvPr id="45" name="Shape 142" descr=" 142"/>
          <p:cNvCxnSpPr/>
          <p:nvPr/>
        </p:nvCxnSpPr>
        <p:spPr>
          <a:xfrm>
            <a:off x="687760" y="1004296"/>
            <a:ext cx="0" cy="646331"/>
          </a:xfrm>
          <a:prstGeom prst="straightConnector1">
            <a:avLst/>
          </a:prstGeom>
          <a:noFill/>
          <a:ln w="25400" cap="flat" cmpd="sng">
            <a:solidFill>
              <a:srgbClr val="ADCAE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330875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648E-6 L 0.00017 0.239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9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891" y="3291830"/>
            <a:ext cx="1695575" cy="1138634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7" y="771089"/>
            <a:ext cx="9143091" cy="12719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 descr="node.js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18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 descr="node.js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18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2154" y="2715766"/>
            <a:ext cx="3571247" cy="70781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180727" y="2841461"/>
            <a:ext cx="502841" cy="386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7AA9D4"/>
              </a:buClr>
              <a:buSzPct val="25000"/>
              <a:buFont typeface="Arial"/>
              <a:buNone/>
            </a:pPr>
            <a:r>
              <a:rPr lang="nl-NL" sz="2000" dirty="0">
                <a:solidFill>
                  <a:srgbClr val="FFFFFF"/>
                </a:solidFill>
                <a:latin typeface="DK Crayon Crumble" panose="00070001040701010105" pitchFamily="18" charset="0"/>
                <a:ea typeface="Roboto"/>
                <a:cs typeface="Roboto"/>
                <a:sym typeface="Roboto"/>
              </a:rPr>
              <a:t>01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43608" y="2931790"/>
            <a:ext cx="2160240" cy="386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7AA9D4"/>
              </a:buClr>
              <a:buSzPct val="25000"/>
              <a:buFont typeface="Arial"/>
              <a:buNone/>
            </a:pPr>
            <a:r>
              <a:rPr lang="nl-NL" sz="2000" dirty="0" smtClean="0">
                <a:solidFill>
                  <a:srgbClr val="FFFFFF"/>
                </a:solidFill>
                <a:latin typeface="DK Crayon Crumble" panose="00070001040701010105" pitchFamily="18" charset="0"/>
                <a:ea typeface="Roboto"/>
                <a:cs typeface="Roboto"/>
                <a:sym typeface="Roboto"/>
              </a:rPr>
              <a:t>Dead Letter Office</a:t>
            </a:r>
            <a:endParaRPr lang="nl-NL" sz="2000" dirty="0">
              <a:solidFill>
                <a:srgbClr val="FFFFFF"/>
              </a:solidFill>
              <a:latin typeface="DK Crayon Crumble" panose="00070001040701010105" pitchFamily="18" charset="0"/>
              <a:ea typeface="Roboto"/>
              <a:cs typeface="Roboto"/>
              <a:sym typeface="Roboto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32154" y="3478432"/>
            <a:ext cx="3571247" cy="677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32154" y="4227933"/>
            <a:ext cx="3569897" cy="648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08103" y="2715766"/>
            <a:ext cx="3647614" cy="70781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79511" y="3553864"/>
            <a:ext cx="502841" cy="386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7AA9D4"/>
              </a:buClr>
              <a:buSzPct val="25000"/>
              <a:buFont typeface="Arial"/>
              <a:buNone/>
            </a:pPr>
            <a:r>
              <a:rPr lang="nl-NL" sz="2000" dirty="0">
                <a:solidFill>
                  <a:srgbClr val="FFFFFF"/>
                </a:solidFill>
                <a:latin typeface="DK Crayon Crumble" panose="00070001040701010105" pitchFamily="18" charset="0"/>
                <a:ea typeface="Roboto"/>
                <a:cs typeface="Roboto"/>
                <a:sym typeface="Roboto"/>
              </a:rPr>
              <a:t>02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79511" y="4299942"/>
            <a:ext cx="502841" cy="386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7AA9D4"/>
              </a:buClr>
              <a:buSzPct val="25000"/>
              <a:buFont typeface="Arial"/>
              <a:buNone/>
            </a:pPr>
            <a:r>
              <a:rPr lang="nl-NL" sz="2000" dirty="0">
                <a:solidFill>
                  <a:srgbClr val="FFFFFF"/>
                </a:solidFill>
                <a:latin typeface="DK Crayon Crumble" panose="00070001040701010105" pitchFamily="18" charset="0"/>
                <a:ea typeface="Roboto"/>
                <a:cs typeface="Roboto"/>
                <a:sym typeface="Roboto"/>
              </a:rPr>
              <a:t>03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43608" y="3651869"/>
            <a:ext cx="2160240" cy="386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7AA9D4"/>
              </a:buClr>
              <a:buSzPct val="25000"/>
              <a:buFont typeface="Arial"/>
              <a:buNone/>
            </a:pPr>
            <a:r>
              <a:rPr lang="nl-NL" sz="2000" dirty="0" smtClean="0">
                <a:solidFill>
                  <a:srgbClr val="FFFFFF"/>
                </a:solidFill>
                <a:latin typeface="DK Crayon Crumble" panose="00070001040701010105" pitchFamily="18" charset="0"/>
                <a:ea typeface="Roboto"/>
                <a:cs typeface="Roboto"/>
                <a:sym typeface="Roboto"/>
              </a:rPr>
              <a:t>User Guardian Actor</a:t>
            </a:r>
            <a:endParaRPr lang="nl-NL" sz="2000" dirty="0">
              <a:solidFill>
                <a:srgbClr val="FFFFFF"/>
              </a:solidFill>
              <a:latin typeface="DK Crayon Crumble" panose="00070001040701010105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1069974" y="4417960"/>
            <a:ext cx="2349897" cy="386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7AA9D4"/>
              </a:buClr>
              <a:buSzPct val="25000"/>
              <a:buFont typeface="Arial"/>
              <a:buNone/>
            </a:pPr>
            <a:r>
              <a:rPr lang="nl-NL" sz="2000" dirty="0" smtClean="0">
                <a:solidFill>
                  <a:srgbClr val="FFFFFF"/>
                </a:solidFill>
                <a:latin typeface="DK Crayon Crumble" panose="00070001040701010105" pitchFamily="18" charset="0"/>
                <a:ea typeface="Roboto"/>
                <a:cs typeface="Roboto"/>
                <a:sym typeface="Roboto"/>
              </a:rPr>
              <a:t>System Guardian Actor</a:t>
            </a:r>
            <a:endParaRPr lang="nl-NL" sz="2000" dirty="0">
              <a:solidFill>
                <a:srgbClr val="FFFFFF"/>
              </a:solidFill>
              <a:latin typeface="DK Crayon Crumble" panose="00070001040701010105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8389639" y="2833783"/>
            <a:ext cx="502841" cy="386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7AA9D4"/>
              </a:buClr>
              <a:buSzPct val="25000"/>
              <a:buFont typeface="Arial"/>
              <a:buNone/>
            </a:pPr>
            <a:r>
              <a:rPr lang="nl-NL" sz="2000" dirty="0">
                <a:solidFill>
                  <a:srgbClr val="FFFFFF"/>
                </a:solidFill>
                <a:latin typeface="DK Crayon Crumble" panose="00070001040701010105" pitchFamily="18" charset="0"/>
                <a:ea typeface="Roboto"/>
                <a:cs typeface="Roboto"/>
                <a:sym typeface="Roboto"/>
              </a:rPr>
              <a:t>04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583015" y="2931800"/>
            <a:ext cx="2649900" cy="3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7AA9D4"/>
              </a:buClr>
              <a:buSzPct val="25000"/>
              <a:buFont typeface="Arial"/>
              <a:buNone/>
            </a:pPr>
            <a:r>
              <a:rPr lang="en-GB" sz="2000" dirty="0" smtClean="0">
                <a:solidFill>
                  <a:srgbClr val="FFFFFF"/>
                </a:solidFill>
                <a:latin typeface="DK Crayon Crumble" panose="00070001040701010105" pitchFamily="18" charset="0"/>
                <a:ea typeface="Roboto"/>
                <a:cs typeface="Roboto"/>
                <a:sym typeface="Roboto"/>
              </a:rPr>
              <a:t>Scheduler</a:t>
            </a:r>
            <a:endParaRPr sz="2000" dirty="0">
              <a:solidFill>
                <a:srgbClr val="FFFFFF"/>
              </a:solidFill>
              <a:latin typeface="DK Crayon Crumble" panose="00070001040701010105" pitchFamily="18" charset="0"/>
              <a:ea typeface="Roboto"/>
              <a:cs typeface="Roboto"/>
              <a:sym typeface="Roboto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08103" y="3435846"/>
            <a:ext cx="3635895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8388424" y="3553864"/>
            <a:ext cx="502841" cy="386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7AA9D4"/>
              </a:buClr>
              <a:buSzPct val="25000"/>
              <a:buFont typeface="Arial"/>
              <a:buNone/>
            </a:pPr>
            <a:r>
              <a:rPr lang="nl-NL" sz="2000" dirty="0">
                <a:solidFill>
                  <a:srgbClr val="FFFFFF"/>
                </a:solidFill>
                <a:latin typeface="DK Crayon Crumble" panose="00070001040701010105" pitchFamily="18" charset="0"/>
                <a:ea typeface="Roboto"/>
                <a:cs typeface="Roboto"/>
                <a:sym typeface="Roboto"/>
              </a:rPr>
              <a:t>05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566344" y="3664953"/>
            <a:ext cx="2649899" cy="3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7AA9D4"/>
              </a:buClr>
              <a:buSzPct val="25000"/>
              <a:buFont typeface="Arial"/>
              <a:buNone/>
            </a:pPr>
            <a:r>
              <a:rPr lang="nl-NL" sz="2000" dirty="0" smtClean="0">
                <a:solidFill>
                  <a:srgbClr val="FFFFFF"/>
                </a:solidFill>
                <a:latin typeface="DK Crayon Crumble" panose="00070001040701010105" pitchFamily="18" charset="0"/>
                <a:ea typeface="Roboto"/>
                <a:cs typeface="Roboto"/>
                <a:sym typeface="Roboto"/>
              </a:rPr>
              <a:t>Event System</a:t>
            </a:r>
            <a:endParaRPr lang="nl-NL" sz="2000" dirty="0">
              <a:solidFill>
                <a:srgbClr val="FFFFFF"/>
              </a:solidFill>
              <a:latin typeface="DK Crayon Crumble" panose="00070001040701010105" pitchFamily="18" charset="0"/>
              <a:ea typeface="Roboto"/>
              <a:cs typeface="Roboto"/>
              <a:sym typeface="Roboto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09" y="5087746"/>
            <a:ext cx="9143091" cy="6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08103" y="4227933"/>
            <a:ext cx="3635895" cy="64807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5531000" y="4417950"/>
            <a:ext cx="2649900" cy="3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7AA9D4"/>
              </a:buClr>
              <a:buSzPct val="25000"/>
              <a:buFont typeface="Arial"/>
              <a:buNone/>
            </a:pPr>
            <a:r>
              <a:rPr lang="nl-NL" sz="2000" dirty="0" smtClean="0">
                <a:solidFill>
                  <a:srgbClr val="FFFFFF"/>
                </a:solidFill>
                <a:latin typeface="DK Crayon Crumble" panose="00070001040701010105" pitchFamily="18" charset="0"/>
                <a:ea typeface="Roboto"/>
                <a:cs typeface="Roboto"/>
                <a:sym typeface="Roboto"/>
              </a:rPr>
              <a:t>Configuration</a:t>
            </a:r>
            <a:endParaRPr sz="2000" dirty="0">
              <a:solidFill>
                <a:srgbClr val="FFFFFF"/>
              </a:solidFill>
              <a:latin typeface="DK Crayon Crumble" panose="00070001040701010105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8388424" y="4273944"/>
            <a:ext cx="502841" cy="386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7AA9D4"/>
              </a:buClr>
              <a:buSzPct val="25000"/>
              <a:buFont typeface="Arial"/>
              <a:buNone/>
            </a:pPr>
            <a:r>
              <a:rPr lang="nl-NL" sz="2000" dirty="0">
                <a:solidFill>
                  <a:srgbClr val="FFFFFF"/>
                </a:solidFill>
                <a:latin typeface="DK Crayon Crumble" panose="00070001040701010105" pitchFamily="18" charset="0"/>
                <a:ea typeface="Roboto"/>
                <a:cs typeface="Roboto"/>
                <a:sym typeface="Roboto"/>
              </a:rPr>
              <a:t>06</a:t>
            </a:r>
          </a:p>
        </p:txBody>
      </p:sp>
      <p:sp>
        <p:nvSpPr>
          <p:cNvPr id="119" name="Shape 119" descr="Imagini pentru 2 way icon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18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 descr="Imagini pentru 2 way icon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18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 descr="Imagini pentru 2 way icon"/>
          <p:cNvSpPr/>
          <p:nvPr/>
        </p:nvSpPr>
        <p:spPr>
          <a:xfrm>
            <a:off x="765175" y="4651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18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Picture 3" descr="E:\Akka.Net Presentation\images\AkkaNetLogoDesig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42" y="142329"/>
            <a:ext cx="785364" cy="40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hape 94"/>
          <p:cNvSpPr txBox="1"/>
          <p:nvPr/>
        </p:nvSpPr>
        <p:spPr>
          <a:xfrm>
            <a:off x="1134206" y="72767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nl-NL" sz="3200" b="1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The Actor System	</a:t>
            </a:r>
            <a:endParaRPr lang="nl-NL" sz="32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sp>
        <p:nvSpPr>
          <p:cNvPr id="34" name="Shape 141" descr=" 141"/>
          <p:cNvSpPr/>
          <p:nvPr/>
        </p:nvSpPr>
        <p:spPr>
          <a:xfrm>
            <a:off x="720873" y="1141260"/>
            <a:ext cx="8168482" cy="4943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nl-NL" sz="2000" b="1" dirty="0" smtClean="0">
                <a:solidFill>
                  <a:srgbClr val="546E7A"/>
                </a:solidFill>
                <a:highlight>
                  <a:srgbClr val="FFFFFF"/>
                </a:highlight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The Actor System </a:t>
            </a:r>
            <a:r>
              <a:rPr lang="nl-NL" sz="2000" dirty="0" smtClean="0">
                <a:solidFill>
                  <a:srgbClr val="546E7A"/>
                </a:solidFill>
                <a:highlight>
                  <a:srgbClr val="FFFFFF"/>
                </a:highlight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is our root on actors structure. </a:t>
            </a:r>
            <a:endParaRPr lang="nl-NL" sz="2000" dirty="0">
              <a:solidFill>
                <a:srgbClr val="546E7A"/>
              </a:solidFill>
              <a:highlight>
                <a:srgbClr val="FFFFFF"/>
              </a:highlight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cxnSp>
        <p:nvCxnSpPr>
          <p:cNvPr id="35" name="Shape 142" descr=" 142"/>
          <p:cNvCxnSpPr/>
          <p:nvPr/>
        </p:nvCxnSpPr>
        <p:spPr>
          <a:xfrm>
            <a:off x="687760" y="1004296"/>
            <a:ext cx="0" cy="646331"/>
          </a:xfrm>
          <a:prstGeom prst="straightConnector1">
            <a:avLst/>
          </a:prstGeom>
          <a:noFill/>
          <a:ln w="25400" cap="flat" cmpd="sng">
            <a:solidFill>
              <a:srgbClr val="ADCAE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141" descr=" 141"/>
          <p:cNvSpPr/>
          <p:nvPr/>
        </p:nvSpPr>
        <p:spPr>
          <a:xfrm>
            <a:off x="718546" y="1793889"/>
            <a:ext cx="8423636" cy="10398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sz="2000" b="1" dirty="0">
                <a:solidFill>
                  <a:srgbClr val="546E7A"/>
                </a:solidFill>
                <a:highlight>
                  <a:srgbClr val="FFFFFF"/>
                </a:highlight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The </a:t>
            </a:r>
            <a:r>
              <a:rPr lang="en-US" sz="2000" b="1" dirty="0" smtClean="0">
                <a:solidFill>
                  <a:srgbClr val="546E7A"/>
                </a:solidFill>
                <a:highlight>
                  <a:srgbClr val="FFFFFF"/>
                </a:highlight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Actor System </a:t>
            </a:r>
            <a:r>
              <a:rPr lang="en-US" sz="2000" dirty="0">
                <a:solidFill>
                  <a:srgbClr val="546E7A"/>
                </a:solidFill>
                <a:highlight>
                  <a:srgbClr val="FFFFFF"/>
                </a:highlight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as a collaborating ensemble of actors is the natural unit for managing shared facilities like scheduling services, configuration, logging, etc.</a:t>
            </a:r>
            <a:endParaRPr lang="nl-NL" sz="2000" dirty="0">
              <a:solidFill>
                <a:srgbClr val="546E7A"/>
              </a:solidFill>
              <a:highlight>
                <a:srgbClr val="FFFFFF"/>
              </a:highlight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cxnSp>
        <p:nvCxnSpPr>
          <p:cNvPr id="41" name="Shape 142" descr=" 142"/>
          <p:cNvCxnSpPr/>
          <p:nvPr/>
        </p:nvCxnSpPr>
        <p:spPr>
          <a:xfrm>
            <a:off x="683568" y="1779662"/>
            <a:ext cx="0" cy="646331"/>
          </a:xfrm>
          <a:prstGeom prst="straightConnector1">
            <a:avLst/>
          </a:prstGeom>
          <a:noFill/>
          <a:ln w="25400" cap="flat" cmpd="sng">
            <a:solidFill>
              <a:srgbClr val="ADCAE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6188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2" grpId="0"/>
      <p:bldP spid="106" grpId="0"/>
      <p:bldP spid="107" grpId="0"/>
      <p:bldP spid="108" grpId="0"/>
      <p:bldP spid="109" grpId="0"/>
      <p:bldP spid="110" grpId="0"/>
      <p:bldP spid="111" grpId="0"/>
      <p:bldP spid="113" grpId="0"/>
      <p:bldP spid="114" grpId="0"/>
      <p:bldP spid="117" grpId="0"/>
      <p:bldP spid="118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3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9983"/>
            <a:ext cx="9137749" cy="197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94"/>
          <p:cNvSpPr txBox="1"/>
          <p:nvPr/>
        </p:nvSpPr>
        <p:spPr>
          <a:xfrm>
            <a:off x="6851285" y="2989284"/>
            <a:ext cx="1681155" cy="37686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nl-NL" sz="2000" b="1" i="0" u="none" strike="noStrike" cap="none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Demo</a:t>
            </a:r>
            <a:endParaRPr lang="nl-NL" sz="20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sp>
        <p:nvSpPr>
          <p:cNvPr id="12" name="Shape 94"/>
          <p:cNvSpPr txBox="1"/>
          <p:nvPr/>
        </p:nvSpPr>
        <p:spPr>
          <a:xfrm>
            <a:off x="460374" y="2986978"/>
            <a:ext cx="1681155" cy="37686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en-US" sz="2000" b="1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Introduction</a:t>
            </a:r>
            <a:endParaRPr lang="nl-NL" sz="20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63838"/>
            <a:ext cx="1671529" cy="1688380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55" y="3906968"/>
            <a:ext cx="1671529" cy="606732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" name="Rectangle 2"/>
          <p:cNvSpPr/>
          <p:nvPr/>
        </p:nvSpPr>
        <p:spPr>
          <a:xfrm>
            <a:off x="0" y="885985"/>
            <a:ext cx="9137748" cy="4257516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E:\Akka.Net Presentation\images\AkkaNetLogoDesig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84008"/>
            <a:ext cx="785364" cy="40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Shape 9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7" y="771089"/>
            <a:ext cx="9143091" cy="12719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 descr="node.js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Shape 9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9" y="2859782"/>
            <a:ext cx="9143091" cy="12719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94"/>
          <p:cNvSpPr txBox="1"/>
          <p:nvPr/>
        </p:nvSpPr>
        <p:spPr>
          <a:xfrm>
            <a:off x="4067944" y="484996"/>
            <a:ext cx="858266" cy="215562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lIns="0" tIns="0" rIns="0" bIns="0" anchor="b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ro-RO" b="1" dirty="0" smtClean="0">
                <a:solidFill>
                  <a:srgbClr val="22486B"/>
                </a:solidFill>
                <a:latin typeface="Roboto"/>
                <a:ea typeface="Roboto"/>
                <a:cs typeface="Roboto"/>
                <a:sym typeface="Roboto"/>
              </a:rPr>
              <a:t>Akka.NET</a:t>
            </a:r>
            <a:endParaRPr lang="nl-NL" b="1" i="0" u="none" strike="noStrike" cap="none" dirty="0">
              <a:solidFill>
                <a:srgbClr val="2248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88" y="3358195"/>
            <a:ext cx="2967672" cy="1699666"/>
          </a:xfrm>
          <a:prstGeom prst="rect">
            <a:avLst/>
          </a:prstGeom>
          <a:effectLst>
            <a:glow rad="101600">
              <a:srgbClr val="4527A0"/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4" name="Shape 94"/>
          <p:cNvSpPr txBox="1"/>
          <p:nvPr/>
        </p:nvSpPr>
        <p:spPr>
          <a:xfrm>
            <a:off x="3042032" y="2986977"/>
            <a:ext cx="2970127" cy="37121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nl-NL" sz="2000" b="1" i="0" u="none" strike="noStrike" cap="none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Concepts</a:t>
            </a:r>
            <a:endParaRPr lang="nl-NL" sz="20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016813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9983"/>
            <a:ext cx="9137749" cy="197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94"/>
          <p:cNvSpPr txBox="1"/>
          <p:nvPr/>
        </p:nvSpPr>
        <p:spPr>
          <a:xfrm>
            <a:off x="460374" y="2986978"/>
            <a:ext cx="1681155" cy="37686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en-US" sz="2000" b="1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Introduction</a:t>
            </a:r>
            <a:endParaRPr lang="nl-NL" sz="20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63838"/>
            <a:ext cx="1671529" cy="1688380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4" name="Shape 94"/>
          <p:cNvSpPr txBox="1"/>
          <p:nvPr/>
        </p:nvSpPr>
        <p:spPr>
          <a:xfrm>
            <a:off x="3042032" y="2986977"/>
            <a:ext cx="2970127" cy="37121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nl-NL" sz="2000" b="1" i="0" u="none" strike="noStrike" cap="none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Concepts</a:t>
            </a:r>
            <a:endParaRPr lang="nl-NL" sz="20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88" y="3358195"/>
            <a:ext cx="2967672" cy="1699666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" name="Rectangle 2"/>
          <p:cNvSpPr/>
          <p:nvPr/>
        </p:nvSpPr>
        <p:spPr>
          <a:xfrm>
            <a:off x="0" y="885985"/>
            <a:ext cx="9137748" cy="4257516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hape 94"/>
          <p:cNvSpPr txBox="1"/>
          <p:nvPr/>
        </p:nvSpPr>
        <p:spPr>
          <a:xfrm>
            <a:off x="6851285" y="2989284"/>
            <a:ext cx="1681155" cy="37686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nl-NL" sz="2000" b="1" i="0" u="none" strike="noStrike" cap="none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Demo</a:t>
            </a:r>
            <a:endParaRPr lang="nl-NL" sz="20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55" y="3906968"/>
            <a:ext cx="1671529" cy="606732"/>
          </a:xfrm>
          <a:prstGeom prst="rect">
            <a:avLst/>
          </a:prstGeom>
          <a:effectLst>
            <a:glow rad="101600">
              <a:srgbClr val="4527A0"/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27" name="Picture 3" descr="E:\Akka.Net Presentation\images\AkkaNetLogoDesig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84008"/>
            <a:ext cx="785364" cy="40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Shape 9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07" y="771089"/>
            <a:ext cx="9143091" cy="12719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 descr="node.js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Shape 9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09" y="2859782"/>
            <a:ext cx="9143091" cy="12719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94"/>
          <p:cNvSpPr txBox="1"/>
          <p:nvPr/>
        </p:nvSpPr>
        <p:spPr>
          <a:xfrm>
            <a:off x="4067944" y="484996"/>
            <a:ext cx="858266" cy="215562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lIns="0" tIns="0" rIns="0" bIns="0" anchor="b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ro-RO" b="1" dirty="0" smtClean="0">
                <a:solidFill>
                  <a:srgbClr val="22486B"/>
                </a:solidFill>
                <a:latin typeface="Roboto"/>
                <a:ea typeface="Roboto"/>
                <a:cs typeface="Roboto"/>
                <a:sym typeface="Roboto"/>
              </a:rPr>
              <a:t>Akka.NET</a:t>
            </a:r>
            <a:endParaRPr lang="nl-NL" b="1" i="0" u="none" strike="noStrike" cap="none" dirty="0">
              <a:solidFill>
                <a:srgbClr val="2248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121134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94"/>
          <p:cNvSpPr txBox="1"/>
          <p:nvPr/>
        </p:nvSpPr>
        <p:spPr>
          <a:xfrm>
            <a:off x="6851285" y="2989284"/>
            <a:ext cx="1681155" cy="37686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nl-NL" sz="2000" b="1" i="0" u="none" strike="noStrike" cap="none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Demo</a:t>
            </a:r>
            <a:endParaRPr lang="nl-NL" sz="20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9983"/>
            <a:ext cx="9137749" cy="197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55" y="3906968"/>
            <a:ext cx="1671529" cy="606732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4" name="Shape 94"/>
          <p:cNvSpPr txBox="1"/>
          <p:nvPr/>
        </p:nvSpPr>
        <p:spPr>
          <a:xfrm>
            <a:off x="3042032" y="2986977"/>
            <a:ext cx="2970127" cy="37121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nl-NL" sz="2000" b="1" i="0" u="none" strike="noStrike" cap="none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Concepts</a:t>
            </a:r>
            <a:endParaRPr lang="nl-NL" sz="20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88" y="3358195"/>
            <a:ext cx="2967672" cy="1699666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" name="Rectangle 2"/>
          <p:cNvSpPr/>
          <p:nvPr/>
        </p:nvSpPr>
        <p:spPr>
          <a:xfrm>
            <a:off x="0" y="885985"/>
            <a:ext cx="9137748" cy="4257516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hape 94"/>
          <p:cNvSpPr txBox="1"/>
          <p:nvPr/>
        </p:nvSpPr>
        <p:spPr>
          <a:xfrm>
            <a:off x="460374" y="2986978"/>
            <a:ext cx="1681155" cy="37686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en-US" sz="2000" b="1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Introduction</a:t>
            </a:r>
            <a:endParaRPr lang="nl-NL" sz="20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63838"/>
            <a:ext cx="1671529" cy="1688380"/>
          </a:xfrm>
          <a:prstGeom prst="rect">
            <a:avLst/>
          </a:prstGeom>
          <a:effectLst>
            <a:glow rad="101600">
              <a:srgbClr val="4527A0"/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27" name="Picture 3" descr="E:\Akka.Net Presentation\images\AkkaNetLogoDesig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84008"/>
            <a:ext cx="785364" cy="40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Shape 9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07" y="771089"/>
            <a:ext cx="9143091" cy="12719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 descr="node.js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Shape 9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09" y="2859782"/>
            <a:ext cx="9143091" cy="12719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94"/>
          <p:cNvSpPr txBox="1"/>
          <p:nvPr/>
        </p:nvSpPr>
        <p:spPr>
          <a:xfrm>
            <a:off x="4067944" y="484996"/>
            <a:ext cx="858266" cy="215562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lIns="0" tIns="0" rIns="0" bIns="0" anchor="b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ro-RO" b="1" dirty="0" smtClean="0">
                <a:solidFill>
                  <a:srgbClr val="22486B"/>
                </a:solidFill>
                <a:latin typeface="Roboto"/>
                <a:ea typeface="Roboto"/>
                <a:cs typeface="Roboto"/>
                <a:sym typeface="Roboto"/>
              </a:rPr>
              <a:t>Akka.NET</a:t>
            </a:r>
            <a:endParaRPr lang="nl-NL" b="1" i="0" u="none" strike="noStrike" cap="none" dirty="0">
              <a:solidFill>
                <a:srgbClr val="2248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602905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Akka.Net Presentation\images\AkkaNetLogoDesi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84008"/>
            <a:ext cx="785364" cy="40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Shape 122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9983"/>
            <a:ext cx="9137749" cy="197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7" y="771089"/>
            <a:ext cx="9143091" cy="12719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 descr="node.js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Shape 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9" y="2859782"/>
            <a:ext cx="9143091" cy="12719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94"/>
          <p:cNvSpPr txBox="1"/>
          <p:nvPr/>
        </p:nvSpPr>
        <p:spPr>
          <a:xfrm>
            <a:off x="4067944" y="484996"/>
            <a:ext cx="858266" cy="215562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lIns="0" tIns="0" rIns="0" bIns="0" anchor="b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ro-RO" b="1" dirty="0" smtClean="0">
                <a:solidFill>
                  <a:srgbClr val="22486B"/>
                </a:solidFill>
                <a:latin typeface="Roboto"/>
                <a:ea typeface="Roboto"/>
                <a:cs typeface="Roboto"/>
                <a:sym typeface="Roboto"/>
              </a:rPr>
              <a:t>Akka.NET</a:t>
            </a:r>
            <a:endParaRPr lang="nl-NL" b="1" i="0" u="none" strike="noStrike" cap="none" dirty="0">
              <a:solidFill>
                <a:srgbClr val="2248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63838"/>
            <a:ext cx="1671529" cy="1688380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2" name="Shape 94"/>
          <p:cNvSpPr txBox="1"/>
          <p:nvPr/>
        </p:nvSpPr>
        <p:spPr>
          <a:xfrm>
            <a:off x="460374" y="2986978"/>
            <a:ext cx="1681155" cy="37686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en-US" sz="2000" b="1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Introduction</a:t>
            </a:r>
            <a:endParaRPr lang="nl-NL" sz="20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88" y="3358195"/>
            <a:ext cx="2967672" cy="1699666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4" name="Shape 94"/>
          <p:cNvSpPr txBox="1"/>
          <p:nvPr/>
        </p:nvSpPr>
        <p:spPr>
          <a:xfrm>
            <a:off x="3042032" y="2986977"/>
            <a:ext cx="2970127" cy="37121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nl-NL" sz="2000" b="1" i="0" u="none" strike="noStrike" cap="none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Concepts</a:t>
            </a:r>
            <a:endParaRPr lang="nl-NL" sz="20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sp>
        <p:nvSpPr>
          <p:cNvPr id="16" name="Shape 94"/>
          <p:cNvSpPr txBox="1"/>
          <p:nvPr/>
        </p:nvSpPr>
        <p:spPr>
          <a:xfrm>
            <a:off x="7092280" y="2989284"/>
            <a:ext cx="1681155" cy="37686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nl-NL" sz="2000" b="1" i="0" u="none" strike="noStrike" cap="none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Demo</a:t>
            </a:r>
            <a:endParaRPr lang="nl-NL" sz="20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927" y="3366144"/>
            <a:ext cx="1671529" cy="1686073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94"/>
          <p:cNvSpPr txBox="1"/>
          <p:nvPr/>
        </p:nvSpPr>
        <p:spPr>
          <a:xfrm>
            <a:off x="7092280" y="2989284"/>
            <a:ext cx="1681155" cy="37686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nl-NL" sz="2000" b="1" i="0" u="none" strike="noStrike" cap="none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Demo</a:t>
            </a:r>
            <a:endParaRPr lang="nl-NL" sz="20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927" y="3366144"/>
            <a:ext cx="1671529" cy="1686073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88" y="3358195"/>
            <a:ext cx="2967672" cy="1699666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4" name="Shape 94"/>
          <p:cNvSpPr txBox="1"/>
          <p:nvPr/>
        </p:nvSpPr>
        <p:spPr>
          <a:xfrm>
            <a:off x="3042032" y="2986977"/>
            <a:ext cx="2970127" cy="37121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nl-NL" sz="2000" b="1" i="0" u="none" strike="noStrike" cap="none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Concepts</a:t>
            </a:r>
            <a:endParaRPr lang="nl-NL" sz="20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9983"/>
            <a:ext cx="9137749" cy="197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0" y="885985"/>
            <a:ext cx="9137748" cy="4257516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E:\Akka.Net Presentation\images\AkkaNetLogoDesig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84008"/>
            <a:ext cx="785364" cy="40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Shape 9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7" y="771089"/>
            <a:ext cx="9143091" cy="12719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 descr="node.js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Shape 9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9" y="2859782"/>
            <a:ext cx="9143091" cy="12719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94"/>
          <p:cNvSpPr txBox="1"/>
          <p:nvPr/>
        </p:nvSpPr>
        <p:spPr>
          <a:xfrm>
            <a:off x="4067944" y="484996"/>
            <a:ext cx="858266" cy="215562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lIns="0" tIns="0" rIns="0" bIns="0" anchor="b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ro-RO" b="1" dirty="0" smtClean="0">
                <a:solidFill>
                  <a:srgbClr val="22486B"/>
                </a:solidFill>
                <a:latin typeface="Roboto"/>
                <a:ea typeface="Roboto"/>
                <a:cs typeface="Roboto"/>
                <a:sym typeface="Roboto"/>
              </a:rPr>
              <a:t>Akka.NET</a:t>
            </a:r>
            <a:endParaRPr lang="nl-NL" b="1" i="0" u="none" strike="noStrike" cap="none" dirty="0">
              <a:solidFill>
                <a:srgbClr val="2248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63838"/>
            <a:ext cx="1671529" cy="1688380"/>
          </a:xfrm>
          <a:prstGeom prst="rect">
            <a:avLst/>
          </a:prstGeom>
          <a:effectLst>
            <a:glow rad="101600">
              <a:srgbClr val="4527A0"/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2" name="Shape 94"/>
          <p:cNvSpPr txBox="1"/>
          <p:nvPr/>
        </p:nvSpPr>
        <p:spPr>
          <a:xfrm>
            <a:off x="460374" y="2986978"/>
            <a:ext cx="1681155" cy="37686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en-US" sz="2000" b="1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Introduction</a:t>
            </a:r>
            <a:endParaRPr lang="nl-NL" sz="20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49461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history of actors mov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6" y="787944"/>
            <a:ext cx="9145648" cy="164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Shape 94"/>
          <p:cNvSpPr txBox="1"/>
          <p:nvPr/>
        </p:nvSpPr>
        <p:spPr>
          <a:xfrm>
            <a:off x="1134206" y="72767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nl-NL" sz="3200" b="1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Introduction</a:t>
            </a:r>
            <a:endParaRPr lang="nl-NL" sz="32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7" y="771089"/>
            <a:ext cx="9143091" cy="12719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 descr="node.js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 descr="node.js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09" y="5087746"/>
            <a:ext cx="9143091" cy="67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 descr="Imagini pentru 2 way icon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 descr="Imagini pentru 2 way icon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 descr="Imagini pentru 2 way icon"/>
          <p:cNvSpPr/>
          <p:nvPr/>
        </p:nvSpPr>
        <p:spPr>
          <a:xfrm>
            <a:off x="765175" y="4651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Picture 3" descr="E:\Akka.Net Presentation\images\AkkaNetLogoDesig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42" y="142329"/>
            <a:ext cx="785364" cy="40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Shape 141" descr=" 141"/>
          <p:cNvSpPr/>
          <p:nvPr/>
        </p:nvSpPr>
        <p:spPr>
          <a:xfrm>
            <a:off x="612774" y="2331662"/>
            <a:ext cx="5940424" cy="104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1" dirty="0">
              <a:solidFill>
                <a:srgbClr val="546E7A"/>
              </a:solidFill>
              <a:highlight>
                <a:srgbClr val="FFFFFF"/>
              </a:highlight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  <a:p>
            <a:pPr lvl="0">
              <a:buSzPct val="25000"/>
            </a:pPr>
            <a:r>
              <a:rPr lang="nl-NL" sz="3200" b="1" dirty="0" smtClean="0">
                <a:solidFill>
                  <a:srgbClr val="546E7A"/>
                </a:solidFill>
                <a:highlight>
                  <a:srgbClr val="FFFFFF"/>
                </a:highlight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Actor Model</a:t>
            </a:r>
            <a:r>
              <a:rPr lang="nl-NL" sz="3200" dirty="0" smtClean="0">
                <a:solidFill>
                  <a:srgbClr val="546E7A"/>
                </a:solidFill>
                <a:highlight>
                  <a:srgbClr val="FFFFFF"/>
                </a:highlight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 originated </a:t>
            </a:r>
            <a:r>
              <a:rPr lang="nl-NL" sz="3200" dirty="0">
                <a:solidFill>
                  <a:srgbClr val="546E7A"/>
                </a:solidFill>
                <a:highlight>
                  <a:srgbClr val="FFFFFF"/>
                </a:highlight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in </a:t>
            </a:r>
            <a:r>
              <a:rPr lang="nl-NL" sz="3200" dirty="0" smtClean="0">
                <a:solidFill>
                  <a:srgbClr val="546E7A"/>
                </a:solidFill>
                <a:highlight>
                  <a:srgbClr val="FFFFFF"/>
                </a:highlight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1973. </a:t>
            </a:r>
            <a:endParaRPr lang="nl-NL" sz="3200" dirty="0">
              <a:solidFill>
                <a:srgbClr val="546E7A"/>
              </a:solidFill>
              <a:highlight>
                <a:srgbClr val="FFFFFF"/>
              </a:highlight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cxnSp>
        <p:nvCxnSpPr>
          <p:cNvPr id="38" name="Shape 142" descr=" 142"/>
          <p:cNvCxnSpPr/>
          <p:nvPr/>
        </p:nvCxnSpPr>
        <p:spPr>
          <a:xfrm>
            <a:off x="576535" y="2727291"/>
            <a:ext cx="0" cy="646331"/>
          </a:xfrm>
          <a:prstGeom prst="straightConnector1">
            <a:avLst/>
          </a:prstGeom>
          <a:noFill/>
          <a:ln w="25400" cap="flat" cmpd="sng">
            <a:solidFill>
              <a:srgbClr val="ADCAE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141" descr=" 141"/>
          <p:cNvSpPr/>
          <p:nvPr/>
        </p:nvSpPr>
        <p:spPr>
          <a:xfrm>
            <a:off x="611514" y="3133587"/>
            <a:ext cx="6957608" cy="13103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1" dirty="0">
              <a:solidFill>
                <a:srgbClr val="546E7A"/>
              </a:solidFill>
              <a:highlight>
                <a:srgbClr val="FFFFFF"/>
              </a:highlight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  <a:p>
            <a:pPr lvl="0">
              <a:buSzPct val="25000"/>
            </a:pPr>
            <a:r>
              <a:rPr lang="nl-NL" sz="3200" b="1" dirty="0" smtClean="0">
                <a:solidFill>
                  <a:srgbClr val="546E7A"/>
                </a:solidFill>
                <a:highlight>
                  <a:srgbClr val="FFFFFF"/>
                </a:highlight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Actor Model</a:t>
            </a:r>
            <a:r>
              <a:rPr lang="nl-NL" sz="3200" dirty="0" smtClean="0">
                <a:solidFill>
                  <a:srgbClr val="546E7A"/>
                </a:solidFill>
                <a:highlight>
                  <a:srgbClr val="FFFFFF"/>
                </a:highlight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 </a:t>
            </a:r>
            <a:r>
              <a:rPr lang="en-US" sz="3200" dirty="0">
                <a:solidFill>
                  <a:srgbClr val="546E7A"/>
                </a:solidFill>
                <a:highlight>
                  <a:srgbClr val="FFFFFF"/>
                </a:highlight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is a mathematical model of concurrent computation</a:t>
            </a:r>
            <a:r>
              <a:rPr lang="en-US" sz="3200" dirty="0" smtClean="0">
                <a:solidFill>
                  <a:srgbClr val="546E7A"/>
                </a:solidFill>
                <a:highlight>
                  <a:srgbClr val="FFFFFF"/>
                </a:highlight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.</a:t>
            </a:r>
            <a:r>
              <a:rPr lang="nl-NL" sz="3200" dirty="0" smtClean="0">
                <a:solidFill>
                  <a:srgbClr val="546E7A"/>
                </a:solidFill>
                <a:highlight>
                  <a:srgbClr val="FFFFFF"/>
                </a:highlight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 </a:t>
            </a:r>
            <a:endParaRPr lang="nl-NL" sz="3200" dirty="0">
              <a:solidFill>
                <a:srgbClr val="546E7A"/>
              </a:solidFill>
              <a:highlight>
                <a:srgbClr val="FFFFFF"/>
              </a:highlight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cxnSp>
        <p:nvCxnSpPr>
          <p:cNvPr id="40" name="Shape 142" descr=" 142"/>
          <p:cNvCxnSpPr/>
          <p:nvPr/>
        </p:nvCxnSpPr>
        <p:spPr>
          <a:xfrm>
            <a:off x="576535" y="3579862"/>
            <a:ext cx="1" cy="1008112"/>
          </a:xfrm>
          <a:prstGeom prst="straightConnector1">
            <a:avLst/>
          </a:prstGeom>
          <a:noFill/>
          <a:ln w="25400" cap="flat" cmpd="sng">
            <a:solidFill>
              <a:srgbClr val="ADCAE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94"/>
          <p:cNvSpPr txBox="1"/>
          <p:nvPr/>
        </p:nvSpPr>
        <p:spPr>
          <a:xfrm>
            <a:off x="7415679" y="4520951"/>
            <a:ext cx="1728321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rgbClr val="22486B"/>
              </a:buClr>
              <a:buSzPct val="25000"/>
            </a:pPr>
            <a:r>
              <a:rPr lang="nl-NL" sz="3200" b="1" dirty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Carl Hewitt</a:t>
            </a:r>
            <a:endParaRPr lang="nl-NL" sz="32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57" y="2555773"/>
            <a:ext cx="1695575" cy="1968987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7" y="2427733"/>
            <a:ext cx="9143091" cy="12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5107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8" y="787944"/>
            <a:ext cx="9150712" cy="175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Shape 94"/>
          <p:cNvSpPr txBox="1"/>
          <p:nvPr/>
        </p:nvSpPr>
        <p:spPr>
          <a:xfrm>
            <a:off x="1134206" y="72767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nl-NL" sz="3200" b="1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Introduction</a:t>
            </a:r>
            <a:endParaRPr lang="nl-NL" sz="32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7" y="771089"/>
            <a:ext cx="9143091" cy="12719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 descr="node.js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 descr="node.js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 descr="Imagini pentru 2 way icon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 descr="Imagini pentru 2 way icon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 descr="Imagini pentru 2 way icon"/>
          <p:cNvSpPr/>
          <p:nvPr/>
        </p:nvSpPr>
        <p:spPr>
          <a:xfrm>
            <a:off x="765175" y="4651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Picture 3" descr="E:\Akka.Net Presentation\images\AkkaNetLogoDesig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42" y="142329"/>
            <a:ext cx="785364" cy="40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Shape 141" descr=" 141"/>
          <p:cNvSpPr/>
          <p:nvPr/>
        </p:nvSpPr>
        <p:spPr>
          <a:xfrm>
            <a:off x="2483768" y="2355726"/>
            <a:ext cx="3881106" cy="27320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endParaRPr lang="en-US" sz="3200" b="1" dirty="0" smtClean="0">
              <a:solidFill>
                <a:srgbClr val="546E7A"/>
              </a:solidFill>
              <a:highlight>
                <a:srgbClr val="FFFFFF"/>
              </a:highlight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  <a:p>
            <a:pPr lvl="0">
              <a:buSzPct val="25000"/>
            </a:pPr>
            <a:r>
              <a:rPr lang="en-US" sz="3200" b="1" dirty="0" smtClean="0">
                <a:solidFill>
                  <a:srgbClr val="546E7A"/>
                </a:solidFill>
                <a:highlight>
                  <a:srgbClr val="FFFFFF"/>
                </a:highlight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Actor Model</a:t>
            </a:r>
            <a:r>
              <a:rPr lang="en-US" sz="3200" dirty="0" smtClean="0">
                <a:solidFill>
                  <a:srgbClr val="546E7A"/>
                </a:solidFill>
                <a:highlight>
                  <a:srgbClr val="FFFFFF"/>
                </a:highlight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 </a:t>
            </a:r>
            <a:r>
              <a:rPr lang="en-US" sz="3200" dirty="0">
                <a:solidFill>
                  <a:srgbClr val="546E7A"/>
                </a:solidFill>
                <a:highlight>
                  <a:srgbClr val="FFFFFF"/>
                </a:highlight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has </a:t>
            </a:r>
            <a:r>
              <a:rPr lang="en-US" sz="3200" dirty="0" smtClean="0">
                <a:solidFill>
                  <a:srgbClr val="546E7A"/>
                </a:solidFill>
                <a:highlight>
                  <a:srgbClr val="FFFFFF"/>
                </a:highlight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mostly been associated </a:t>
            </a:r>
            <a:r>
              <a:rPr lang="en-US" sz="3200" dirty="0">
                <a:solidFill>
                  <a:srgbClr val="546E7A"/>
                </a:solidFill>
                <a:highlight>
                  <a:srgbClr val="FFFFFF"/>
                </a:highlight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with </a:t>
            </a:r>
            <a:r>
              <a:rPr lang="en-US" sz="3200" dirty="0" err="1" smtClean="0">
                <a:solidFill>
                  <a:srgbClr val="546E7A"/>
                </a:solidFill>
                <a:highlight>
                  <a:srgbClr val="FFFFFF"/>
                </a:highlight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Erlang</a:t>
            </a:r>
            <a:r>
              <a:rPr lang="en-US" sz="3200" dirty="0" smtClean="0">
                <a:solidFill>
                  <a:srgbClr val="546E7A"/>
                </a:solidFill>
                <a:highlight>
                  <a:srgbClr val="FFFFFF"/>
                </a:highlight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 programming language. </a:t>
            </a:r>
            <a:endParaRPr lang="en-US" sz="3200" dirty="0">
              <a:solidFill>
                <a:srgbClr val="546E7A"/>
              </a:solidFill>
              <a:highlight>
                <a:srgbClr val="FFFFFF"/>
              </a:highlight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94" y="2547308"/>
            <a:ext cx="2779126" cy="2524278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6" y="2547308"/>
            <a:ext cx="2485374" cy="2540437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09" y="5087746"/>
            <a:ext cx="9143091" cy="67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6044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6" name="Shape 96" descr="node.js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 descr="node.js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 descr="Imagini pentru 2 way icon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 descr="Imagini pentru 2 way icon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 descr="Imagini pentru 2 way icon"/>
          <p:cNvSpPr/>
          <p:nvPr/>
        </p:nvSpPr>
        <p:spPr>
          <a:xfrm>
            <a:off x="765175" y="4651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94"/>
          <p:cNvSpPr txBox="1"/>
          <p:nvPr/>
        </p:nvSpPr>
        <p:spPr>
          <a:xfrm>
            <a:off x="3590832" y="3029796"/>
            <a:ext cx="1962336" cy="9334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nl-NL" sz="3200" b="1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Released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nl-NL" sz="3200" b="1" i="0" u="none" strike="noStrike" cap="none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2015</a:t>
            </a:r>
            <a:endParaRPr lang="nl-NL" sz="32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111" y="966031"/>
            <a:ext cx="3901778" cy="1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679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94"/>
          <p:cNvSpPr txBox="1"/>
          <p:nvPr/>
        </p:nvSpPr>
        <p:spPr>
          <a:xfrm>
            <a:off x="6851285" y="2989284"/>
            <a:ext cx="1681155" cy="37686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nl-NL" sz="2000" b="1" i="0" u="none" strike="noStrike" cap="none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Demo</a:t>
            </a:r>
            <a:endParaRPr lang="nl-NL" sz="20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9983"/>
            <a:ext cx="9137749" cy="197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55" y="3906968"/>
            <a:ext cx="1671529" cy="606732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4" name="Shape 94"/>
          <p:cNvSpPr txBox="1"/>
          <p:nvPr/>
        </p:nvSpPr>
        <p:spPr>
          <a:xfrm>
            <a:off x="3042032" y="2986977"/>
            <a:ext cx="2970127" cy="37121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nl-NL" sz="2000" b="1" i="0" u="none" strike="noStrike" cap="none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Concepts</a:t>
            </a:r>
            <a:endParaRPr lang="nl-NL" sz="20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88" y="3358195"/>
            <a:ext cx="2967672" cy="1699666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" name="Rectangle 2"/>
          <p:cNvSpPr/>
          <p:nvPr/>
        </p:nvSpPr>
        <p:spPr>
          <a:xfrm>
            <a:off x="0" y="885985"/>
            <a:ext cx="9137748" cy="4257516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hape 94"/>
          <p:cNvSpPr txBox="1"/>
          <p:nvPr/>
        </p:nvSpPr>
        <p:spPr>
          <a:xfrm>
            <a:off x="460374" y="2986978"/>
            <a:ext cx="1681155" cy="37686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en-US" sz="2000" b="1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Introduction</a:t>
            </a:r>
            <a:endParaRPr lang="nl-NL" sz="20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63838"/>
            <a:ext cx="1671529" cy="1688380"/>
          </a:xfrm>
          <a:prstGeom prst="rect">
            <a:avLst/>
          </a:prstGeom>
          <a:effectLst>
            <a:glow rad="101600">
              <a:srgbClr val="4527A0"/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27" name="Picture 3" descr="E:\Akka.Net Presentation\images\AkkaNetLogoDesig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84008"/>
            <a:ext cx="785364" cy="40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Shape 9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07" y="771089"/>
            <a:ext cx="9143091" cy="12719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 descr="node.js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Shape 9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09" y="2859782"/>
            <a:ext cx="9143091" cy="12719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94"/>
          <p:cNvSpPr txBox="1"/>
          <p:nvPr/>
        </p:nvSpPr>
        <p:spPr>
          <a:xfrm>
            <a:off x="4067944" y="484996"/>
            <a:ext cx="858266" cy="215562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lIns="0" tIns="0" rIns="0" bIns="0" anchor="b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ro-RO" b="1" dirty="0" smtClean="0">
                <a:solidFill>
                  <a:srgbClr val="22486B"/>
                </a:solidFill>
                <a:latin typeface="Roboto"/>
                <a:ea typeface="Roboto"/>
                <a:cs typeface="Roboto"/>
                <a:sym typeface="Roboto"/>
              </a:rPr>
              <a:t>Akka.NET</a:t>
            </a:r>
            <a:endParaRPr lang="nl-NL" b="1" i="0" u="none" strike="noStrike" cap="none" dirty="0">
              <a:solidFill>
                <a:srgbClr val="2248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973104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9983"/>
            <a:ext cx="9137749" cy="197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94"/>
          <p:cNvSpPr txBox="1"/>
          <p:nvPr/>
        </p:nvSpPr>
        <p:spPr>
          <a:xfrm>
            <a:off x="6851285" y="2989284"/>
            <a:ext cx="1681155" cy="37686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nl-NL" sz="2000" b="1" i="0" u="none" strike="noStrike" cap="none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Demo</a:t>
            </a:r>
            <a:endParaRPr lang="nl-NL" sz="20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sp>
        <p:nvSpPr>
          <p:cNvPr id="12" name="Shape 94"/>
          <p:cNvSpPr txBox="1"/>
          <p:nvPr/>
        </p:nvSpPr>
        <p:spPr>
          <a:xfrm>
            <a:off x="460374" y="2986978"/>
            <a:ext cx="1681155" cy="37686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en-US" sz="2000" b="1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Introduction</a:t>
            </a:r>
            <a:endParaRPr lang="nl-NL" sz="20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63838"/>
            <a:ext cx="1671529" cy="1688380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55" y="3906968"/>
            <a:ext cx="1671529" cy="606732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" name="Rectangle 2"/>
          <p:cNvSpPr/>
          <p:nvPr/>
        </p:nvSpPr>
        <p:spPr>
          <a:xfrm>
            <a:off x="0" y="885985"/>
            <a:ext cx="9137748" cy="4257516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E:\Akka.Net Presentation\images\AkkaNetLogoDesig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84008"/>
            <a:ext cx="785364" cy="40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Shape 9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7" y="771089"/>
            <a:ext cx="9143091" cy="12719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 descr="node.js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Shape 9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9" y="2859782"/>
            <a:ext cx="9143091" cy="12719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94"/>
          <p:cNvSpPr txBox="1"/>
          <p:nvPr/>
        </p:nvSpPr>
        <p:spPr>
          <a:xfrm>
            <a:off x="4067944" y="484996"/>
            <a:ext cx="858266" cy="215562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lIns="0" tIns="0" rIns="0" bIns="0" anchor="b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ro-RO" b="1" dirty="0" smtClean="0">
                <a:solidFill>
                  <a:srgbClr val="22486B"/>
                </a:solidFill>
                <a:latin typeface="Roboto"/>
                <a:ea typeface="Roboto"/>
                <a:cs typeface="Roboto"/>
                <a:sym typeface="Roboto"/>
              </a:rPr>
              <a:t>Akka.NET</a:t>
            </a:r>
            <a:endParaRPr lang="nl-NL" b="1" i="0" u="none" strike="noStrike" cap="none" dirty="0">
              <a:solidFill>
                <a:srgbClr val="2248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488" y="3358195"/>
            <a:ext cx="2967672" cy="1699666"/>
          </a:xfrm>
          <a:prstGeom prst="rect">
            <a:avLst/>
          </a:prstGeom>
          <a:effectLst>
            <a:glow rad="101600">
              <a:srgbClr val="4527A0"/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4" name="Shape 94"/>
          <p:cNvSpPr txBox="1"/>
          <p:nvPr/>
        </p:nvSpPr>
        <p:spPr>
          <a:xfrm>
            <a:off x="3042032" y="2986977"/>
            <a:ext cx="2970127" cy="37121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nl-NL" sz="2000" b="1" i="0" u="none" strike="noStrike" cap="none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Concepts</a:t>
            </a:r>
            <a:endParaRPr lang="nl-NL" sz="20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37675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47" y="2067694"/>
            <a:ext cx="1695575" cy="1138634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7" y="771089"/>
            <a:ext cx="9143091" cy="12719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 descr="node.js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18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 descr="node.js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18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09" y="5087746"/>
            <a:ext cx="9143091" cy="67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5531000" y="4417950"/>
            <a:ext cx="2649900" cy="3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7AA9D4"/>
              </a:buClr>
              <a:buSzPct val="25000"/>
              <a:buFont typeface="Arial"/>
              <a:buNone/>
            </a:pPr>
            <a:r>
              <a:rPr lang="nl-NL" sz="2000" dirty="0" smtClean="0">
                <a:solidFill>
                  <a:srgbClr val="FFFFFF"/>
                </a:solidFill>
                <a:latin typeface="DK Crayon Crumble" panose="00070001040701010105" pitchFamily="18" charset="0"/>
                <a:ea typeface="Roboto"/>
                <a:cs typeface="Roboto"/>
                <a:sym typeface="Roboto"/>
              </a:rPr>
              <a:t>Cofiguration</a:t>
            </a:r>
            <a:endParaRPr sz="2000" dirty="0">
              <a:solidFill>
                <a:srgbClr val="FFFFFF"/>
              </a:solidFill>
              <a:latin typeface="DK Crayon Crumble" panose="00070001040701010105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19" name="Shape 119" descr="Imagini pentru 2 way icon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18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 descr="Imagini pentru 2 way icon"/>
          <p:cNvSpPr/>
          <p:nvPr/>
        </p:nvSpPr>
        <p:spPr>
          <a:xfrm>
            <a:off x="612775" y="3127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18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 descr="Imagini pentru 2 way icon"/>
          <p:cNvSpPr/>
          <p:nvPr/>
        </p:nvSpPr>
        <p:spPr>
          <a:xfrm>
            <a:off x="765175" y="4651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sz="1800"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Picture 3" descr="E:\Akka.Net Presentation\images\AkkaNetLogoDesig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42" y="142329"/>
            <a:ext cx="785364" cy="40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hape 94"/>
          <p:cNvSpPr txBox="1"/>
          <p:nvPr/>
        </p:nvSpPr>
        <p:spPr>
          <a:xfrm>
            <a:off x="1134206" y="72767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2486B"/>
              </a:buClr>
              <a:buSzPct val="25000"/>
              <a:buFont typeface="Calibri"/>
              <a:buNone/>
            </a:pPr>
            <a:r>
              <a:rPr lang="nl-NL" sz="3200" b="1" dirty="0" smtClean="0">
                <a:solidFill>
                  <a:srgbClr val="22486B"/>
                </a:solidFill>
                <a:latin typeface="DK Crayon Crumble" panose="03070001040701010105" pitchFamily="66" charset="0"/>
                <a:ea typeface="Roboto"/>
                <a:cs typeface="Roboto"/>
                <a:sym typeface="Roboto"/>
              </a:rPr>
              <a:t>The Actor System	</a:t>
            </a:r>
            <a:endParaRPr lang="nl-NL" sz="3200" b="1" i="0" u="none" strike="noStrike" cap="none" dirty="0">
              <a:solidFill>
                <a:srgbClr val="22486B"/>
              </a:solidFill>
              <a:latin typeface="DK Crayon Crumble" panose="03070001040701010105" pitchFamily="66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361292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 Content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147</Words>
  <Application>Microsoft Office PowerPoint</Application>
  <PresentationFormat>On-screen Show (16:9)</PresentationFormat>
  <Paragraphs>64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Roboto</vt:lpstr>
      <vt:lpstr>DK Crayon Crumble</vt:lpstr>
      <vt:lpstr>Calibri</vt:lpstr>
      <vt:lpstr>Standard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gabi</dc:creator>
  <cp:lastModifiedBy>gabi</cp:lastModifiedBy>
  <cp:revision>79</cp:revision>
  <dcterms:modified xsi:type="dcterms:W3CDTF">2019-01-04T06:23:49Z</dcterms:modified>
</cp:coreProperties>
</file>