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4" r:id="rId6"/>
    <p:sldId id="262" r:id="rId7"/>
    <p:sldId id="265" r:id="rId8"/>
    <p:sldId id="267" r:id="rId9"/>
    <p:sldId id="263" r:id="rId10"/>
    <p:sldId id="271" r:id="rId11"/>
    <p:sldId id="272" r:id="rId12"/>
    <p:sldId id="27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540E8-D8FD-F643-9AA5-20BE0FC35B1E}" type="datetimeFigureOut">
              <a:rPr lang="en-US" smtClean="0"/>
              <a:pPr/>
              <a:t>15-Mar-16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5EBA-2926-D44A-9D9E-8824AE0EE6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FTA:</a:t>
            </a:r>
            <a:r>
              <a:rPr lang="en-US" baseline="0" dirty="0" smtClean="0"/>
              <a:t>   This factorization is unique, except for the order.  </a:t>
            </a:r>
          </a:p>
          <a:p>
            <a:r>
              <a:rPr lang="en-US" baseline="0" dirty="0" smtClean="0"/>
              <a:t>Interesting fact:  This theorem would be invalidated or would have to be reworked if 1 were considered a prime.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5EBA-2926-D44A-9D9E-8824AE0EE6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normal.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5EBA-2926-D44A-9D9E-8824AE0EE6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Fermat’s </a:t>
            </a:r>
            <a:r>
              <a:rPr lang="en-US" dirty="0" err="1" smtClean="0"/>
              <a:t>primality</a:t>
            </a:r>
            <a:r>
              <a:rPr lang="en-US" dirty="0" smtClean="0"/>
              <a:t> test is based on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5EBA-2926-D44A-9D9E-8824AE0EE6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01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Fermat’s little theorem.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5EBA-2926-D44A-9D9E-8824AE0EE6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Fermat’s little theorem.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5EBA-2926-D44A-9D9E-8824AE0EE6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Fermat’s little theorem.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45EBA-2926-D44A-9D9E-8824AE0EE6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15-Mar-16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15-Mar-16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15-Mar-16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15-Mar-16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15-Mar-16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15-Mar-16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15-Mar-16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15-Mar-16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Prime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Shivam</a:t>
            </a:r>
            <a:r>
              <a:rPr lang="en-US" dirty="0" smtClean="0"/>
              <a:t> Prasad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An algorithm is </a:t>
            </a:r>
            <a:r>
              <a:rPr lang="en-US" altLang="en-US" i="1" dirty="0"/>
              <a:t>polynomial time</a:t>
            </a:r>
            <a:r>
              <a:rPr lang="en-US" altLang="en-US" dirty="0"/>
              <a:t> if the number of “simple” steps (e.g. additions, multiplications, comparisons, …) required is bounded by polynomial in the size of the inputs.</a:t>
            </a:r>
          </a:p>
          <a:p>
            <a:endParaRPr lang="en-US" altLang="en-US" dirty="0"/>
          </a:p>
          <a:p>
            <a:r>
              <a:rPr lang="en-US" altLang="en-US" dirty="0"/>
              <a:t>This is equivalent to the existence of constants C and D such that the number of steps is bounded by C |</a:t>
            </a:r>
            <a:r>
              <a:rPr lang="en-US" altLang="en-US" dirty="0" err="1"/>
              <a:t>Input|</a:t>
            </a:r>
            <a:r>
              <a:rPr lang="en-US" altLang="en-US" baseline="30000" dirty="0" err="1"/>
              <a:t>D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This reflects an asymptotically fast algorithm because for any r&gt;0, b&gt;1,   </a:t>
            </a:r>
            <a:r>
              <a:rPr lang="en-US" altLang="en-US" dirty="0" err="1"/>
              <a:t>x</a:t>
            </a:r>
            <a:r>
              <a:rPr lang="en-US" altLang="en-US" baseline="30000" dirty="0" err="1"/>
              <a:t>r</a:t>
            </a:r>
            <a:r>
              <a:rPr lang="en-US" altLang="en-US" dirty="0"/>
              <a:t> / </a:t>
            </a:r>
            <a:r>
              <a:rPr lang="en-US" altLang="en-US" dirty="0" err="1"/>
              <a:t>b</a:t>
            </a:r>
            <a:r>
              <a:rPr lang="en-US" altLang="en-US" baseline="30000" dirty="0" err="1"/>
              <a:t>x</a:t>
            </a:r>
            <a:r>
              <a:rPr lang="en-US" altLang="en-US" dirty="0"/>
              <a:t> goes to 0 as x goes to ∞.</a:t>
            </a:r>
          </a:p>
          <a:p>
            <a:endParaRPr lang="en-US" altLang="en-US" dirty="0"/>
          </a:p>
          <a:p>
            <a:r>
              <a:rPr lang="en-US" altLang="en-US" dirty="0"/>
              <a:t>When an integer n is the input, its size is the number of </a:t>
            </a:r>
          </a:p>
          <a:p>
            <a:r>
              <a:rPr lang="en-US" altLang="en-US" dirty="0"/>
              <a:t>digits log</a:t>
            </a:r>
            <a:r>
              <a:rPr lang="en-US" altLang="en-US" baseline="-25000" dirty="0"/>
              <a:t>10</a:t>
            </a:r>
            <a:r>
              <a:rPr lang="en-US" altLang="en-US" dirty="0"/>
              <a:t>n or the number of bits </a:t>
            </a:r>
            <a:r>
              <a:rPr lang="en-US" altLang="en-US" dirty="0" err="1"/>
              <a:t>lg</a:t>
            </a:r>
            <a:r>
              <a:rPr lang="en-US" altLang="en-US" dirty="0"/>
              <a:t> n=log</a:t>
            </a:r>
            <a:r>
              <a:rPr lang="en-US" altLang="en-US" baseline="-25000" dirty="0"/>
              <a:t>2</a:t>
            </a:r>
            <a:r>
              <a:rPr lang="en-US" altLang="en-US" dirty="0"/>
              <a:t>n. Because</a:t>
            </a:r>
          </a:p>
          <a:p>
            <a:pPr algn="ctr"/>
            <a:r>
              <a:rPr lang="en-US" altLang="en-US" dirty="0" err="1"/>
              <a:t>log</a:t>
            </a:r>
            <a:r>
              <a:rPr lang="en-US" altLang="en-US" baseline="-25000" dirty="0" err="1"/>
              <a:t>a</a:t>
            </a:r>
            <a:r>
              <a:rPr lang="en-US" altLang="en-US" baseline="-25000" dirty="0"/>
              <a:t> </a:t>
            </a:r>
            <a:r>
              <a:rPr lang="en-US" altLang="en-US" dirty="0"/>
              <a:t>n = </a:t>
            </a:r>
            <a:r>
              <a:rPr lang="en-US" altLang="en-US" dirty="0" err="1"/>
              <a:t>log</a:t>
            </a:r>
            <a:r>
              <a:rPr lang="en-US" altLang="en-US" baseline="-25000" dirty="0" err="1"/>
              <a:t>b</a:t>
            </a:r>
            <a:r>
              <a:rPr lang="en-US" altLang="en-US" baseline="-25000" dirty="0"/>
              <a:t> </a:t>
            </a:r>
            <a:r>
              <a:rPr lang="en-US" altLang="en-US" dirty="0"/>
              <a:t>n / </a:t>
            </a:r>
            <a:r>
              <a:rPr lang="en-US" altLang="en-US" dirty="0" err="1"/>
              <a:t>log</a:t>
            </a:r>
            <a:r>
              <a:rPr lang="en-US" altLang="en-US" baseline="-25000" dirty="0" err="1"/>
              <a:t>b</a:t>
            </a:r>
            <a:r>
              <a:rPr lang="en-US" altLang="en-US" baseline="-25000" dirty="0"/>
              <a:t> </a:t>
            </a:r>
            <a:r>
              <a:rPr lang="en-US" altLang="en-US" dirty="0"/>
              <a:t>a</a:t>
            </a:r>
          </a:p>
          <a:p>
            <a:r>
              <a:rPr lang="en-US" altLang="en-US" dirty="0"/>
              <a:t>the only effect of changing the base is to change the constant C.</a:t>
            </a:r>
          </a:p>
          <a:p>
            <a:r>
              <a:rPr lang="en-US" altLang="en-US" dirty="0"/>
              <a:t>Note that n=2</a:t>
            </a:r>
            <a:r>
              <a:rPr lang="en-US" altLang="en-US" baseline="30000" dirty="0"/>
              <a:t>lg n</a:t>
            </a:r>
            <a:r>
              <a:rPr lang="en-US" altLang="en-US" dirty="0"/>
              <a:t> and √n= √2</a:t>
            </a:r>
            <a:r>
              <a:rPr lang="en-US" altLang="en-US" baseline="30000" dirty="0"/>
              <a:t>lg n</a:t>
            </a:r>
            <a:r>
              <a:rPr lang="en-US" altLang="en-US" dirty="0"/>
              <a:t> are exponential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629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Easy but Vital Preliminaries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We write </a:t>
            </a:r>
            <a:r>
              <a:rPr lang="en-US" altLang="en-US" dirty="0" err="1"/>
              <a:t>a</a:t>
            </a:r>
            <a:r>
              <a:rPr lang="en-US" altLang="en-US" dirty="0" err="1">
                <a:sym typeface="Symbol" charset="2"/>
              </a:rPr>
              <a:t>b</a:t>
            </a:r>
            <a:r>
              <a:rPr lang="en-US" altLang="en-US" dirty="0">
                <a:sym typeface="Symbol" charset="2"/>
              </a:rPr>
              <a:t> (mod n) for a-b divisible by n. In particular,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a</a:t>
            </a:r>
            <a:r>
              <a:rPr lang="en-US" altLang="en-US" dirty="0">
                <a:sym typeface="Symbol" charset="2"/>
              </a:rPr>
              <a:t>0 (mod n) if and only if a is divisible by n</a:t>
            </a:r>
            <a:r>
              <a:rPr lang="en-US" altLang="en-US" dirty="0" smtClean="0">
                <a:sym typeface="Symbol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Clearly, if n is prime, then           is divisible by n for k=1, 2, …, n-1.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The converse is also true. If q is a prime factor of n, then 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is divisible only by n/q, but not n.</a:t>
            </a:r>
          </a:p>
          <a:p>
            <a:pPr>
              <a:spcBef>
                <a:spcPct val="50000"/>
              </a:spcBef>
            </a:pPr>
            <a:endParaRPr lang="en-US" alt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376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AKS PRIMALITY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Thus, for p prime,  (</a:t>
            </a:r>
            <a:r>
              <a:rPr lang="en-US" altLang="en-US" dirty="0" err="1"/>
              <a:t>x</a:t>
            </a:r>
            <a:r>
              <a:rPr lang="en-US" altLang="en-US" dirty="0" err="1">
                <a:sym typeface="Symbol" charset="2"/>
              </a:rPr>
              <a:t>a</a:t>
            </a:r>
            <a:r>
              <a:rPr lang="en-US" altLang="en-US" dirty="0">
                <a:sym typeface="Symbol" charset="2"/>
              </a:rPr>
              <a:t>)</a:t>
            </a:r>
            <a:r>
              <a:rPr lang="en-US" altLang="en-US" baseline="30000" dirty="0" err="1">
                <a:sym typeface="Symbol" charset="2"/>
              </a:rPr>
              <a:t>p</a:t>
            </a:r>
            <a:r>
              <a:rPr lang="en-US" altLang="en-US" dirty="0" err="1">
                <a:sym typeface="Symbol" charset="2"/>
              </a:rPr>
              <a:t>x</a:t>
            </a:r>
            <a:r>
              <a:rPr lang="en-US" altLang="en-US" baseline="30000" dirty="0" err="1">
                <a:sym typeface="Symbol" charset="2"/>
              </a:rPr>
              <a:t>p</a:t>
            </a:r>
            <a:r>
              <a:rPr lang="en-US" altLang="en-US" baseline="30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</a:t>
            </a:r>
            <a:r>
              <a:rPr lang="en-US" altLang="en-US" dirty="0" err="1">
                <a:sym typeface="Symbol" charset="2"/>
              </a:rPr>
              <a:t>a</a:t>
            </a:r>
            <a:r>
              <a:rPr lang="en-US" altLang="en-US" baseline="30000" dirty="0" err="1">
                <a:sym typeface="Symbol" charset="2"/>
              </a:rPr>
              <a:t>p</a:t>
            </a:r>
            <a:r>
              <a:rPr lang="en-US" altLang="en-US" dirty="0">
                <a:sym typeface="Symbol" charset="2"/>
              </a:rPr>
              <a:t> (mod p).</a:t>
            </a:r>
          </a:p>
          <a:p>
            <a:endParaRPr lang="en-US" altLang="en-US" dirty="0">
              <a:sym typeface="Symbol" charset="2"/>
            </a:endParaRPr>
          </a:p>
          <a:p>
            <a:r>
              <a:rPr lang="en-US" altLang="en-US" dirty="0">
                <a:sym typeface="Symbol" charset="2"/>
              </a:rPr>
              <a:t>Fermat’s Little Theorem For p prime and k relatively prime to p, k</a:t>
            </a:r>
            <a:r>
              <a:rPr lang="en-US" altLang="en-US" baseline="30000" dirty="0">
                <a:sym typeface="Symbol" charset="2"/>
              </a:rPr>
              <a:t>p-1</a:t>
            </a:r>
            <a:r>
              <a:rPr lang="en-US" altLang="en-US" dirty="0">
                <a:sym typeface="Symbol" charset="2"/>
              </a:rPr>
              <a:t>1 (mod p). </a:t>
            </a:r>
          </a:p>
          <a:p>
            <a:r>
              <a:rPr lang="en-US" altLang="en-US" dirty="0">
                <a:sym typeface="Symbol" charset="2"/>
              </a:rPr>
              <a:t>Pf.   Setting x=k and a=1, we get </a:t>
            </a:r>
            <a:r>
              <a:rPr lang="en-US" altLang="en-US" dirty="0"/>
              <a:t>(k</a:t>
            </a:r>
            <a:r>
              <a:rPr lang="en-US" altLang="en-US" dirty="0">
                <a:sym typeface="Symbol" charset="2"/>
              </a:rPr>
              <a:t>1)</a:t>
            </a:r>
            <a:r>
              <a:rPr lang="en-US" altLang="en-US" baseline="30000" dirty="0" err="1">
                <a:sym typeface="Symbol" charset="2"/>
              </a:rPr>
              <a:t>p</a:t>
            </a:r>
            <a:r>
              <a:rPr lang="en-US" altLang="en-US" dirty="0" err="1">
                <a:sym typeface="Symbol" charset="2"/>
              </a:rPr>
              <a:t>k</a:t>
            </a:r>
            <a:r>
              <a:rPr lang="en-US" altLang="en-US" baseline="30000" dirty="0" err="1">
                <a:sym typeface="Symbol" charset="2"/>
              </a:rPr>
              <a:t>p</a:t>
            </a:r>
            <a:r>
              <a:rPr lang="en-US" altLang="en-US" baseline="30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1 (mod p). Induction starting at 0 gives </a:t>
            </a:r>
            <a:r>
              <a:rPr lang="en-US" altLang="en-US" dirty="0" err="1"/>
              <a:t>k</a:t>
            </a:r>
            <a:r>
              <a:rPr lang="en-US" altLang="en-US" baseline="30000" dirty="0" err="1">
                <a:sym typeface="Symbol" charset="2"/>
              </a:rPr>
              <a:t>p</a:t>
            </a:r>
            <a:r>
              <a:rPr lang="en-US" altLang="en-US" dirty="0">
                <a:sym typeface="Symbol" charset="2"/>
              </a:rPr>
              <a:t> k (mod p) for all integers k, from which the theorem follows. </a:t>
            </a:r>
          </a:p>
          <a:p>
            <a:endParaRPr lang="en-US" altLang="en-US" dirty="0">
              <a:sym typeface="Symbol" charset="2"/>
            </a:endParaRPr>
          </a:p>
          <a:p>
            <a:r>
              <a:rPr lang="en-US" altLang="en-US" dirty="0">
                <a:sym typeface="Symbol" charset="2"/>
              </a:rPr>
              <a:t>We can now conclude that the following are equivalent:</a:t>
            </a:r>
          </a:p>
          <a:p>
            <a:r>
              <a:rPr lang="en-US" altLang="en-US" dirty="0">
                <a:sym typeface="Symbol" charset="2"/>
              </a:rPr>
              <a:t>(</a:t>
            </a:r>
            <a:r>
              <a:rPr lang="en-US" altLang="en-US" dirty="0" err="1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) n is prime </a:t>
            </a:r>
          </a:p>
          <a:p>
            <a:r>
              <a:rPr lang="en-US" altLang="en-US" dirty="0">
                <a:sym typeface="Symbol" charset="2"/>
              </a:rPr>
              <a:t>(ii) as polynomials in x, </a:t>
            </a:r>
            <a:r>
              <a:rPr lang="en-US" altLang="en-US" dirty="0"/>
              <a:t>(</a:t>
            </a:r>
            <a:r>
              <a:rPr lang="en-US" altLang="en-US" dirty="0" err="1"/>
              <a:t>x</a:t>
            </a:r>
            <a:r>
              <a:rPr lang="en-US" altLang="en-US" dirty="0" err="1">
                <a:sym typeface="Symbol" charset="2"/>
              </a:rPr>
              <a:t>+a</a:t>
            </a:r>
            <a:r>
              <a:rPr lang="en-US" altLang="en-US" dirty="0">
                <a:sym typeface="Symbol" charset="2"/>
              </a:rPr>
              <a:t>)</a:t>
            </a:r>
            <a:r>
              <a:rPr lang="en-US" altLang="en-US" baseline="30000" dirty="0" err="1">
                <a:sym typeface="Symbol" charset="2"/>
              </a:rPr>
              <a:t>n</a:t>
            </a:r>
            <a:r>
              <a:rPr lang="en-US" altLang="en-US" dirty="0" err="1">
                <a:sym typeface="Symbol" charset="2"/>
              </a:rPr>
              <a:t>x</a:t>
            </a:r>
            <a:r>
              <a:rPr lang="en-US" altLang="en-US" baseline="30000" dirty="0" err="1">
                <a:sym typeface="Symbol" charset="2"/>
              </a:rPr>
              <a:t>n</a:t>
            </a:r>
            <a:r>
              <a:rPr lang="en-US" altLang="en-US" baseline="30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+a (mod n) for some integer a relatively prime to n</a:t>
            </a:r>
          </a:p>
          <a:p>
            <a:r>
              <a:rPr lang="en-US" altLang="en-US" dirty="0">
                <a:sym typeface="Symbol" charset="2"/>
              </a:rPr>
              <a:t>(iii) as polynomials in x, </a:t>
            </a:r>
            <a:r>
              <a:rPr lang="en-US" altLang="en-US" dirty="0"/>
              <a:t>(</a:t>
            </a:r>
            <a:r>
              <a:rPr lang="en-US" altLang="en-US" dirty="0" err="1"/>
              <a:t>x</a:t>
            </a:r>
            <a:r>
              <a:rPr lang="en-US" altLang="en-US" dirty="0" err="1">
                <a:sym typeface="Symbol" charset="2"/>
              </a:rPr>
              <a:t>+a</a:t>
            </a:r>
            <a:r>
              <a:rPr lang="en-US" altLang="en-US" dirty="0">
                <a:sym typeface="Symbol" charset="2"/>
              </a:rPr>
              <a:t>)</a:t>
            </a:r>
            <a:r>
              <a:rPr lang="en-US" altLang="en-US" baseline="30000" dirty="0" err="1">
                <a:sym typeface="Symbol" charset="2"/>
              </a:rPr>
              <a:t>n</a:t>
            </a:r>
            <a:r>
              <a:rPr lang="en-US" altLang="en-US" dirty="0" err="1">
                <a:sym typeface="Symbol" charset="2"/>
              </a:rPr>
              <a:t>x</a:t>
            </a:r>
            <a:r>
              <a:rPr lang="en-US" altLang="en-US" baseline="30000" dirty="0" err="1">
                <a:sym typeface="Symbol" charset="2"/>
              </a:rPr>
              <a:t>n</a:t>
            </a:r>
            <a:r>
              <a:rPr lang="en-US" altLang="en-US" baseline="30000" dirty="0">
                <a:sym typeface="Symbol" charset="2"/>
              </a:rPr>
              <a:t> </a:t>
            </a:r>
            <a:r>
              <a:rPr lang="en-US" altLang="en-US" dirty="0">
                <a:sym typeface="Symbol" charset="2"/>
              </a:rPr>
              <a:t>+a (mod n) for all integers a</a:t>
            </a:r>
          </a:p>
          <a:p>
            <a:endParaRPr lang="en-US" alt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042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THANK  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2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Prime?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integer p &gt;= 2 is a prime if its only positive integer divisors are 1 and p. </a:t>
            </a:r>
          </a:p>
          <a:p>
            <a:endParaRPr lang="en-US" dirty="0"/>
          </a:p>
          <a:p>
            <a:r>
              <a:rPr lang="en-US" dirty="0" smtClean="0"/>
              <a:t>Euclid proved that there are infinitely many primes.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primary role of primes in number theory is stated in the Fundamental Theory of Arithmetic, which states that every integer n &gt;= 2 is either a prime or can be expressed as a product of a primes.</a:t>
            </a:r>
          </a:p>
          <a:p>
            <a:pPr marL="118872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8950" y="3561561"/>
            <a:ext cx="1536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method of verifying </a:t>
            </a:r>
            <a:r>
              <a:rPr lang="en-US" dirty="0" err="1" smtClean="0"/>
              <a:t>primality</a:t>
            </a:r>
            <a:r>
              <a:rPr lang="en-US" dirty="0" smtClean="0"/>
              <a:t> is trial division.</a:t>
            </a:r>
          </a:p>
          <a:p>
            <a:endParaRPr lang="en-US" dirty="0"/>
          </a:p>
          <a:p>
            <a:r>
              <a:rPr lang="en-US" dirty="0" smtClean="0"/>
              <a:t>The test is to determine whether n is a multiple of any integer between 2 and </a:t>
            </a:r>
            <a:r>
              <a:rPr lang="en-US" dirty="0" err="1" smtClean="0"/>
              <a:t>sqrt</a:t>
            </a:r>
            <a:r>
              <a:rPr lang="en-US" dirty="0" smtClean="0"/>
              <a:t>(n). </a:t>
            </a:r>
          </a:p>
          <a:p>
            <a:endParaRPr lang="en-US" dirty="0"/>
          </a:p>
          <a:p>
            <a:r>
              <a:rPr lang="en-US" dirty="0" smtClean="0"/>
              <a:t>In an algorithm, the time can be improved by excluding even integers n &gt;2 from being tested.</a:t>
            </a:r>
          </a:p>
        </p:txBody>
      </p:sp>
    </p:spTree>
    <p:extLst>
      <p:ext uri="{BB962C8B-B14F-4D97-AF65-F5344CB8AC3E}">
        <p14:creationId xmlns:p14="http://schemas.microsoft.com/office/powerpoint/2010/main" val="2513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Inefficient &amp; Slow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Primes are infinite and according to the prime number theorem, the probability that a number is prime becomes lower as our number n gets larger.  </a:t>
            </a:r>
          </a:p>
          <a:p>
            <a:endParaRPr lang="en-US" dirty="0"/>
          </a:p>
          <a:p>
            <a:r>
              <a:rPr lang="en-US" dirty="0" smtClean="0"/>
              <a:t>The larger the prime, the harder it is to find. </a:t>
            </a:r>
          </a:p>
        </p:txBody>
      </p:sp>
    </p:spTree>
    <p:extLst>
      <p:ext uri="{BB962C8B-B14F-4D97-AF65-F5344CB8AC3E}">
        <p14:creationId xmlns:p14="http://schemas.microsoft.com/office/powerpoint/2010/main" val="26907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complexity of finding prime with trial division is      n*</a:t>
            </a:r>
            <a:r>
              <a:rPr lang="en-US" dirty="0" err="1" smtClean="0"/>
              <a:t>sqrt</a:t>
            </a:r>
            <a:r>
              <a:rPr lang="en-US" dirty="0" smtClean="0"/>
              <a:t>*(n)/</a:t>
            </a:r>
            <a:r>
              <a:rPr lang="en-US" dirty="0" err="1" smtClean="0"/>
              <a:t>ln</a:t>
            </a:r>
            <a:r>
              <a:rPr lang="en-US" dirty="0" smtClean="0"/>
              <a:t>(n)^2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Where as the time complexity for finding prime with </a:t>
            </a:r>
            <a:r>
              <a:rPr lang="en-US" dirty="0" err="1" smtClean="0"/>
              <a:t>aks</a:t>
            </a:r>
            <a:r>
              <a:rPr lang="en-US" dirty="0" smtClean="0"/>
              <a:t> </a:t>
            </a:r>
            <a:r>
              <a:rPr lang="en-US" dirty="0" err="1" smtClean="0"/>
              <a:t>primality</a:t>
            </a:r>
            <a:r>
              <a:rPr lang="en-US" dirty="0" smtClean="0"/>
              <a:t> is  </a:t>
            </a:r>
            <a:r>
              <a:rPr lang="en-US" dirty="0"/>
              <a:t>O(log(n)^3) </a:t>
            </a:r>
          </a:p>
          <a:p>
            <a:pPr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Trial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division performs </a:t>
            </a:r>
            <a:r>
              <a:rPr lang="en-US" dirty="0" err="1">
                <a:solidFill>
                  <a:schemeClr val="tx2"/>
                </a:solidFill>
                <a:latin typeface="Symbol" pitchFamily="18" charset="2"/>
              </a:rPr>
              <a:t>Ö</a:t>
            </a:r>
            <a:r>
              <a:rPr lang="en-US" i="1" dirty="0" err="1">
                <a:solidFill>
                  <a:schemeClr val="tx2"/>
                </a:solidFill>
              </a:rPr>
              <a:t>n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divisions on input n.</a:t>
            </a:r>
          </a:p>
          <a:p>
            <a:pPr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2"/>
                </a:solidFill>
              </a:rPr>
              <a:t> Is that efficient?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1858108" y="4999640"/>
            <a:ext cx="5486400" cy="13795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For a 1000-bit number, this will take about 2</a:t>
            </a:r>
            <a:r>
              <a:rPr lang="en-US" sz="2400" baseline="30000" dirty="0">
                <a:solidFill>
                  <a:schemeClr val="tx2"/>
                </a:solidFill>
              </a:rPr>
              <a:t>500</a:t>
            </a:r>
            <a:r>
              <a:rPr lang="en-US" sz="2400" dirty="0">
                <a:solidFill>
                  <a:schemeClr val="tx2"/>
                </a:solidFill>
              </a:rPr>
              <a:t> operations.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That’s not very efficient at all!!!</a:t>
            </a:r>
          </a:p>
        </p:txBody>
      </p:sp>
    </p:spTree>
    <p:extLst>
      <p:ext uri="{BB962C8B-B14F-4D97-AF65-F5344CB8AC3E}">
        <p14:creationId xmlns:p14="http://schemas.microsoft.com/office/powerpoint/2010/main" val="415978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 err="1" smtClean="0"/>
              <a:t>Primality</a:t>
            </a:r>
            <a:r>
              <a:rPr lang="en-US" dirty="0" smtClean="0"/>
              <a:t>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vs. Deterministic</a:t>
            </a:r>
          </a:p>
          <a:p>
            <a:r>
              <a:rPr lang="en-US" dirty="0" smtClean="0"/>
              <a:t>Probabilistic algorithms test if n is prime, by determining if n is composite or “probably prime”. </a:t>
            </a:r>
          </a:p>
          <a:p>
            <a:r>
              <a:rPr lang="en-US" dirty="0" smtClean="0"/>
              <a:t>Deterministic algorithm will always produce a prime number given a particular input, using an underlying mathematical function. </a:t>
            </a:r>
          </a:p>
          <a:p>
            <a:r>
              <a:rPr lang="en-US" dirty="0" smtClean="0"/>
              <a:t>Typically Probabilistic tests are done first, because they are quicker, but less robust.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Fermat </a:t>
            </a:r>
            <a:r>
              <a:rPr lang="en-US" dirty="0" err="1" smtClean="0"/>
              <a:t>Primality</a:t>
            </a:r>
            <a:r>
              <a:rPr lang="en-US" dirty="0" smtClean="0"/>
              <a:t> test </a:t>
            </a:r>
          </a:p>
          <a:p>
            <a:pPr lvl="1"/>
            <a:r>
              <a:rPr lang="en-US" dirty="0" smtClean="0"/>
              <a:t>Probabilistic</a:t>
            </a:r>
          </a:p>
          <a:p>
            <a:pPr lvl="1"/>
            <a:r>
              <a:rPr lang="en-US" dirty="0" smtClean="0"/>
              <a:t>O(k*log^(2+E)(n))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AKS </a:t>
            </a:r>
            <a:r>
              <a:rPr lang="en-US" dirty="0" err="1" smtClean="0"/>
              <a:t>primality</a:t>
            </a:r>
            <a:r>
              <a:rPr lang="en-US" dirty="0" smtClean="0"/>
              <a:t> test</a:t>
            </a:r>
          </a:p>
          <a:p>
            <a:pPr lvl="1"/>
            <a:r>
              <a:rPr lang="en-US" dirty="0" smtClean="0"/>
              <a:t> Deterministic</a:t>
            </a:r>
          </a:p>
          <a:p>
            <a:pPr lvl="1"/>
            <a:r>
              <a:rPr lang="en-US" dirty="0" smtClean="0"/>
              <a:t>O(log(</a:t>
            </a:r>
            <a:r>
              <a:rPr lang="en-US" dirty="0" smtClean="0"/>
              <a:t>n</a:t>
            </a:r>
            <a:r>
              <a:rPr lang="en-US" dirty="0" smtClean="0"/>
              <a:t>)^3)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Theorem:  If p is a prime, then the integer (</a:t>
            </a:r>
            <a:r>
              <a:rPr lang="en-US" dirty="0" err="1" smtClean="0"/>
              <a:t>a^p</a:t>
            </a:r>
            <a:r>
              <a:rPr lang="en-US" dirty="0" smtClean="0"/>
              <a:t> –a) is a multiple of p. </a:t>
            </a:r>
          </a:p>
          <a:p>
            <a:r>
              <a:rPr lang="en-US" dirty="0" smtClean="0"/>
              <a:t>Formula: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4042" y="3345323"/>
            <a:ext cx="4409944" cy="6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AKS </a:t>
            </a:r>
            <a:r>
              <a:rPr lang="en-US" dirty="0" err="1" smtClean="0"/>
              <a:t>primality</a:t>
            </a:r>
            <a:r>
              <a:rPr lang="en-US" dirty="0" smtClean="0"/>
              <a:t> test is unique.  </a:t>
            </a:r>
          </a:p>
          <a:p>
            <a:r>
              <a:rPr lang="en-US" dirty="0" smtClean="0"/>
              <a:t>Only </a:t>
            </a:r>
            <a:r>
              <a:rPr lang="en-US" dirty="0" err="1" smtClean="0"/>
              <a:t>priamlity</a:t>
            </a:r>
            <a:r>
              <a:rPr lang="en-US" dirty="0" smtClean="0"/>
              <a:t> test that posses all four properties:</a:t>
            </a:r>
          </a:p>
          <a:p>
            <a:pPr lvl="1"/>
            <a:r>
              <a:rPr lang="en-US" dirty="0" smtClean="0"/>
              <a:t>General – checks any general number </a:t>
            </a:r>
          </a:p>
          <a:p>
            <a:pPr lvl="1"/>
            <a:r>
              <a:rPr lang="en-US" dirty="0" smtClean="0"/>
              <a:t>Deterministic – deterministically distinguishes between prime and composite numbers. </a:t>
            </a:r>
          </a:p>
          <a:p>
            <a:pPr lvl="1"/>
            <a:r>
              <a:rPr lang="en-US" dirty="0" smtClean="0"/>
              <a:t>Unconditional – Does not depend on an unproven hypothesis.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66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490</TotalTime>
  <Words>850</Words>
  <Application>Microsoft Office PowerPoint</Application>
  <PresentationFormat>On-screen Show (4:3)</PresentationFormat>
  <Paragraphs>96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Prime Algorithms</vt:lpstr>
      <vt:lpstr>What’s a Prime?</vt:lpstr>
      <vt:lpstr>Trial Division</vt:lpstr>
      <vt:lpstr>What’s the Problem?</vt:lpstr>
      <vt:lpstr>What’s the Problem?</vt:lpstr>
      <vt:lpstr>Modern Primality Tests</vt:lpstr>
      <vt:lpstr>A few tests</vt:lpstr>
      <vt:lpstr>Fermat’s Little Theorem</vt:lpstr>
      <vt:lpstr>AKS Algorithm </vt:lpstr>
      <vt:lpstr> Algorithm</vt:lpstr>
      <vt:lpstr>Some Easy but Vital Preliminaries</vt:lpstr>
      <vt:lpstr> AKS PRIMALITY</vt:lpstr>
      <vt:lpstr>                    THANK  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Atkins</dc:creator>
  <cp:lastModifiedBy>Shivam Prasad</cp:lastModifiedBy>
  <cp:revision>44</cp:revision>
  <dcterms:created xsi:type="dcterms:W3CDTF">2012-12-06T14:05:48Z</dcterms:created>
  <dcterms:modified xsi:type="dcterms:W3CDTF">2016-03-15T06:25:37Z</dcterms:modified>
</cp:coreProperties>
</file>