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58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DD80-0A46-4E7F-9836-7FD0619F4721}" type="datetimeFigureOut">
              <a:rPr lang="en-US" smtClean="0"/>
              <a:pPr/>
              <a:t>4/27/2016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B838-63E1-48BD-9A62-7C942BCA897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000108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STUDY AND ANALYSIS OF AKS PRIMALITY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78619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NAME:MALLADI TEJASVI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REG.NO:15BCE1208</a:t>
            </a:r>
          </a:p>
          <a:p>
            <a:pPr algn="l"/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7704" y="2996952"/>
            <a:ext cx="5976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study is aimed at understanding and analyzing(in my point of view) the Research paper published by AKS(</a:t>
            </a:r>
            <a:r>
              <a:rPr lang="en-IN" dirty="0" smtClean="0"/>
              <a:t>manindra Agrawal, neeraj Kayal , nitin Saxena</a:t>
            </a:r>
            <a:r>
              <a:rPr lang="en-US" dirty="0" smtClean="0"/>
              <a:t>) </a:t>
            </a:r>
            <a:r>
              <a:rPr lang="en-IN" dirty="0" smtClean="0"/>
              <a:t>that determines whether an input number n is prime or composite.</a:t>
            </a: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AKS Primality test is the only known deterministic, unconditionally correct, polynomial time algorithm.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Primality testing is generally an important problem. Testing the primality of large numbers quickly is of key importance in a lot of cryptosystems. 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Deterministic Algorithm: An Algorithm which when </a:t>
            </a:r>
            <a:r>
              <a:rPr lang="en-IN" dirty="0" smtClean="0"/>
              <a:t>given a particular input, will always produce the same output, with the underlying machine always passing through the same sequence of states.</a:t>
            </a:r>
          </a:p>
          <a:p>
            <a:r>
              <a:rPr lang="en-IN" dirty="0" smtClean="0"/>
              <a:t>the correctness of AKS is not conditional on any subsidiary unproven hypothesis so, it is an unconditional algorithm.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r>
              <a:rPr lang="en-US" dirty="0" smtClean="0"/>
              <a:t>Polynomial running time</a:t>
            </a:r>
          </a:p>
          <a:p>
            <a:pPr>
              <a:buNone/>
            </a:pPr>
            <a:r>
              <a:rPr lang="en-IN" dirty="0"/>
              <a:t>Polynomial algorithms: run time is bounded </a:t>
            </a:r>
            <a:r>
              <a:rPr lang="en-IN" dirty="0" smtClean="0"/>
              <a:t>by </a:t>
            </a:r>
            <a:r>
              <a:rPr lang="en-IN" dirty="0"/>
              <a:t>a polynomial </a:t>
            </a:r>
            <a:r>
              <a:rPr lang="en-IN" dirty="0" smtClean="0"/>
              <a:t>function  (addition, subtraction, </a:t>
            </a:r>
            <a:r>
              <a:rPr lang="en-IN" dirty="0"/>
              <a:t>multiplication, division, </a:t>
            </a:r>
            <a:r>
              <a:rPr lang="en-IN" dirty="0" smtClean="0"/>
              <a:t>non-negative </a:t>
            </a:r>
            <a:r>
              <a:rPr lang="en-IN" dirty="0"/>
              <a:t>integer </a:t>
            </a:r>
            <a:r>
              <a:rPr lang="en-IN" dirty="0" smtClean="0"/>
              <a:t>exponents)-like:n</a:t>
            </a:r>
            <a:r>
              <a:rPr lang="en-IN" dirty="0"/>
              <a:t>, </a:t>
            </a:r>
            <a:r>
              <a:rPr lang="en-IN" dirty="0" smtClean="0"/>
              <a:t>n^2, etc</a:t>
            </a:r>
            <a:endParaRPr lang="en-IN" dirty="0"/>
          </a:p>
          <a:p>
            <a:pPr>
              <a:buNone/>
            </a:pPr>
            <a:r>
              <a:rPr lang="en-IN" dirty="0"/>
              <a:t>Exponential algorithms: run time is bounded </a:t>
            </a:r>
            <a:r>
              <a:rPr lang="en-IN" dirty="0" smtClean="0"/>
              <a:t>by an exponential </a:t>
            </a:r>
            <a:r>
              <a:rPr lang="en-IN" dirty="0"/>
              <a:t>function, where exponent </a:t>
            </a:r>
            <a:r>
              <a:rPr lang="en-IN" dirty="0" smtClean="0"/>
              <a:t>is n like:n^n, 2^n, </a:t>
            </a:r>
            <a:r>
              <a:rPr lang="en-IN" dirty="0"/>
              <a:t>etc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Primality 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According to the paper Sieve of Eratosthenes was Supposed to be one of the oldest algorithm for finding all the prime numbers which are present before a given number</a:t>
            </a:r>
          </a:p>
          <a:p>
            <a:r>
              <a:rPr lang="en-US" dirty="0" smtClean="0"/>
              <a:t>  ALGORITHM OF SEIVE OF ERATOSTHENES:</a:t>
            </a:r>
          </a:p>
          <a:p>
            <a:pPr>
              <a:buNone/>
            </a:pPr>
            <a:r>
              <a:rPr lang="en-IN" dirty="0" smtClean="0"/>
              <a:t>Sieve_Of_Eratosthenes(n)</a:t>
            </a:r>
          </a:p>
          <a:p>
            <a:pPr>
              <a:buNone/>
            </a:pPr>
            <a:r>
              <a:rPr lang="en-IN" dirty="0" smtClean="0"/>
              <a:t>    prime[n-1] &lt;- (n-1)*TRUE</a:t>
            </a:r>
          </a:p>
          <a:p>
            <a:pPr>
              <a:buNone/>
            </a:pPr>
            <a:r>
              <a:rPr lang="en-IN" dirty="0" smtClean="0"/>
              <a:t>    for p=2 (p*p&lt;=n) ,p=p+1</a:t>
            </a:r>
          </a:p>
          <a:p>
            <a:pPr>
              <a:buNone/>
            </a:pPr>
            <a:r>
              <a:rPr lang="en-IN" dirty="0" smtClean="0"/>
              <a:t>        if (prime[p] == true)</a:t>
            </a:r>
          </a:p>
          <a:p>
            <a:pPr>
              <a:buNone/>
            </a:pPr>
            <a:r>
              <a:rPr lang="en-IN" dirty="0" smtClean="0"/>
              <a:t>            for i=p*2 (i&lt;=n), i =i+ p</a:t>
            </a:r>
          </a:p>
          <a:p>
            <a:pPr>
              <a:buNone/>
            </a:pPr>
            <a:r>
              <a:rPr lang="en-IN" dirty="0" smtClean="0"/>
              <a:t>                prime[i] = false</a:t>
            </a:r>
          </a:p>
          <a:p>
            <a:pPr>
              <a:buNone/>
            </a:pPr>
            <a:r>
              <a:rPr lang="en-IN" dirty="0" smtClean="0"/>
              <a:t>  So all positions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FERMAT’S LITTLE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‘P’ is a prime number and </a:t>
            </a:r>
            <a:r>
              <a:rPr lang="en-IN" dirty="0" smtClean="0"/>
              <a:t>a is </a:t>
            </a:r>
            <a:r>
              <a:rPr lang="en-IN" dirty="0" smtClean="0"/>
              <a:t>a natural number, then </a:t>
            </a:r>
          </a:p>
          <a:p>
            <a:r>
              <a:rPr lang="en-IN" dirty="0"/>
              <a:t>a</a:t>
            </a:r>
            <a:r>
              <a:rPr lang="en-IN" baseline="30000" dirty="0"/>
              <a:t>p  </a:t>
            </a:r>
            <a:r>
              <a:rPr lang="en-IN" dirty="0"/>
              <a:t>≡  a(mod p</a:t>
            </a:r>
            <a:r>
              <a:rPr lang="en-IN" dirty="0" smtClean="0"/>
              <a:t>)</a:t>
            </a:r>
          </a:p>
          <a:p>
            <a:r>
              <a:rPr lang="en-IN" dirty="0" smtClean="0"/>
              <a:t>It is sometimes called Fermat's primality test and is a necessary but not sufficient test for primality.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Proof by mathematical induction:</a:t>
            </a:r>
          </a:p>
          <a:p>
            <a:pPr>
              <a:buNone/>
            </a:pPr>
            <a:r>
              <a:rPr lang="en-IN" dirty="0" smtClean="0"/>
              <a:t>let </a:t>
            </a:r>
            <a:r>
              <a:rPr lang="en-IN" dirty="0" err="1" smtClean="0"/>
              <a:t>a</a:t>
            </a:r>
            <a:r>
              <a:rPr lang="en-IN" baseline="30000" dirty="0" err="1" smtClean="0"/>
              <a:t>p</a:t>
            </a:r>
            <a:r>
              <a:rPr lang="en-IN" dirty="0" smtClean="0"/>
              <a:t>-a is divisible by p</a:t>
            </a:r>
            <a:endParaRPr lang="en-IN" dirty="0"/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then lets consider for (a+1)</a:t>
            </a:r>
            <a:r>
              <a:rPr lang="en-IN" baseline="30000" dirty="0"/>
              <a:t>p</a:t>
            </a:r>
            <a:r>
              <a:rPr lang="en-IN" dirty="0"/>
              <a:t>-(a+1)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from binomial theorem we have (a+1)</a:t>
            </a:r>
            <a:r>
              <a:rPr lang="en-IN" baseline="30000" dirty="0"/>
              <a:t>P</a:t>
            </a:r>
            <a:r>
              <a:rPr lang="en-IN" dirty="0"/>
              <a:t>=  </a:t>
            </a:r>
            <a:r>
              <a:rPr lang="en-IN" baseline="30000" dirty="0"/>
              <a:t>p</a:t>
            </a:r>
            <a:r>
              <a:rPr lang="en-IN" dirty="0"/>
              <a:t>C</a:t>
            </a:r>
            <a:r>
              <a:rPr lang="en-IN" baseline="-25000" dirty="0"/>
              <a:t>0</a:t>
            </a:r>
            <a:r>
              <a:rPr lang="en-IN" dirty="0"/>
              <a:t>.a</a:t>
            </a:r>
            <a:r>
              <a:rPr lang="en-IN" baseline="30000" dirty="0"/>
              <a:t>p</a:t>
            </a:r>
            <a:r>
              <a:rPr lang="en-IN" dirty="0"/>
              <a:t>.1+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.a</a:t>
            </a:r>
            <a:r>
              <a:rPr lang="en-IN" baseline="30000" dirty="0"/>
              <a:t>p-1</a:t>
            </a:r>
            <a:r>
              <a:rPr lang="en-IN" dirty="0"/>
              <a:t>.1+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2</a:t>
            </a:r>
            <a:r>
              <a:rPr lang="en-IN" dirty="0"/>
              <a:t>.a</a:t>
            </a:r>
            <a:r>
              <a:rPr lang="en-IN" baseline="30000" dirty="0"/>
              <a:t>p-2</a:t>
            </a:r>
            <a:r>
              <a:rPr lang="en-IN" dirty="0"/>
              <a:t>.1+..................+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p</a:t>
            </a:r>
            <a:r>
              <a:rPr lang="en-IN" dirty="0"/>
              <a:t>.a</a:t>
            </a:r>
            <a:r>
              <a:rPr lang="en-IN" baseline="30000" dirty="0"/>
              <a:t>p-p</a:t>
            </a:r>
            <a:r>
              <a:rPr lang="en-IN" dirty="0"/>
              <a:t>.1</a:t>
            </a:r>
          </a:p>
          <a:p>
            <a:pPr>
              <a:buNone/>
            </a:pPr>
            <a:r>
              <a:rPr lang="en-IN" dirty="0"/>
              <a:t>					   =  a</a:t>
            </a:r>
            <a:r>
              <a:rPr lang="en-IN" baseline="30000" dirty="0"/>
              <a:t>p</a:t>
            </a:r>
            <a:r>
              <a:rPr lang="en-IN" dirty="0"/>
              <a:t> 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.a</a:t>
            </a:r>
            <a:r>
              <a:rPr lang="en-IN" baseline="30000" dirty="0"/>
              <a:t>p-1</a:t>
            </a:r>
            <a:r>
              <a:rPr lang="en-IN" dirty="0"/>
              <a:t>.1+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2</a:t>
            </a:r>
            <a:r>
              <a:rPr lang="en-IN" dirty="0"/>
              <a:t>.a</a:t>
            </a:r>
            <a:r>
              <a:rPr lang="en-IN" baseline="30000" dirty="0"/>
              <a:t>p-2</a:t>
            </a:r>
            <a:r>
              <a:rPr lang="en-IN" dirty="0"/>
              <a:t>.1+..................+1</a:t>
            </a:r>
          </a:p>
          <a:p>
            <a:pPr>
              <a:buNone/>
            </a:pPr>
            <a:r>
              <a:rPr lang="en-IN" dirty="0"/>
              <a:t>=&gt;(a+1)</a:t>
            </a:r>
            <a:r>
              <a:rPr lang="en-IN" baseline="30000" dirty="0"/>
              <a:t>P</a:t>
            </a:r>
            <a:r>
              <a:rPr lang="en-IN" dirty="0"/>
              <a:t>- a</a:t>
            </a:r>
            <a:r>
              <a:rPr lang="en-IN" baseline="30000" dirty="0"/>
              <a:t>p</a:t>
            </a:r>
            <a:r>
              <a:rPr lang="en-IN" dirty="0"/>
              <a:t>-1= </a:t>
            </a:r>
            <a:r>
              <a:rPr lang="en-IN" baseline="30000" dirty="0"/>
              <a:t>p</a:t>
            </a:r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.a</a:t>
            </a:r>
            <a:r>
              <a:rPr lang="en-IN" baseline="30000" dirty="0"/>
              <a:t>p-1</a:t>
            </a:r>
            <a:r>
              <a:rPr lang="en-IN" dirty="0"/>
              <a:t>.1+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2</a:t>
            </a:r>
            <a:r>
              <a:rPr lang="en-IN" dirty="0"/>
              <a:t>.a</a:t>
            </a:r>
            <a:r>
              <a:rPr lang="en-IN" baseline="30000" dirty="0"/>
              <a:t>p-2</a:t>
            </a:r>
            <a:r>
              <a:rPr lang="en-IN" dirty="0"/>
              <a:t>.1+..................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RHS of above equation is divisible by p which automatically means that LHS is also divisible by p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and since (a)</a:t>
            </a:r>
            <a:r>
              <a:rPr lang="en-IN" baseline="30000" dirty="0"/>
              <a:t>p</a:t>
            </a:r>
            <a:r>
              <a:rPr lang="en-IN" dirty="0"/>
              <a:t>-(a) is divisible by p therefore LHS+(a+1)</a:t>
            </a:r>
            <a:r>
              <a:rPr lang="en-IN" baseline="30000" dirty="0"/>
              <a:t>p</a:t>
            </a:r>
            <a:r>
              <a:rPr lang="en-IN" dirty="0"/>
              <a:t>-(a+1) is also divisible by p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=&gt;  (a+1)</a:t>
            </a:r>
            <a:r>
              <a:rPr lang="en-IN" baseline="30000" dirty="0"/>
              <a:t>P</a:t>
            </a:r>
            <a:r>
              <a:rPr lang="en-IN" dirty="0"/>
              <a:t>- a</a:t>
            </a:r>
            <a:r>
              <a:rPr lang="en-IN" baseline="30000" dirty="0"/>
              <a:t>p</a:t>
            </a:r>
            <a:r>
              <a:rPr lang="en-IN" dirty="0"/>
              <a:t>-1+(a)</a:t>
            </a:r>
            <a:r>
              <a:rPr lang="en-IN" baseline="30000" dirty="0"/>
              <a:t>p</a:t>
            </a:r>
            <a:r>
              <a:rPr lang="en-IN" dirty="0"/>
              <a:t>-(a) is divisible by p</a:t>
            </a:r>
          </a:p>
          <a:p>
            <a:pPr>
              <a:buNone/>
            </a:pPr>
            <a:r>
              <a:rPr lang="en-IN" dirty="0"/>
              <a:t>=&gt; (a+1)</a:t>
            </a:r>
            <a:r>
              <a:rPr lang="en-IN" baseline="30000" dirty="0"/>
              <a:t>P</a:t>
            </a:r>
            <a:r>
              <a:rPr lang="en-IN" dirty="0"/>
              <a:t>-a-1 is divisible By P</a:t>
            </a:r>
          </a:p>
          <a:p>
            <a:pPr>
              <a:buNone/>
            </a:pPr>
            <a:r>
              <a:rPr lang="en-IN" dirty="0"/>
              <a:t>=&gt; (a+1)</a:t>
            </a:r>
            <a:r>
              <a:rPr lang="en-IN" baseline="30000" dirty="0"/>
              <a:t>P</a:t>
            </a:r>
            <a:r>
              <a:rPr lang="en-IN" dirty="0"/>
              <a:t>-(a+1) is divisible by p so in general (a)</a:t>
            </a:r>
            <a:r>
              <a:rPr lang="en-IN" baseline="30000" dirty="0"/>
              <a:t>p</a:t>
            </a:r>
            <a:r>
              <a:rPr lang="en-IN" dirty="0"/>
              <a:t>-(a) is divisible by p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/>
              <a:t>this means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dirty="0" smtClean="0"/>
              <a:t>(</a:t>
            </a:r>
            <a:r>
              <a:rPr lang="en-IN" dirty="0"/>
              <a:t>a)</a:t>
            </a:r>
            <a:r>
              <a:rPr lang="en-IN" baseline="30000" dirty="0"/>
              <a:t>p</a:t>
            </a:r>
            <a:r>
              <a:rPr lang="en-IN" dirty="0"/>
              <a:t>=a(mod p)</a:t>
            </a:r>
          </a:p>
          <a:p>
            <a:pPr>
              <a:buNone/>
            </a:pPr>
            <a:r>
              <a:rPr lang="en-IN" dirty="0"/>
              <a:t>=&gt;(a)</a:t>
            </a:r>
            <a:r>
              <a:rPr lang="en-IN" baseline="30000" dirty="0"/>
              <a:t>p-1</a:t>
            </a:r>
            <a:r>
              <a:rPr lang="en-IN" dirty="0"/>
              <a:t>=1(mod p) </a:t>
            </a:r>
          </a:p>
          <a:p>
            <a:pPr>
              <a:buNone/>
            </a:pPr>
            <a:r>
              <a:rPr lang="en-IN" dirty="0"/>
              <a:t>which is fermat's little </a:t>
            </a:r>
            <a:r>
              <a:rPr lang="en-IN" dirty="0" smtClean="0"/>
              <a:t>theorem</a:t>
            </a:r>
          </a:p>
          <a:p>
            <a:pPr>
              <a:buNone/>
            </a:pPr>
            <a:r>
              <a:rPr lang="en-IN" dirty="0" smtClean="0"/>
              <a:t>This is the form of the IDENTITY on which the AKS primality test was built upon:</a:t>
            </a:r>
          </a:p>
          <a:p>
            <a:pPr>
              <a:buNone/>
            </a:pPr>
            <a:r>
              <a:rPr lang="en-IN" dirty="0" smtClean="0"/>
              <a:t>Clipping from original document shown in the next page…..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24928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Though there were many other versions of primality tests which were more advanced than the sieve of Eratosthenes, like Solovay-Strassen Algorithm, Miller-Rabin Algorithm which were either hypothetically conditional or non-deterministic, Unlike the AKS algorithm which is an unconditional deterministic algorithm……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346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STUDY AND ANALYSIS OF AKS PRIMALITY ALGORITHM</vt:lpstr>
      <vt:lpstr>ABSTRACT</vt:lpstr>
      <vt:lpstr>ABOUT THE ALGORITHM</vt:lpstr>
      <vt:lpstr>PowerPoint Presentation</vt:lpstr>
      <vt:lpstr>History of Primality tests</vt:lpstr>
      <vt:lpstr>FERMAT’S LITTLE THEOREM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dlib026</dc:creator>
  <cp:lastModifiedBy>Osho Agyeya</cp:lastModifiedBy>
  <cp:revision>38</cp:revision>
  <dcterms:created xsi:type="dcterms:W3CDTF">2016-03-10T08:58:16Z</dcterms:created>
  <dcterms:modified xsi:type="dcterms:W3CDTF">2016-04-27T07:31:57Z</dcterms:modified>
</cp:coreProperties>
</file>