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6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9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0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1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2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52" r:id="rId2"/>
    <p:sldMasterId id="2147483887" r:id="rId3"/>
    <p:sldMasterId id="2147483916" r:id="rId4"/>
    <p:sldMasterId id="2147483933" r:id="rId5"/>
    <p:sldMasterId id="2147484011" r:id="rId6"/>
    <p:sldMasterId id="2147484041" r:id="rId7"/>
    <p:sldMasterId id="2147484053" r:id="rId8"/>
    <p:sldMasterId id="2147484071" r:id="rId9"/>
    <p:sldMasterId id="2147484101" r:id="rId10"/>
    <p:sldMasterId id="2147484215" r:id="rId11"/>
    <p:sldMasterId id="2147484245" r:id="rId12"/>
    <p:sldMasterId id="2147484269" r:id="rId13"/>
  </p:sldMasterIdLst>
  <p:notesMasterIdLst>
    <p:notesMasterId r:id="rId45"/>
  </p:notesMasterIdLst>
  <p:sldIdLst>
    <p:sldId id="256" r:id="rId14"/>
    <p:sldId id="260" r:id="rId15"/>
    <p:sldId id="257" r:id="rId16"/>
    <p:sldId id="268" r:id="rId17"/>
    <p:sldId id="270" r:id="rId18"/>
    <p:sldId id="276" r:id="rId19"/>
    <p:sldId id="277" r:id="rId20"/>
    <p:sldId id="272" r:id="rId21"/>
    <p:sldId id="273" r:id="rId22"/>
    <p:sldId id="274" r:id="rId23"/>
    <p:sldId id="275" r:id="rId24"/>
    <p:sldId id="258" r:id="rId25"/>
    <p:sldId id="269" r:id="rId26"/>
    <p:sldId id="259" r:id="rId27"/>
    <p:sldId id="264" r:id="rId28"/>
    <p:sldId id="266" r:id="rId29"/>
    <p:sldId id="26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7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8" autoAdjust="0"/>
  </p:normalViewPr>
  <p:slideViewPr>
    <p:cSldViewPr snapToGrid="0">
      <p:cViewPr varScale="1">
        <p:scale>
          <a:sx n="94" d="100"/>
          <a:sy n="94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presProps" Target="pres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FEBBA-54A6-40E4-9090-A1F2B66978E0}" type="doc">
      <dgm:prSet loTypeId="urn:microsoft.com/office/officeart/2005/8/layout/targe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73EB71C-A933-4DBE-B258-AE52C603AC9A}">
      <dgm:prSet phldrT="[Text]"/>
      <dgm:spPr/>
      <dgm:t>
        <a:bodyPr/>
        <a:lstStyle/>
        <a:p>
          <a:r>
            <a:rPr lang="en-IN" dirty="0" smtClean="0"/>
            <a:t>Significant Aspects </a:t>
          </a:r>
          <a:endParaRPr lang="en-IN" dirty="0"/>
        </a:p>
      </dgm:t>
    </dgm:pt>
    <dgm:pt modelId="{3861C9C0-80CF-4CF0-8476-7126EA40EEC6}" type="parTrans" cxnId="{27ADAEB8-B771-4EAE-B45A-18A5310B7BAD}">
      <dgm:prSet/>
      <dgm:spPr/>
      <dgm:t>
        <a:bodyPr/>
        <a:lstStyle/>
        <a:p>
          <a:endParaRPr lang="en-IN"/>
        </a:p>
      </dgm:t>
    </dgm:pt>
    <dgm:pt modelId="{28D75D97-81CC-4701-AA56-72E4F273CDF1}" type="sibTrans" cxnId="{27ADAEB8-B771-4EAE-B45A-18A5310B7BAD}">
      <dgm:prSet/>
      <dgm:spPr/>
      <dgm:t>
        <a:bodyPr/>
        <a:lstStyle/>
        <a:p>
          <a:endParaRPr lang="en-IN"/>
        </a:p>
      </dgm:t>
    </dgm:pt>
    <dgm:pt modelId="{44E744D2-FF5D-4FCA-BBD5-0D981D29A831}">
      <dgm:prSet phldrT="[Text]"/>
      <dgm:spPr/>
      <dgm:t>
        <a:bodyPr/>
        <a:lstStyle/>
        <a:p>
          <a:r>
            <a:rPr lang="en-IN" dirty="0" smtClean="0"/>
            <a:t>Performance evaluation</a:t>
          </a:r>
          <a:endParaRPr lang="en-IN" dirty="0"/>
        </a:p>
      </dgm:t>
    </dgm:pt>
    <dgm:pt modelId="{996ABECD-10CC-44B4-A6AD-BB9C64D4C5E0}" type="parTrans" cxnId="{3362350B-E8C7-49BA-84C9-A6EC2B6F3A07}">
      <dgm:prSet/>
      <dgm:spPr/>
      <dgm:t>
        <a:bodyPr/>
        <a:lstStyle/>
        <a:p>
          <a:endParaRPr lang="en-IN"/>
        </a:p>
      </dgm:t>
    </dgm:pt>
    <dgm:pt modelId="{6844C200-14C3-443B-B2E2-7F5C6A76D5B6}" type="sibTrans" cxnId="{3362350B-E8C7-49BA-84C9-A6EC2B6F3A07}">
      <dgm:prSet/>
      <dgm:spPr/>
      <dgm:t>
        <a:bodyPr/>
        <a:lstStyle/>
        <a:p>
          <a:endParaRPr lang="en-IN"/>
        </a:p>
      </dgm:t>
    </dgm:pt>
    <dgm:pt modelId="{A0F354EF-9E29-4099-85D6-B0A0DEB4610D}">
      <dgm:prSet/>
      <dgm:spPr/>
      <dgm:t>
        <a:bodyPr/>
        <a:lstStyle/>
        <a:p>
          <a:r>
            <a:rPr lang="en-IN" smtClean="0"/>
            <a:t>Idea;Algorithm;Analysis</a:t>
          </a:r>
          <a:endParaRPr lang="en-IN" dirty="0"/>
        </a:p>
      </dgm:t>
    </dgm:pt>
    <dgm:pt modelId="{F81A8F6C-000E-44BA-94B7-EBC672FD2ECA}" type="parTrans" cxnId="{B7F31711-7B56-4851-84E2-9547E0FE38F9}">
      <dgm:prSet/>
      <dgm:spPr/>
      <dgm:t>
        <a:bodyPr/>
        <a:lstStyle/>
        <a:p>
          <a:endParaRPr lang="en-IN"/>
        </a:p>
      </dgm:t>
    </dgm:pt>
    <dgm:pt modelId="{7E4C3B58-603A-44F8-8CF2-D899647C27F6}" type="sibTrans" cxnId="{B7F31711-7B56-4851-84E2-9547E0FE38F9}">
      <dgm:prSet/>
      <dgm:spPr/>
      <dgm:t>
        <a:bodyPr/>
        <a:lstStyle/>
        <a:p>
          <a:endParaRPr lang="en-IN"/>
        </a:p>
      </dgm:t>
    </dgm:pt>
    <dgm:pt modelId="{1448413F-653B-4AC7-94A6-2C1659C44131}">
      <dgm:prSet/>
      <dgm:spPr/>
      <dgm:t>
        <a:bodyPr/>
        <a:lstStyle/>
        <a:p>
          <a:r>
            <a:rPr lang="en-IN" dirty="0" smtClean="0"/>
            <a:t>Proof of correctness</a:t>
          </a:r>
          <a:endParaRPr lang="en-IN" dirty="0"/>
        </a:p>
      </dgm:t>
    </dgm:pt>
    <dgm:pt modelId="{1072DEEB-072C-4E5C-8E30-277713E7E19E}" type="parTrans" cxnId="{D29D94F6-E6B8-47A0-81F3-889A122E5CF3}">
      <dgm:prSet/>
      <dgm:spPr/>
      <dgm:t>
        <a:bodyPr/>
        <a:lstStyle/>
        <a:p>
          <a:endParaRPr lang="en-IN"/>
        </a:p>
      </dgm:t>
    </dgm:pt>
    <dgm:pt modelId="{C2A3C4C3-ECFC-49C7-BAA9-17336AB5AB26}" type="sibTrans" cxnId="{D29D94F6-E6B8-47A0-81F3-889A122E5CF3}">
      <dgm:prSet/>
      <dgm:spPr/>
      <dgm:t>
        <a:bodyPr/>
        <a:lstStyle/>
        <a:p>
          <a:endParaRPr lang="en-IN"/>
        </a:p>
      </dgm:t>
    </dgm:pt>
    <dgm:pt modelId="{8784F1CE-FBB5-4D57-A823-595DDE13A66D}" type="pres">
      <dgm:prSet presAssocID="{3C3FEBBA-54A6-40E4-9090-A1F2B66978E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40F43A7-184E-431E-8275-3BEF356B9D92}" type="pres">
      <dgm:prSet presAssocID="{573EB71C-A933-4DBE-B258-AE52C603AC9A}" presName="circle1" presStyleLbl="node1" presStyleIdx="0" presStyleCnt="4"/>
      <dgm:spPr/>
    </dgm:pt>
    <dgm:pt modelId="{17A261B1-1B75-4245-A44C-77E56BE364C4}" type="pres">
      <dgm:prSet presAssocID="{573EB71C-A933-4DBE-B258-AE52C603AC9A}" presName="space" presStyleCnt="0"/>
      <dgm:spPr/>
    </dgm:pt>
    <dgm:pt modelId="{21EA5A51-9BFB-4920-AD60-BD21C299A62C}" type="pres">
      <dgm:prSet presAssocID="{573EB71C-A933-4DBE-B258-AE52C603AC9A}" presName="rect1" presStyleLbl="alignAcc1" presStyleIdx="0" presStyleCnt="4"/>
      <dgm:spPr/>
      <dgm:t>
        <a:bodyPr/>
        <a:lstStyle/>
        <a:p>
          <a:endParaRPr lang="en-IN"/>
        </a:p>
      </dgm:t>
    </dgm:pt>
    <dgm:pt modelId="{29E73C34-8E1D-4258-81E0-D38289010C44}" type="pres">
      <dgm:prSet presAssocID="{A0F354EF-9E29-4099-85D6-B0A0DEB4610D}" presName="vertSpace2" presStyleLbl="node1" presStyleIdx="0" presStyleCnt="4"/>
      <dgm:spPr/>
    </dgm:pt>
    <dgm:pt modelId="{34F66420-3B0A-46C2-B312-1AA76D5866CF}" type="pres">
      <dgm:prSet presAssocID="{A0F354EF-9E29-4099-85D6-B0A0DEB4610D}" presName="circle2" presStyleLbl="node1" presStyleIdx="1" presStyleCnt="4"/>
      <dgm:spPr/>
    </dgm:pt>
    <dgm:pt modelId="{140E14FD-CA2B-4B19-B679-B30C8955FDFA}" type="pres">
      <dgm:prSet presAssocID="{A0F354EF-9E29-4099-85D6-B0A0DEB4610D}" presName="rect2" presStyleLbl="alignAcc1" presStyleIdx="1" presStyleCnt="4"/>
      <dgm:spPr/>
      <dgm:t>
        <a:bodyPr/>
        <a:lstStyle/>
        <a:p>
          <a:endParaRPr lang="en-IN"/>
        </a:p>
      </dgm:t>
    </dgm:pt>
    <dgm:pt modelId="{BD9204AA-4E58-41C6-AEA4-718E9AC87FF6}" type="pres">
      <dgm:prSet presAssocID="{44E744D2-FF5D-4FCA-BBD5-0D981D29A831}" presName="vertSpace3" presStyleLbl="node1" presStyleIdx="1" presStyleCnt="4"/>
      <dgm:spPr/>
    </dgm:pt>
    <dgm:pt modelId="{28E4E2AC-7AB8-42A3-913D-89BED6DE8D01}" type="pres">
      <dgm:prSet presAssocID="{44E744D2-FF5D-4FCA-BBD5-0D981D29A831}" presName="circle3" presStyleLbl="node1" presStyleIdx="2" presStyleCnt="4"/>
      <dgm:spPr/>
    </dgm:pt>
    <dgm:pt modelId="{92959A19-0021-4723-9F4B-424F2E3CC56E}" type="pres">
      <dgm:prSet presAssocID="{44E744D2-FF5D-4FCA-BBD5-0D981D29A831}" presName="rect3" presStyleLbl="alignAcc1" presStyleIdx="2" presStyleCnt="4"/>
      <dgm:spPr/>
      <dgm:t>
        <a:bodyPr/>
        <a:lstStyle/>
        <a:p>
          <a:endParaRPr lang="en-IN"/>
        </a:p>
      </dgm:t>
    </dgm:pt>
    <dgm:pt modelId="{C86EEC58-68D5-4A30-BFA8-C1487791B2AD}" type="pres">
      <dgm:prSet presAssocID="{1448413F-653B-4AC7-94A6-2C1659C44131}" presName="vertSpace4" presStyleLbl="node1" presStyleIdx="2" presStyleCnt="4"/>
      <dgm:spPr/>
    </dgm:pt>
    <dgm:pt modelId="{BA78F8C6-F6F8-4213-89E2-DF106E269DCF}" type="pres">
      <dgm:prSet presAssocID="{1448413F-653B-4AC7-94A6-2C1659C44131}" presName="circle4" presStyleLbl="node1" presStyleIdx="3" presStyleCnt="4"/>
      <dgm:spPr/>
    </dgm:pt>
    <dgm:pt modelId="{7F2154A3-8878-49BE-9CA3-F2E09F2E072C}" type="pres">
      <dgm:prSet presAssocID="{1448413F-653B-4AC7-94A6-2C1659C44131}" presName="rect4" presStyleLbl="alignAcc1" presStyleIdx="3" presStyleCnt="4"/>
      <dgm:spPr/>
      <dgm:t>
        <a:bodyPr/>
        <a:lstStyle/>
        <a:p>
          <a:endParaRPr lang="en-IN"/>
        </a:p>
      </dgm:t>
    </dgm:pt>
    <dgm:pt modelId="{B3B3E7F1-79CF-4C87-B3E6-647DCB9D8260}" type="pres">
      <dgm:prSet presAssocID="{573EB71C-A933-4DBE-B258-AE52C603AC9A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397C57-5BF0-4203-9F4C-6D558FBAE536}" type="pres">
      <dgm:prSet presAssocID="{A0F354EF-9E29-4099-85D6-B0A0DEB4610D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5EE12B-47FA-46BF-BABA-2479462FB03C}" type="pres">
      <dgm:prSet presAssocID="{44E744D2-FF5D-4FCA-BBD5-0D981D29A831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BD5628-78D0-4075-AD57-6130DA39E76C}" type="pres">
      <dgm:prSet presAssocID="{1448413F-653B-4AC7-94A6-2C1659C44131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F66719-1894-4F5B-8ECC-A3E8D9774238}" type="presOf" srcId="{A0F354EF-9E29-4099-85D6-B0A0DEB4610D}" destId="{140E14FD-CA2B-4B19-B679-B30C8955FDFA}" srcOrd="0" destOrd="0" presId="urn:microsoft.com/office/officeart/2005/8/layout/target3"/>
    <dgm:cxn modelId="{95BCA71F-0FC0-4E44-B38B-03152857EAF7}" type="presOf" srcId="{3C3FEBBA-54A6-40E4-9090-A1F2B66978E0}" destId="{8784F1CE-FBB5-4D57-A823-595DDE13A66D}" srcOrd="0" destOrd="0" presId="urn:microsoft.com/office/officeart/2005/8/layout/target3"/>
    <dgm:cxn modelId="{CA6F37E4-3A8A-472F-A7D2-720AD60E8EE6}" type="presOf" srcId="{1448413F-653B-4AC7-94A6-2C1659C44131}" destId="{7F2154A3-8878-49BE-9CA3-F2E09F2E072C}" srcOrd="0" destOrd="0" presId="urn:microsoft.com/office/officeart/2005/8/layout/target3"/>
    <dgm:cxn modelId="{391DDCE8-9E88-426D-AD76-9655F52D0A36}" type="presOf" srcId="{44E744D2-FF5D-4FCA-BBD5-0D981D29A831}" destId="{92959A19-0021-4723-9F4B-424F2E3CC56E}" srcOrd="0" destOrd="0" presId="urn:microsoft.com/office/officeart/2005/8/layout/target3"/>
    <dgm:cxn modelId="{845D0A20-E4A7-4569-AEAF-019DE7A19CF6}" type="presOf" srcId="{573EB71C-A933-4DBE-B258-AE52C603AC9A}" destId="{B3B3E7F1-79CF-4C87-B3E6-647DCB9D8260}" srcOrd="1" destOrd="0" presId="urn:microsoft.com/office/officeart/2005/8/layout/target3"/>
    <dgm:cxn modelId="{3362350B-E8C7-49BA-84C9-A6EC2B6F3A07}" srcId="{3C3FEBBA-54A6-40E4-9090-A1F2B66978E0}" destId="{44E744D2-FF5D-4FCA-BBD5-0D981D29A831}" srcOrd="2" destOrd="0" parTransId="{996ABECD-10CC-44B4-A6AD-BB9C64D4C5E0}" sibTransId="{6844C200-14C3-443B-B2E2-7F5C6A76D5B6}"/>
    <dgm:cxn modelId="{68347126-8458-4EBC-BCEE-6B8829074E0A}" type="presOf" srcId="{A0F354EF-9E29-4099-85D6-B0A0DEB4610D}" destId="{4A397C57-5BF0-4203-9F4C-6D558FBAE536}" srcOrd="1" destOrd="0" presId="urn:microsoft.com/office/officeart/2005/8/layout/target3"/>
    <dgm:cxn modelId="{60BE4D5B-AD6D-4F4B-854D-CDFDF42B80AB}" type="presOf" srcId="{573EB71C-A933-4DBE-B258-AE52C603AC9A}" destId="{21EA5A51-9BFB-4920-AD60-BD21C299A62C}" srcOrd="0" destOrd="0" presId="urn:microsoft.com/office/officeart/2005/8/layout/target3"/>
    <dgm:cxn modelId="{B7F31711-7B56-4851-84E2-9547E0FE38F9}" srcId="{3C3FEBBA-54A6-40E4-9090-A1F2B66978E0}" destId="{A0F354EF-9E29-4099-85D6-B0A0DEB4610D}" srcOrd="1" destOrd="0" parTransId="{F81A8F6C-000E-44BA-94B7-EBC672FD2ECA}" sibTransId="{7E4C3B58-603A-44F8-8CF2-D899647C27F6}"/>
    <dgm:cxn modelId="{DBF73A4E-4F8A-4C94-824F-C98F38807D30}" type="presOf" srcId="{44E744D2-FF5D-4FCA-BBD5-0D981D29A831}" destId="{3B5EE12B-47FA-46BF-BABA-2479462FB03C}" srcOrd="1" destOrd="0" presId="urn:microsoft.com/office/officeart/2005/8/layout/target3"/>
    <dgm:cxn modelId="{27ADAEB8-B771-4EAE-B45A-18A5310B7BAD}" srcId="{3C3FEBBA-54A6-40E4-9090-A1F2B66978E0}" destId="{573EB71C-A933-4DBE-B258-AE52C603AC9A}" srcOrd="0" destOrd="0" parTransId="{3861C9C0-80CF-4CF0-8476-7126EA40EEC6}" sibTransId="{28D75D97-81CC-4701-AA56-72E4F273CDF1}"/>
    <dgm:cxn modelId="{D29D94F6-E6B8-47A0-81F3-889A122E5CF3}" srcId="{3C3FEBBA-54A6-40E4-9090-A1F2B66978E0}" destId="{1448413F-653B-4AC7-94A6-2C1659C44131}" srcOrd="3" destOrd="0" parTransId="{1072DEEB-072C-4E5C-8E30-277713E7E19E}" sibTransId="{C2A3C4C3-ECFC-49C7-BAA9-17336AB5AB26}"/>
    <dgm:cxn modelId="{0BF465EF-51A4-4569-87E2-3E9493C038E9}" type="presOf" srcId="{1448413F-653B-4AC7-94A6-2C1659C44131}" destId="{74BD5628-78D0-4075-AD57-6130DA39E76C}" srcOrd="1" destOrd="0" presId="urn:microsoft.com/office/officeart/2005/8/layout/target3"/>
    <dgm:cxn modelId="{384E6DE0-672A-46CF-B2D9-D0A90388A3AF}" type="presParOf" srcId="{8784F1CE-FBB5-4D57-A823-595DDE13A66D}" destId="{B40F43A7-184E-431E-8275-3BEF356B9D92}" srcOrd="0" destOrd="0" presId="urn:microsoft.com/office/officeart/2005/8/layout/target3"/>
    <dgm:cxn modelId="{A49383D0-F852-46BD-83AC-600FFAD5D89E}" type="presParOf" srcId="{8784F1CE-FBB5-4D57-A823-595DDE13A66D}" destId="{17A261B1-1B75-4245-A44C-77E56BE364C4}" srcOrd="1" destOrd="0" presId="urn:microsoft.com/office/officeart/2005/8/layout/target3"/>
    <dgm:cxn modelId="{8EEEDBFC-9909-4900-8BDE-2C47DA08FE8E}" type="presParOf" srcId="{8784F1CE-FBB5-4D57-A823-595DDE13A66D}" destId="{21EA5A51-9BFB-4920-AD60-BD21C299A62C}" srcOrd="2" destOrd="0" presId="urn:microsoft.com/office/officeart/2005/8/layout/target3"/>
    <dgm:cxn modelId="{FE20E93E-4454-4870-8055-F3E9B5430ACA}" type="presParOf" srcId="{8784F1CE-FBB5-4D57-A823-595DDE13A66D}" destId="{29E73C34-8E1D-4258-81E0-D38289010C44}" srcOrd="3" destOrd="0" presId="urn:microsoft.com/office/officeart/2005/8/layout/target3"/>
    <dgm:cxn modelId="{439007B8-7D98-4DA0-89E0-57A1D0AC4AA4}" type="presParOf" srcId="{8784F1CE-FBB5-4D57-A823-595DDE13A66D}" destId="{34F66420-3B0A-46C2-B312-1AA76D5866CF}" srcOrd="4" destOrd="0" presId="urn:microsoft.com/office/officeart/2005/8/layout/target3"/>
    <dgm:cxn modelId="{CC04674D-1F14-498C-BD73-2B7595919318}" type="presParOf" srcId="{8784F1CE-FBB5-4D57-A823-595DDE13A66D}" destId="{140E14FD-CA2B-4B19-B679-B30C8955FDFA}" srcOrd="5" destOrd="0" presId="urn:microsoft.com/office/officeart/2005/8/layout/target3"/>
    <dgm:cxn modelId="{3EC38DA7-8A08-40C7-B089-22B5E33F188C}" type="presParOf" srcId="{8784F1CE-FBB5-4D57-A823-595DDE13A66D}" destId="{BD9204AA-4E58-41C6-AEA4-718E9AC87FF6}" srcOrd="6" destOrd="0" presId="urn:microsoft.com/office/officeart/2005/8/layout/target3"/>
    <dgm:cxn modelId="{98418E83-6412-4593-AA9A-D88B8D221B65}" type="presParOf" srcId="{8784F1CE-FBB5-4D57-A823-595DDE13A66D}" destId="{28E4E2AC-7AB8-42A3-913D-89BED6DE8D01}" srcOrd="7" destOrd="0" presId="urn:microsoft.com/office/officeart/2005/8/layout/target3"/>
    <dgm:cxn modelId="{82AED75B-348F-4FD9-8270-8A29650E8F29}" type="presParOf" srcId="{8784F1CE-FBB5-4D57-A823-595DDE13A66D}" destId="{92959A19-0021-4723-9F4B-424F2E3CC56E}" srcOrd="8" destOrd="0" presId="urn:microsoft.com/office/officeart/2005/8/layout/target3"/>
    <dgm:cxn modelId="{A356067E-C41B-4C3C-A9B0-312B4ACDF44B}" type="presParOf" srcId="{8784F1CE-FBB5-4D57-A823-595DDE13A66D}" destId="{C86EEC58-68D5-4A30-BFA8-C1487791B2AD}" srcOrd="9" destOrd="0" presId="urn:microsoft.com/office/officeart/2005/8/layout/target3"/>
    <dgm:cxn modelId="{37FD8E62-B7CE-46B9-8EC0-0C2D3EF1F963}" type="presParOf" srcId="{8784F1CE-FBB5-4D57-A823-595DDE13A66D}" destId="{BA78F8C6-F6F8-4213-89E2-DF106E269DCF}" srcOrd="10" destOrd="0" presId="urn:microsoft.com/office/officeart/2005/8/layout/target3"/>
    <dgm:cxn modelId="{44FDC1D9-41FE-42CF-A41D-E83ABEE10277}" type="presParOf" srcId="{8784F1CE-FBB5-4D57-A823-595DDE13A66D}" destId="{7F2154A3-8878-49BE-9CA3-F2E09F2E072C}" srcOrd="11" destOrd="0" presId="urn:microsoft.com/office/officeart/2005/8/layout/target3"/>
    <dgm:cxn modelId="{74EB24A6-13DF-466A-81FE-373BCDD902D4}" type="presParOf" srcId="{8784F1CE-FBB5-4D57-A823-595DDE13A66D}" destId="{B3B3E7F1-79CF-4C87-B3E6-647DCB9D8260}" srcOrd="12" destOrd="0" presId="urn:microsoft.com/office/officeart/2005/8/layout/target3"/>
    <dgm:cxn modelId="{7FCA8722-7E0E-4AAD-B2C8-17D762C158B0}" type="presParOf" srcId="{8784F1CE-FBB5-4D57-A823-595DDE13A66D}" destId="{4A397C57-5BF0-4203-9F4C-6D558FBAE536}" srcOrd="13" destOrd="0" presId="urn:microsoft.com/office/officeart/2005/8/layout/target3"/>
    <dgm:cxn modelId="{2F20677B-6404-4985-88EC-B6B5D58D447B}" type="presParOf" srcId="{8784F1CE-FBB5-4D57-A823-595DDE13A66D}" destId="{3B5EE12B-47FA-46BF-BABA-2479462FB03C}" srcOrd="14" destOrd="0" presId="urn:microsoft.com/office/officeart/2005/8/layout/target3"/>
    <dgm:cxn modelId="{F64339E5-C238-4340-8B23-425E9CFF8009}" type="presParOf" srcId="{8784F1CE-FBB5-4D57-A823-595DDE13A66D}" destId="{74BD5628-78D0-4075-AD57-6130DA39E76C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F43A7-184E-431E-8275-3BEF356B9D92}">
      <dsp:nvSpPr>
        <dsp:cNvPr id="0" name=""/>
        <dsp:cNvSpPr/>
      </dsp:nvSpPr>
      <dsp:spPr>
        <a:xfrm>
          <a:off x="0" y="0"/>
          <a:ext cx="3317875" cy="331787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A5A51-9BFB-4920-AD60-BD21C299A62C}">
      <dsp:nvSpPr>
        <dsp:cNvPr id="0" name=""/>
        <dsp:cNvSpPr/>
      </dsp:nvSpPr>
      <dsp:spPr>
        <a:xfrm>
          <a:off x="1658937" y="0"/>
          <a:ext cx="7942262" cy="331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Significant Aspects </a:t>
          </a:r>
          <a:endParaRPr lang="en-IN" sz="3400" kern="1200" dirty="0"/>
        </a:p>
      </dsp:txBody>
      <dsp:txXfrm>
        <a:off x="1658937" y="0"/>
        <a:ext cx="7942262" cy="705048"/>
      </dsp:txXfrm>
    </dsp:sp>
    <dsp:sp modelId="{34F66420-3B0A-46C2-B312-1AA76D5866CF}">
      <dsp:nvSpPr>
        <dsp:cNvPr id="0" name=""/>
        <dsp:cNvSpPr/>
      </dsp:nvSpPr>
      <dsp:spPr>
        <a:xfrm>
          <a:off x="435471" y="705048"/>
          <a:ext cx="2446932" cy="244693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331055"/>
            <a:satOff val="192"/>
            <a:lumOff val="18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E14FD-CA2B-4B19-B679-B30C8955FDFA}">
      <dsp:nvSpPr>
        <dsp:cNvPr id="0" name=""/>
        <dsp:cNvSpPr/>
      </dsp:nvSpPr>
      <dsp:spPr>
        <a:xfrm>
          <a:off x="1658937" y="705048"/>
          <a:ext cx="7942262" cy="24469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331055"/>
              <a:satOff val="192"/>
              <a:lumOff val="1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smtClean="0"/>
            <a:t>Idea;Algorithm;Analysis</a:t>
          </a:r>
          <a:endParaRPr lang="en-IN" sz="3400" kern="1200" dirty="0"/>
        </a:p>
      </dsp:txBody>
      <dsp:txXfrm>
        <a:off x="1658937" y="705048"/>
        <a:ext cx="7942262" cy="705048"/>
      </dsp:txXfrm>
    </dsp:sp>
    <dsp:sp modelId="{28E4E2AC-7AB8-42A3-913D-89BED6DE8D01}">
      <dsp:nvSpPr>
        <dsp:cNvPr id="0" name=""/>
        <dsp:cNvSpPr/>
      </dsp:nvSpPr>
      <dsp:spPr>
        <a:xfrm>
          <a:off x="870942" y="1410096"/>
          <a:ext cx="1575990" cy="157599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662110"/>
            <a:satOff val="384"/>
            <a:lumOff val="37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59A19-0021-4723-9F4B-424F2E3CC56E}">
      <dsp:nvSpPr>
        <dsp:cNvPr id="0" name=""/>
        <dsp:cNvSpPr/>
      </dsp:nvSpPr>
      <dsp:spPr>
        <a:xfrm>
          <a:off x="1658937" y="1410096"/>
          <a:ext cx="7942262" cy="1575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662110"/>
              <a:satOff val="384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Performance evaluation</a:t>
          </a:r>
          <a:endParaRPr lang="en-IN" sz="3400" kern="1200" dirty="0"/>
        </a:p>
      </dsp:txBody>
      <dsp:txXfrm>
        <a:off x="1658937" y="1410096"/>
        <a:ext cx="7942262" cy="705048"/>
      </dsp:txXfrm>
    </dsp:sp>
    <dsp:sp modelId="{BA78F8C6-F6F8-4213-89E2-DF106E269DCF}">
      <dsp:nvSpPr>
        <dsp:cNvPr id="0" name=""/>
        <dsp:cNvSpPr/>
      </dsp:nvSpPr>
      <dsp:spPr>
        <a:xfrm>
          <a:off x="1306413" y="2115145"/>
          <a:ext cx="705048" cy="705048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154A3-8878-49BE-9CA3-F2E09F2E072C}">
      <dsp:nvSpPr>
        <dsp:cNvPr id="0" name=""/>
        <dsp:cNvSpPr/>
      </dsp:nvSpPr>
      <dsp:spPr>
        <a:xfrm>
          <a:off x="1658937" y="2115145"/>
          <a:ext cx="7942262" cy="7050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993165"/>
              <a:satOff val="576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Proof of correctness</a:t>
          </a:r>
          <a:endParaRPr lang="en-IN" sz="3400" kern="1200" dirty="0"/>
        </a:p>
      </dsp:txBody>
      <dsp:txXfrm>
        <a:off x="1658937" y="2115145"/>
        <a:ext cx="7942262" cy="70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E28A9-BD3C-4984-A657-1A5EE3935E19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DC185-0FF6-48BD-B69A-9F6A42E00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8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DC185-0FF6-48BD-B69A-9F6A42E001D4}" type="slidenum">
              <a:rPr lang="en-IN" smtClean="0">
                <a:solidFill>
                  <a:prstClr val="black"/>
                </a:solidFill>
              </a:rPr>
              <a:pPr/>
              <a:t>30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2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625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1258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697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167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594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135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986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0655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2725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2584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0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28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80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923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5056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7800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3573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0803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538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280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0671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7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5038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9344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18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069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8201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678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180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191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0369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6870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3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345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1794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674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371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58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9655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104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1208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347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8025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871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7923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430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6187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9400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985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1679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336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6074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50733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5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2575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316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622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7922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2590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4132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580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DD80-0A46-4E7F-9836-7FD0619F47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B838-63E1-48BD-9A62-7C942BCA89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387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107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1780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0038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9621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5781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789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7508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0680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6336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7211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4936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11181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25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1591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76917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9733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358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5448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8883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5478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5211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785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5734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00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364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7892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603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9653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3390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4454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6484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4011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1116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0121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97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423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4397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6690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2520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179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3201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2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15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0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89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86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341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12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82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0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10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69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01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84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129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75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085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0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52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4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41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82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795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623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437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916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817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92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438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481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608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79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3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87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764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58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462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628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598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928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505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23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267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5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613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125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4623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95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1829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492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462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279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268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862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0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74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810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288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936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647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531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800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559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238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398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3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657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70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929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433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275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034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310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02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963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504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935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617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583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2954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216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8334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16825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221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692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400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6.xml"/><Relationship Id="rId21" Type="http://schemas.openxmlformats.org/officeDocument/2006/relationships/image" Target="../media/image14.png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image" Target="../media/image12.png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image" Target="../media/image1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14.xml"/><Relationship Id="rId21" Type="http://schemas.openxmlformats.org/officeDocument/2006/relationships/image" Target="../media/image14.png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1.xml"/><Relationship Id="rId19" Type="http://schemas.openxmlformats.org/officeDocument/2006/relationships/image" Target="../media/image12.png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image" Target="../media/image1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09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1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DB91B8-853C-4773-B131-B6BAA24D0E95}" type="datetimeFigureOut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05-05-2016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7A04AF-CF84-4E1E-A33E-2F11884822A5}" type="slidenum">
              <a:rPr lang="en-IN" smtClean="0">
                <a:solidFill>
                  <a:srgbClr val="537D0B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537D0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11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  <p:sldLayoutId id="2147484228" r:id="rId13"/>
    <p:sldLayoutId id="2147484229" r:id="rId14"/>
    <p:sldLayoutId id="2147484230" r:id="rId15"/>
    <p:sldLayoutId id="2147484231" r:id="rId16"/>
    <p:sldLayoutId id="21474842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6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9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2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6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9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64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38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B91B8-853C-4773-B131-B6BAA24D0E95}" type="datetimeFigureOut">
              <a:rPr lang="en-IN" smtClean="0"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0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  <p:sldLayoutId id="21474840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0573" y="906560"/>
            <a:ext cx="89829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u="sng" dirty="0" smtClean="0">
                <a:ln w="0"/>
                <a:latin typeface="AR DESTINE" panose="02000000000000000000" pitchFamily="2" charset="0"/>
              </a:rPr>
              <a:t>AKS PRIMALITY TEST</a:t>
            </a:r>
            <a:endParaRPr lang="en-US" sz="6600" u="sng" dirty="0">
              <a:ln w="0"/>
              <a:latin typeface="AR DESTINE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4653" y="3882132"/>
            <a:ext cx="731482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Osho Agyeya(15BCE1326)</a:t>
            </a:r>
            <a:b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Prasad(15BCE1196)</a:t>
            </a:r>
          </a:p>
          <a:p>
            <a:pPr algn="ctr"/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Malladi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Tejasvi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(15BCE1208)</a:t>
            </a:r>
          </a:p>
          <a:p>
            <a:pPr algn="ctr"/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Shubankar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B(15BCE1123)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Pratap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Singh(15BCE1053)</a:t>
            </a:r>
            <a:b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76470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/>
              <a:t>this means</a:t>
            </a:r>
          </a:p>
          <a:p>
            <a:pPr>
              <a:buNone/>
            </a:pPr>
            <a:r>
              <a:rPr lang="en-IN" dirty="0"/>
              <a:t> </a:t>
            </a:r>
            <a:r>
              <a:rPr lang="en-IN" dirty="0" smtClean="0"/>
              <a:t>(</a:t>
            </a:r>
            <a:r>
              <a:rPr lang="en-IN" dirty="0"/>
              <a:t>a)</a:t>
            </a:r>
            <a:r>
              <a:rPr lang="en-IN" baseline="30000" dirty="0"/>
              <a:t>p</a:t>
            </a:r>
            <a:r>
              <a:rPr lang="en-IN" dirty="0"/>
              <a:t>=a(mod p)</a:t>
            </a:r>
          </a:p>
          <a:p>
            <a:pPr>
              <a:buNone/>
            </a:pPr>
            <a:r>
              <a:rPr lang="en-IN" dirty="0"/>
              <a:t>=&gt;(a)</a:t>
            </a:r>
            <a:r>
              <a:rPr lang="en-IN" baseline="30000" dirty="0"/>
              <a:t>p-1</a:t>
            </a:r>
            <a:r>
              <a:rPr lang="en-IN" dirty="0"/>
              <a:t>=1(mod p) </a:t>
            </a:r>
          </a:p>
          <a:p>
            <a:pPr>
              <a:buNone/>
            </a:pPr>
            <a:r>
              <a:rPr lang="en-IN" dirty="0"/>
              <a:t>which is fermat's little </a:t>
            </a:r>
            <a:r>
              <a:rPr lang="en-IN" dirty="0" smtClean="0"/>
              <a:t>theorem</a:t>
            </a:r>
          </a:p>
          <a:p>
            <a:pPr>
              <a:buNone/>
            </a:pPr>
            <a:r>
              <a:rPr lang="en-IN" dirty="0" smtClean="0"/>
              <a:t>This is the form of the IDENTITY on which the AKS primality test was built upon:</a:t>
            </a:r>
          </a:p>
          <a:p>
            <a:pPr>
              <a:buNone/>
            </a:pPr>
            <a:r>
              <a:rPr lang="en-IN" dirty="0" smtClean="0"/>
              <a:t>Clipping from original document shown in the next page…..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980728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07568" y="24928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Though there were many other versions of primality tests which were more advanced than the sieve of Eratosthenes, like Solovay-Strassen Algorithm, Miller-Rabin Algorithm which were either hypothetically conditional or non-deterministic, Unlike the AKS algorithm which is an unconditional deterministic algorithm…… </a:t>
            </a:r>
          </a:p>
        </p:txBody>
      </p:sp>
    </p:spTree>
    <p:extLst>
      <p:ext uri="{BB962C8B-B14F-4D97-AF65-F5344CB8AC3E}">
        <p14:creationId xmlns:p14="http://schemas.microsoft.com/office/powerpoint/2010/main" val="7441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THE IDEA: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35618"/>
            <a:ext cx="8931615" cy="199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 smtClean="0"/>
              <a:t>Let a be an integer &amp; n be a natural number such that n&gt;=2,HCF of a &amp; n is 1.Then n is prime </a:t>
            </a:r>
            <a:r>
              <a:rPr lang="en-IN" sz="2000" dirty="0" err="1" smtClean="0"/>
              <a:t>iff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 smtClean="0"/>
              <a:t>      (</a:t>
            </a:r>
            <a:r>
              <a:rPr lang="en-IN" sz="2000" dirty="0" err="1" smtClean="0"/>
              <a:t>x+a</a:t>
            </a:r>
            <a:r>
              <a:rPr lang="en-IN" sz="2000" dirty="0" smtClean="0"/>
              <a:t>)</a:t>
            </a:r>
            <a:r>
              <a:rPr lang="en-IN" sz="2000" baseline="30000" dirty="0" smtClean="0"/>
              <a:t>n</a:t>
            </a:r>
            <a:r>
              <a:rPr lang="en-IN" sz="2000" dirty="0"/>
              <a:t> =</a:t>
            </a:r>
            <a:r>
              <a:rPr lang="en-IN" sz="2000" dirty="0" err="1" smtClean="0"/>
              <a:t>x</a:t>
            </a:r>
            <a:r>
              <a:rPr lang="en-IN" sz="2000" baseline="30000" dirty="0" err="1" smtClean="0"/>
              <a:t>n</a:t>
            </a:r>
            <a:r>
              <a:rPr lang="en-IN" sz="2000" dirty="0" smtClean="0"/>
              <a:t> +a (mod n) ,i.e. all the coefficients in  ((</a:t>
            </a:r>
            <a:r>
              <a:rPr lang="en-IN" sz="2000" dirty="0" err="1" smtClean="0"/>
              <a:t>x+a</a:t>
            </a:r>
            <a:r>
              <a:rPr lang="en-IN" sz="2000" dirty="0" smtClean="0"/>
              <a:t>)</a:t>
            </a:r>
            <a:r>
              <a:rPr lang="en-IN" sz="2000" baseline="30000" dirty="0" smtClean="0"/>
              <a:t>n</a:t>
            </a:r>
            <a:r>
              <a:rPr lang="en-IN" sz="2000" dirty="0"/>
              <a:t> </a:t>
            </a:r>
            <a:r>
              <a:rPr lang="en-IN" sz="2000" dirty="0" smtClean="0"/>
              <a:t>–(</a:t>
            </a:r>
            <a:r>
              <a:rPr lang="en-IN" sz="2000" dirty="0" err="1" smtClean="0"/>
              <a:t>x</a:t>
            </a:r>
            <a:r>
              <a:rPr lang="en-IN" sz="2000" baseline="30000" dirty="0" err="1" smtClean="0"/>
              <a:t>n</a:t>
            </a:r>
            <a:r>
              <a:rPr lang="en-IN" sz="2000" dirty="0" smtClean="0"/>
              <a:t> </a:t>
            </a:r>
            <a:r>
              <a:rPr lang="en-IN" sz="2000" dirty="0"/>
              <a:t>+</a:t>
            </a:r>
            <a:r>
              <a:rPr lang="en-IN" sz="2000" dirty="0" smtClean="0"/>
              <a:t>a) )	                                             	should be perfectly divisible by n.</a:t>
            </a:r>
          </a:p>
          <a:p>
            <a:pPr marL="0" indent="0">
              <a:buNone/>
            </a:pPr>
            <a:r>
              <a:rPr lang="en-IN" sz="2000" dirty="0" smtClean="0"/>
              <a:t>       In other </a:t>
            </a:r>
            <a:r>
              <a:rPr lang="en-IN" sz="2000" dirty="0" err="1" smtClean="0"/>
              <a:t>words,</a:t>
            </a:r>
            <a:r>
              <a:rPr lang="en-IN" sz="2000" baseline="30000" dirty="0" err="1" smtClean="0"/>
              <a:t>n</a:t>
            </a:r>
            <a:r>
              <a:rPr lang="en-IN" sz="2000" dirty="0" err="1" smtClean="0"/>
              <a:t>C</a:t>
            </a:r>
            <a:r>
              <a:rPr lang="en-IN" sz="2000" baseline="-25000" dirty="0" err="1" smtClean="0"/>
              <a:t>i</a:t>
            </a:r>
            <a:r>
              <a:rPr lang="en-IN" sz="2000" dirty="0" smtClean="0"/>
              <a:t>*a</a:t>
            </a:r>
            <a:r>
              <a:rPr lang="en-IN" sz="2000" baseline="30000" dirty="0" smtClean="0"/>
              <a:t>(n-</a:t>
            </a:r>
            <a:r>
              <a:rPr lang="en-IN" sz="2000" baseline="30000" dirty="0" err="1" smtClean="0"/>
              <a:t>i</a:t>
            </a:r>
            <a:r>
              <a:rPr lang="en-IN" sz="2000" baseline="30000" dirty="0" smtClean="0"/>
              <a:t>) </a:t>
            </a:r>
            <a:r>
              <a:rPr lang="en-IN" sz="2000" dirty="0"/>
              <a:t>is perfectly </a:t>
            </a:r>
            <a:r>
              <a:rPr lang="en-IN" sz="2000" dirty="0" smtClean="0"/>
              <a:t>divisible by n for 0&lt;</a:t>
            </a:r>
            <a:r>
              <a:rPr lang="en-IN" sz="2000" dirty="0" err="1" smtClean="0"/>
              <a:t>i</a:t>
            </a:r>
            <a:r>
              <a:rPr lang="en-IN" sz="2000" dirty="0" smtClean="0"/>
              <a:t>&lt;n.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aseline="30000" dirty="0" smtClean="0"/>
          </a:p>
          <a:p>
            <a:pPr marL="0" indent="0">
              <a:buNone/>
            </a:pPr>
            <a:endParaRPr lang="en-IN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242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69" y="1332854"/>
            <a:ext cx="917499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E84C22"/>
              </a:buClr>
              <a:buSzPct val="8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IMPROVEMENT: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E84C22"/>
              </a:buClr>
              <a:buSzPct val="80000"/>
              <a:buFont typeface="Wingdings" panose="05000000000000000000" pitchFamily="2" charset="2"/>
              <a:buChar char="v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457200">
              <a:spcBef>
                <a:spcPts val="1000"/>
              </a:spcBef>
              <a:buClr>
                <a:srgbClr val="E84C22"/>
              </a:buClr>
              <a:buSzPct val="80000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However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this takes </a:t>
            </a:r>
            <a:r>
              <a:rPr lang="el-G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Ω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(n) because we need to evaluate n coefficients </a:t>
            </a: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the 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LHS in the worst 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case.To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simplify the above 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condition,we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check 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iff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457200">
              <a:spcBef>
                <a:spcPts val="1000"/>
              </a:spcBef>
              <a:buClr>
                <a:srgbClr val="E84C22"/>
              </a:buClr>
              <a:buSzPct val="80000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x+a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en-IN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(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en-IN" sz="2400" baseline="30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+a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 (mod x</a:t>
            </a:r>
            <a:r>
              <a:rPr lang="en-IN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-1,n),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i.e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x+a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en-IN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-(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en-IN" sz="2400" baseline="30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+a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)=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nf+g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(x</a:t>
            </a:r>
            <a:r>
              <a:rPr lang="en-IN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-1) for some 	polynomials </a:t>
            </a:r>
            <a:r>
              <a:rPr lang="en-I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g,f</a:t>
            </a: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appropriately chosen small r which is a natural </a:t>
            </a: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124" y="560292"/>
            <a:ext cx="8911687" cy="1280890"/>
          </a:xfrm>
        </p:spPr>
        <p:txBody>
          <a:bodyPr/>
          <a:lstStyle/>
          <a:p>
            <a:r>
              <a:rPr lang="en-IN" u="sng" dirty="0" smtClean="0"/>
              <a:t>THE ALGORITHM:</a:t>
            </a:r>
            <a:endParaRPr lang="en-IN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23" y="1501038"/>
            <a:ext cx="6620777" cy="2320685"/>
          </a:xfrm>
        </p:spPr>
      </p:pic>
      <p:sp>
        <p:nvSpPr>
          <p:cNvPr id="4" name="Rectangle 3"/>
          <p:cNvSpPr/>
          <p:nvPr/>
        </p:nvSpPr>
        <p:spPr>
          <a:xfrm>
            <a:off x="2592924" y="4013740"/>
            <a:ext cx="922208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</a:rPr>
              <a:t>In step 2,o</a:t>
            </a:r>
            <a:r>
              <a:rPr lang="en-US" sz="2400" baseline="-25000" dirty="0" smtClean="0">
                <a:ln w="0"/>
                <a:solidFill>
                  <a:schemeClr val="accent1"/>
                </a:solidFill>
              </a:rPr>
              <a:t>r</a:t>
            </a:r>
            <a:r>
              <a:rPr lang="en-US" sz="2400" dirty="0" smtClean="0">
                <a:ln w="0"/>
                <a:solidFill>
                  <a:schemeClr val="accent1"/>
                </a:solidFill>
              </a:rPr>
              <a:t>(n) means finding the smallest number k such that </a:t>
            </a:r>
            <a:r>
              <a:rPr lang="en-US" sz="2400" dirty="0" err="1">
                <a:ln w="0"/>
                <a:solidFill>
                  <a:schemeClr val="accent1"/>
                </a:solidFill>
              </a:rPr>
              <a:t>n</a:t>
            </a:r>
            <a:r>
              <a:rPr lang="en-US" sz="2400" baseline="30000" dirty="0" err="1" smtClean="0">
                <a:ln w="0"/>
                <a:solidFill>
                  <a:schemeClr val="accent1"/>
                </a:solidFill>
              </a:rPr>
              <a:t>k</a:t>
            </a:r>
            <a:r>
              <a:rPr lang="en-US" sz="2400" baseline="30000" dirty="0" smtClean="0">
                <a:ln w="0"/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ln w="0"/>
                <a:solidFill>
                  <a:schemeClr val="accent1"/>
                </a:solidFill>
              </a:rPr>
              <a:t> -1 is divisible by r(r is a natural no).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</a:rPr>
              <a:t>In step 3,(</a:t>
            </a:r>
            <a:r>
              <a:rPr lang="en-US" sz="2400" dirty="0" err="1" smtClean="0">
                <a:ln w="0"/>
                <a:solidFill>
                  <a:schemeClr val="accent1"/>
                </a:solidFill>
              </a:rPr>
              <a:t>a,n</a:t>
            </a:r>
            <a:r>
              <a:rPr lang="en-US" sz="2400" dirty="0" smtClean="0">
                <a:ln w="0"/>
                <a:solidFill>
                  <a:schemeClr val="accent1"/>
                </a:solidFill>
              </a:rPr>
              <a:t>) represents HCF of a and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</a:rPr>
              <a:t>In step 5, </a:t>
            </a:r>
            <a:r>
              <a:rPr lang="el-GR" sz="2400" dirty="0" smtClean="0">
                <a:ln w="0"/>
                <a:solidFill>
                  <a:schemeClr val="accent1"/>
                </a:solidFill>
              </a:rPr>
              <a:t>Φ</a:t>
            </a:r>
            <a:r>
              <a:rPr lang="en-IN" sz="2400" dirty="0" smtClean="0">
                <a:ln w="0"/>
                <a:solidFill>
                  <a:schemeClr val="accent1"/>
                </a:solidFill>
              </a:rPr>
              <a:t>(r) gives the number of numbers less than r that are relatively prime to r. Floor function has been used in the test expression.</a:t>
            </a:r>
            <a:endParaRPr lang="en-US" sz="2400" dirty="0" smtClean="0">
              <a:ln w="0"/>
              <a:solidFill>
                <a:schemeClr val="accent1"/>
              </a:solidFill>
            </a:endParaRPr>
          </a:p>
          <a:p>
            <a:endParaRPr lang="en-US" sz="2400" baseline="30000" dirty="0" smtClean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u="sng" dirty="0" smtClean="0"/>
              <a:t>IMPLEMENTATION OF AKS TEST</a:t>
            </a:r>
            <a:endParaRPr lang="en-IN" sz="48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3838465" cy="3903968"/>
          </a:xfrm>
        </p:spPr>
      </p:pic>
      <p:sp>
        <p:nvSpPr>
          <p:cNvPr id="5" name="TextBox 4"/>
          <p:cNvSpPr txBox="1"/>
          <p:nvPr/>
        </p:nvSpPr>
        <p:spPr>
          <a:xfrm>
            <a:off x="4947138" y="1853248"/>
            <a:ext cx="68345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ALGORITHM-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/>
              <a:t>Generate the row of the Pascal’s triangle corresponding to the no. which needs to be checked for </a:t>
            </a:r>
            <a:r>
              <a:rPr lang="en-IN" sz="2400" dirty="0" err="1" smtClean="0"/>
              <a:t>primality</a:t>
            </a:r>
            <a:r>
              <a:rPr lang="en-IN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/>
              <a:t>Leaving the first and the last 1’s, check whether the remaining terms are divisible by the no.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/>
              <a:t>If all the terms are divisible by the number, the number is prime. Else it is composite.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467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6" y="210392"/>
            <a:ext cx="10592475" cy="59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" y="153747"/>
            <a:ext cx="10717452" cy="60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of the identity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proof:”</a:t>
            </a:r>
            <a:r>
              <a:rPr lang="en-US" dirty="0"/>
              <a:t> For 0 </a:t>
            </a:r>
            <a:r>
              <a:rPr lang="en-US" i="1" dirty="0"/>
              <a:t>&lt; i &lt; p</a:t>
            </a:r>
            <a:r>
              <a:rPr lang="en-US" dirty="0"/>
              <a:t>, the coefficient of </a:t>
            </a:r>
            <a:r>
              <a:rPr lang="en-US" i="1" dirty="0" err="1" smtClean="0"/>
              <a:t>x^i</a:t>
            </a:r>
            <a:r>
              <a:rPr lang="en-US" i="1" dirty="0" smtClean="0"/>
              <a:t> </a:t>
            </a:r>
            <a:r>
              <a:rPr lang="en-US" dirty="0"/>
              <a:t>in ((</a:t>
            </a:r>
            <a:r>
              <a:rPr lang="en-US" i="1" dirty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</a:t>
            </a:r>
            <a:r>
              <a:rPr lang="en-US" i="1" dirty="0"/>
              <a:t>− </a:t>
            </a:r>
            <a:r>
              <a:rPr lang="en-US" dirty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</a:t>
            </a:r>
            <a:r>
              <a:rPr lang="en-US" i="1" dirty="0"/>
              <a:t>− a</a:t>
            </a:r>
            <a:r>
              <a:rPr lang="en-US" dirty="0"/>
              <a:t>)) is (</a:t>
            </a:r>
            <a:r>
              <a:rPr lang="en-US" i="1" dirty="0"/>
              <a:t>−</a:t>
            </a:r>
            <a:r>
              <a:rPr lang="en-US" dirty="0"/>
              <a:t>1</a:t>
            </a:r>
            <a:r>
              <a:rPr lang="en-US" dirty="0" smtClean="0"/>
              <a:t>)^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pCi</a:t>
            </a:r>
            <a:r>
              <a:rPr lang="en-US" i="1" dirty="0" smtClean="0"/>
              <a:t>)</a:t>
            </a:r>
            <a:r>
              <a:rPr lang="en-US" dirty="0"/>
              <a:t>(</a:t>
            </a:r>
            <a:r>
              <a:rPr lang="en-US" i="1" dirty="0" smtClean="0"/>
              <a:t>a^(p</a:t>
            </a:r>
            <a:r>
              <a:rPr lang="en-US" i="1" dirty="0"/>
              <a:t>−</a:t>
            </a:r>
            <a:r>
              <a:rPr lang="en-US" i="1" dirty="0" smtClean="0"/>
              <a:t>i</a:t>
            </a:r>
            <a:r>
              <a:rPr lang="en-US" dirty="0" smtClean="0"/>
              <a:t>))  </a:t>
            </a:r>
            <a:r>
              <a:rPr lang="en-US" dirty="0"/>
              <a:t>Now if </a:t>
            </a:r>
            <a:r>
              <a:rPr lang="en-US" i="1" dirty="0"/>
              <a:t>p </a:t>
            </a:r>
            <a:r>
              <a:rPr lang="en-US" dirty="0"/>
              <a:t>is </a:t>
            </a:r>
            <a:r>
              <a:rPr lang="en-US" dirty="0" smtClean="0"/>
              <a:t>prime, </a:t>
            </a:r>
            <a:r>
              <a:rPr lang="en-US" i="1" dirty="0" err="1" smtClean="0"/>
              <a:t>pCi</a:t>
            </a:r>
            <a:r>
              <a:rPr lang="en-US" dirty="0" smtClean="0"/>
              <a:t> </a:t>
            </a:r>
            <a:r>
              <a:rPr lang="en-US" i="1" dirty="0"/>
              <a:t>≡ </a:t>
            </a:r>
            <a:r>
              <a:rPr lang="en-US" dirty="0" smtClean="0"/>
              <a:t>0(mod </a:t>
            </a:r>
            <a:r>
              <a:rPr lang="en-US" i="1" dirty="0"/>
              <a:t>p</a:t>
            </a:r>
            <a:r>
              <a:rPr lang="en-US" dirty="0" smtClean="0"/>
              <a:t>) and hence all the coefficients are</a:t>
            </a:r>
            <a:r>
              <a:rPr lang="en-US" dirty="0"/>
              <a:t> </a:t>
            </a:r>
            <a:r>
              <a:rPr lang="en-US" dirty="0" smtClean="0"/>
              <a:t>zero.</a:t>
            </a:r>
            <a:r>
              <a:rPr lang="en-IN" dirty="0" smtClean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12069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Euclid’s Lemma: </a:t>
            </a:r>
            <a:r>
              <a:rPr lang="en-US" dirty="0"/>
              <a:t>If</a:t>
            </a:r>
            <a:r>
              <a:rPr lang="en-US" i="1" dirty="0"/>
              <a:t> a</a:t>
            </a:r>
            <a:r>
              <a:rPr lang="en-US" dirty="0"/>
              <a:t>,</a:t>
            </a:r>
            <a:r>
              <a:rPr lang="en-US" i="1" dirty="0"/>
              <a:t> b</a:t>
            </a:r>
            <a:r>
              <a:rPr lang="en-US" dirty="0"/>
              <a:t>, and</a:t>
            </a:r>
            <a:r>
              <a:rPr lang="en-US" i="1" dirty="0"/>
              <a:t> c </a:t>
            </a:r>
            <a:r>
              <a:rPr lang="en-US" dirty="0"/>
              <a:t>are natural numbers and</a:t>
            </a:r>
            <a:r>
              <a:rPr lang="en-US" i="1" dirty="0"/>
              <a:t> a </a:t>
            </a:r>
            <a:r>
              <a:rPr lang="en-US" dirty="0"/>
              <a:t>divides</a:t>
            </a:r>
            <a:r>
              <a:rPr lang="en-US" i="1" dirty="0"/>
              <a:t> </a:t>
            </a:r>
            <a:r>
              <a:rPr lang="en-US" i="1" dirty="0" err="1"/>
              <a:t>bc</a:t>
            </a:r>
            <a:r>
              <a:rPr lang="en-US" dirty="0"/>
              <a:t>, with</a:t>
            </a:r>
            <a:r>
              <a:rPr lang="en-US" i="1" dirty="0"/>
              <a:t> a </a:t>
            </a:r>
            <a:r>
              <a:rPr lang="en-US" dirty="0"/>
              <a:t>and</a:t>
            </a:r>
            <a:r>
              <a:rPr lang="en-US" i="1" dirty="0"/>
              <a:t> b </a:t>
            </a:r>
            <a:r>
              <a:rPr lang="en-US" dirty="0"/>
              <a:t>having no prime factors in common (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i="1" dirty="0"/>
              <a:t>relatively prime</a:t>
            </a:r>
            <a:r>
              <a:rPr lang="en-US" dirty="0"/>
              <a:t>), then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c</a:t>
            </a:r>
            <a:r>
              <a:rPr lang="en-US" dirty="0"/>
              <a:t>. </a:t>
            </a: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We know that </a:t>
            </a:r>
            <a:r>
              <a:rPr lang="en-US" i="1" dirty="0"/>
              <a:t>C</a:t>
            </a:r>
            <a:r>
              <a:rPr lang="en-US" dirty="0"/>
              <a:t>(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 smtClean="0"/>
              <a:t>i</a:t>
            </a:r>
            <a:r>
              <a:rPr lang="en-US" dirty="0" smtClean="0"/>
              <a:t>) =</a:t>
            </a:r>
            <a:r>
              <a:rPr lang="en-US" i="1" dirty="0" smtClean="0"/>
              <a:t>p</a:t>
            </a:r>
            <a:r>
              <a:rPr lang="en-US" dirty="0"/>
              <a:t>(</a:t>
            </a:r>
            <a:r>
              <a:rPr lang="en-US" i="1" dirty="0"/>
              <a:t> p </a:t>
            </a:r>
            <a:r>
              <a:rPr lang="en-US" dirty="0"/>
              <a:t>−</a:t>
            </a:r>
            <a:r>
              <a:rPr lang="en-US" i="1" dirty="0"/>
              <a:t> </a:t>
            </a:r>
            <a:r>
              <a:rPr lang="en-US" dirty="0"/>
              <a:t>1)(</a:t>
            </a:r>
            <a:r>
              <a:rPr lang="en-US" i="1" dirty="0"/>
              <a:t> p </a:t>
            </a:r>
            <a:r>
              <a:rPr lang="en-US" dirty="0"/>
              <a:t>−2</a:t>
            </a:r>
            <a:r>
              <a:rPr lang="en-US" dirty="0" smtClean="0"/>
              <a:t>)</a:t>
            </a:r>
            <a:r>
              <a:rPr lang="en-IN" dirty="0" smtClean="0"/>
              <a:t>……..(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smtClean="0"/>
              <a:t>−</a:t>
            </a:r>
            <a:r>
              <a:rPr lang="en-US" i="1" dirty="0"/>
              <a:t>i</a:t>
            </a:r>
            <a:r>
              <a:rPr lang="en-US" dirty="0" smtClean="0"/>
              <a:t> </a:t>
            </a:r>
            <a:r>
              <a:rPr lang="en-US" dirty="0"/>
              <a:t>+1</a:t>
            </a:r>
            <a:r>
              <a:rPr lang="en-US" dirty="0" smtClean="0"/>
              <a:t>)</a:t>
            </a:r>
            <a:r>
              <a:rPr lang="en-IN" dirty="0" smtClean="0"/>
              <a:t>/</a:t>
            </a:r>
            <a:r>
              <a:rPr lang="en-US" i="1" dirty="0"/>
              <a:t>i</a:t>
            </a:r>
            <a:r>
              <a:rPr lang="en-US" dirty="0" smtClean="0"/>
              <a:t>!</a:t>
            </a:r>
            <a:endParaRPr lang="en-IN" dirty="0"/>
          </a:p>
          <a:p>
            <a:r>
              <a:rPr lang="en-US" dirty="0"/>
              <a:t> </a:t>
            </a:r>
            <a:r>
              <a:rPr lang="en-US" dirty="0" smtClean="0"/>
              <a:t> But </a:t>
            </a:r>
            <a:r>
              <a:rPr lang="en-US" i="1" dirty="0" smtClean="0"/>
              <a:t>C</a:t>
            </a:r>
            <a:r>
              <a:rPr lang="en-US" dirty="0" smtClean="0"/>
              <a:t>(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/>
              <a:t>i</a:t>
            </a:r>
            <a:r>
              <a:rPr lang="en-US" dirty="0" smtClean="0"/>
              <a:t>) is an integer and denominator  </a:t>
            </a:r>
            <a:r>
              <a:rPr lang="en-US" i="1" dirty="0"/>
              <a:t>i</a:t>
            </a:r>
            <a:r>
              <a:rPr lang="en-US" dirty="0" smtClean="0"/>
              <a:t>! divides the numerator. Let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/>
              <a:t>i</a:t>
            </a:r>
            <a:r>
              <a:rPr lang="en-US" dirty="0" smtClean="0"/>
              <a:t>!,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dirty="0" smtClean="0"/>
              <a:t> , and</a:t>
            </a:r>
            <a:r>
              <a:rPr lang="en-IN" dirty="0"/>
              <a:t> </a:t>
            </a:r>
            <a:r>
              <a:rPr lang="en-US" i="1" dirty="0" smtClean="0"/>
              <a:t>c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 p </a:t>
            </a:r>
            <a:r>
              <a:rPr lang="en-US" dirty="0" smtClean="0"/>
              <a:t>−1)(</a:t>
            </a:r>
            <a:r>
              <a:rPr lang="en-US" i="1" dirty="0" smtClean="0"/>
              <a:t> p </a:t>
            </a:r>
            <a:r>
              <a:rPr lang="en-US" dirty="0" smtClean="0"/>
              <a:t>−2) (</a:t>
            </a:r>
            <a:r>
              <a:rPr lang="en-US" i="1" dirty="0" smtClean="0"/>
              <a:t> p </a:t>
            </a:r>
            <a:r>
              <a:rPr lang="en-US" dirty="0" smtClean="0"/>
              <a:t>−</a:t>
            </a:r>
            <a:r>
              <a:rPr lang="en-US" i="1" dirty="0" smtClean="0"/>
              <a:t>r </a:t>
            </a:r>
            <a:r>
              <a:rPr lang="en-US" dirty="0" smtClean="0"/>
              <a:t>+1) in our statement of Euclid’s Lemma. Since</a:t>
            </a:r>
            <a:r>
              <a:rPr lang="en-US" i="1" dirty="0" smtClean="0"/>
              <a:t> i </a:t>
            </a:r>
            <a:r>
              <a:rPr lang="en-US" dirty="0" smtClean="0"/>
              <a:t>&lt;</a:t>
            </a:r>
            <a:r>
              <a:rPr lang="en-US" i="1" dirty="0" smtClean="0"/>
              <a:t> p </a:t>
            </a:r>
            <a:r>
              <a:rPr lang="en-US" dirty="0" smtClean="0"/>
              <a:t>all of</a:t>
            </a:r>
            <a:r>
              <a:rPr lang="en-US" i="1" dirty="0" smtClean="0"/>
              <a:t> </a:t>
            </a:r>
            <a:r>
              <a:rPr lang="en-US" dirty="0" smtClean="0"/>
              <a:t>the prime factors of </a:t>
            </a:r>
            <a:r>
              <a:rPr lang="en-US" i="1" dirty="0" smtClean="0"/>
              <a:t>i</a:t>
            </a:r>
            <a:r>
              <a:rPr lang="en-US" dirty="0" smtClean="0"/>
              <a:t>! are less than </a:t>
            </a:r>
            <a:r>
              <a:rPr lang="en-US" i="1" dirty="0" smtClean="0"/>
              <a:t>p</a:t>
            </a:r>
            <a:r>
              <a:rPr lang="en-US" dirty="0" smtClean="0"/>
              <a:t>. Thus </a:t>
            </a:r>
            <a:r>
              <a:rPr lang="en-US" i="1" dirty="0" smtClean="0"/>
              <a:t>p(b)</a:t>
            </a:r>
            <a:r>
              <a:rPr lang="en-US" dirty="0" smtClean="0"/>
              <a:t> and </a:t>
            </a:r>
            <a:r>
              <a:rPr lang="en-US" i="1" dirty="0"/>
              <a:t>i</a:t>
            </a:r>
            <a:r>
              <a:rPr lang="en-US" dirty="0" smtClean="0"/>
              <a:t>!(a) are relatively prime</a:t>
            </a:r>
            <a:endParaRPr lang="en-IN" dirty="0" smtClean="0"/>
          </a:p>
          <a:p>
            <a:r>
              <a:rPr lang="en-IN" dirty="0" smtClean="0"/>
              <a:t>Here a divides </a:t>
            </a:r>
            <a:r>
              <a:rPr lang="en-IN" dirty="0" err="1" smtClean="0"/>
              <a:t>bc</a:t>
            </a:r>
            <a:r>
              <a:rPr lang="en-IN" dirty="0" smtClean="0"/>
              <a:t> and since and a and b are relatively prime so, by Euclid’s Lemma, a divides 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0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Focal points</a:t>
            </a:r>
            <a:endParaRPr lang="en-IN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68895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4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463" y="14449"/>
            <a:ext cx="10353761" cy="875676"/>
          </a:xfrm>
        </p:spPr>
        <p:txBody>
          <a:bodyPr/>
          <a:lstStyle/>
          <a:p>
            <a:r>
              <a:rPr lang="en-IN" dirty="0" smtClean="0"/>
              <a:t>Proof explanation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113" y="1861168"/>
            <a:ext cx="8101030" cy="3554920"/>
          </a:xfrm>
        </p:spPr>
        <p:txBody>
          <a:bodyPr>
            <a:noAutofit/>
          </a:bodyPr>
          <a:lstStyle/>
          <a:p>
            <a:r>
              <a:rPr lang="en-US" dirty="0"/>
              <a:t>“If </a:t>
            </a:r>
            <a:r>
              <a:rPr lang="en-US" i="1" dirty="0"/>
              <a:t>p </a:t>
            </a:r>
            <a:r>
              <a:rPr lang="en-US" dirty="0"/>
              <a:t>is composite: consider a prime </a:t>
            </a:r>
            <a:r>
              <a:rPr lang="en-US" i="1" dirty="0"/>
              <a:t>q </a:t>
            </a:r>
            <a:r>
              <a:rPr lang="en-US" dirty="0"/>
              <a:t>that is a factor of </a:t>
            </a:r>
            <a:r>
              <a:rPr lang="en-US" i="1" dirty="0"/>
              <a:t>p </a:t>
            </a:r>
            <a:r>
              <a:rPr lang="en-US" dirty="0"/>
              <a:t>and let </a:t>
            </a:r>
            <a:r>
              <a:rPr lang="en-US" i="1" dirty="0" err="1"/>
              <a:t>q^k</a:t>
            </a:r>
            <a:r>
              <a:rPr lang="en-US" i="1" dirty="0"/>
              <a:t>||p</a:t>
            </a:r>
            <a:r>
              <a:rPr lang="en-US" dirty="0"/>
              <a:t>. Then </a:t>
            </a:r>
            <a:r>
              <a:rPr lang="en-US" i="1" dirty="0" err="1"/>
              <a:t>q^k</a:t>
            </a:r>
            <a:r>
              <a:rPr lang="en-US" i="1" dirty="0"/>
              <a:t> </a:t>
            </a:r>
            <a:r>
              <a:rPr lang="en-US" dirty="0"/>
              <a:t>does not divide </a:t>
            </a:r>
            <a:r>
              <a:rPr lang="en-US" i="1" dirty="0" err="1"/>
              <a:t>p</a:t>
            </a:r>
            <a:r>
              <a:rPr lang="en-US" dirty="0" err="1"/>
              <a:t>Cq</a:t>
            </a:r>
            <a:r>
              <a:rPr lang="en-US" dirty="0"/>
              <a:t> and</a:t>
            </a:r>
            <a:r>
              <a:rPr lang="en-IN" dirty="0"/>
              <a:t> </a:t>
            </a:r>
            <a:r>
              <a:rPr lang="en-US" dirty="0"/>
              <a:t>is </a:t>
            </a:r>
            <a:r>
              <a:rPr lang="en-US" dirty="0" err="1"/>
              <a:t>coprime</a:t>
            </a:r>
            <a:r>
              <a:rPr lang="en-US" dirty="0"/>
              <a:t> to </a:t>
            </a:r>
            <a:r>
              <a:rPr lang="en-US" i="1" dirty="0"/>
              <a:t>a^(p−q) </a:t>
            </a:r>
            <a:r>
              <a:rPr lang="en-US" dirty="0"/>
              <a:t>and hence the coefficient of </a:t>
            </a:r>
            <a:r>
              <a:rPr lang="en-US" i="1" dirty="0" err="1"/>
              <a:t>x^q</a:t>
            </a:r>
            <a:r>
              <a:rPr lang="en-US" i="1" dirty="0"/>
              <a:t> </a:t>
            </a:r>
            <a:r>
              <a:rPr lang="en-US" dirty="0"/>
              <a:t>is not zero (mod </a:t>
            </a:r>
            <a:r>
              <a:rPr lang="en-US" i="1" dirty="0"/>
              <a:t>p</a:t>
            </a:r>
            <a:r>
              <a:rPr lang="en-US" dirty="0"/>
              <a:t>). Thus ((</a:t>
            </a:r>
            <a:r>
              <a:rPr lang="en-US" i="1" dirty="0"/>
              <a:t>x − a</a:t>
            </a:r>
            <a:r>
              <a:rPr lang="en-US" dirty="0"/>
              <a:t>)^</a:t>
            </a:r>
            <a:r>
              <a:rPr lang="en-US" i="1" dirty="0"/>
              <a:t>p − </a:t>
            </a:r>
            <a:r>
              <a:rPr lang="en-US" dirty="0"/>
              <a:t>(</a:t>
            </a:r>
            <a:r>
              <a:rPr lang="en-US" i="1" dirty="0" err="1"/>
              <a:t>x^p</a:t>
            </a:r>
            <a:r>
              <a:rPr lang="en-US" i="1" dirty="0"/>
              <a:t> − a</a:t>
            </a:r>
            <a:r>
              <a:rPr lang="en-US" dirty="0"/>
              <a:t>)) is not identically zero over </a:t>
            </a:r>
            <a:r>
              <a:rPr lang="en-US" i="1" dirty="0"/>
              <a:t>Fp</a:t>
            </a:r>
            <a:r>
              <a:rPr lang="en-US" dirty="0"/>
              <a:t>.”</a:t>
            </a:r>
          </a:p>
          <a:p>
            <a:r>
              <a:rPr lang="en-US" dirty="0"/>
              <a:t>If q is a prime no and is a factor of p and we are taking </a:t>
            </a:r>
            <a:r>
              <a:rPr lang="en-US" dirty="0" err="1"/>
              <a:t>q^k</a:t>
            </a:r>
            <a:r>
              <a:rPr lang="en-US" dirty="0"/>
              <a:t> to be a factor of p.</a:t>
            </a:r>
          </a:p>
          <a:p>
            <a:r>
              <a:rPr lang="en-US" dirty="0" err="1"/>
              <a:t>pCq</a:t>
            </a:r>
            <a:r>
              <a:rPr lang="en-US" dirty="0"/>
              <a:t>=p(p-1)(p-2)…….(p-q+1)/q!</a:t>
            </a:r>
          </a:p>
          <a:p>
            <a:r>
              <a:rPr lang="en-US" dirty="0"/>
              <a:t>=p(p-1)(p-2)…….(p-q+1)/q(q-1)!</a:t>
            </a:r>
          </a:p>
          <a:p>
            <a:r>
              <a:rPr lang="en-US" dirty="0"/>
              <a:t>Now we can’t divide </a:t>
            </a:r>
            <a:r>
              <a:rPr lang="en-US" dirty="0" err="1"/>
              <a:t>pCq</a:t>
            </a:r>
            <a:r>
              <a:rPr lang="en-US" dirty="0"/>
              <a:t> by </a:t>
            </a:r>
            <a:r>
              <a:rPr lang="en-US" dirty="0" err="1"/>
              <a:t>q^k</a:t>
            </a:r>
            <a:r>
              <a:rPr lang="en-US" dirty="0"/>
              <a:t> since numerator is already being divided by q so can be divided by q^(k-1) only so we can’t divide by </a:t>
            </a:r>
            <a:r>
              <a:rPr lang="en-US" dirty="0" err="1"/>
              <a:t>q^k</a:t>
            </a:r>
            <a:endParaRPr lang="en-US" dirty="0"/>
          </a:p>
          <a:p>
            <a:r>
              <a:rPr lang="en-US" dirty="0"/>
              <a:t>So for the case i=q </a:t>
            </a:r>
            <a:r>
              <a:rPr lang="en-US" dirty="0" err="1"/>
              <a:t>coeff</a:t>
            </a:r>
            <a:r>
              <a:rPr lang="en-US" dirty="0"/>
              <a:t>. Of </a:t>
            </a:r>
            <a:r>
              <a:rPr lang="en-US" dirty="0" err="1"/>
              <a:t>x^q</a:t>
            </a:r>
            <a:r>
              <a:rPr lang="en-US" dirty="0"/>
              <a:t> not equal to zero(mod p)</a:t>
            </a:r>
          </a:p>
          <a:p>
            <a:r>
              <a:rPr lang="en-US" dirty="0"/>
              <a:t>So the used identity is correct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0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EFFICIENCY…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“Thus given a </a:t>
            </a:r>
            <a:r>
              <a:rPr lang="en-US" i="1" dirty="0" smtClean="0"/>
              <a:t>p </a:t>
            </a:r>
            <a:r>
              <a:rPr lang="en-US" dirty="0" smtClean="0"/>
              <a:t>as input, one could pick a polynomial </a:t>
            </a:r>
            <a:r>
              <a:rPr lang="en-US" i="1" dirty="0" smtClean="0"/>
              <a:t>P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x−a </a:t>
            </a:r>
            <a:r>
              <a:rPr lang="en-US" dirty="0" smtClean="0"/>
              <a:t>and compute whether the congruence(1) is satisfied or not. However, this takes time Ω(</a:t>
            </a:r>
            <a:r>
              <a:rPr lang="en-US" i="1" dirty="0" smtClean="0"/>
              <a:t>p</a:t>
            </a:r>
            <a:r>
              <a:rPr lang="en-US" dirty="0" smtClean="0"/>
              <a:t>) because we need to evaluate </a:t>
            </a:r>
            <a:r>
              <a:rPr lang="en-US" i="1" dirty="0" smtClean="0"/>
              <a:t>p </a:t>
            </a:r>
            <a:r>
              <a:rPr lang="en-US" dirty="0" smtClean="0"/>
              <a:t>coefficients in the LHS in the worst case. Therefore, to make it feasible we will evaluate both sides of (1) modulo a polynomial of the form </a:t>
            </a:r>
            <a:r>
              <a:rPr lang="en-US" i="1" dirty="0" err="1" smtClean="0"/>
              <a:t>xr</a:t>
            </a:r>
            <a:r>
              <a:rPr lang="en-US" i="1" dirty="0" smtClean="0"/>
              <a:t> − </a:t>
            </a:r>
            <a:r>
              <a:rPr lang="en-US" dirty="0" smtClean="0"/>
              <a:t>1. One iteration of our algorithm will consist of evaluating whether the following holds:</a:t>
            </a:r>
            <a:endParaRPr lang="en-IN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≡ </a:t>
            </a:r>
            <a:r>
              <a:rPr lang="en-US" dirty="0" smtClean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− a</a:t>
            </a:r>
            <a:r>
              <a:rPr lang="en-US" dirty="0" smtClean="0"/>
              <a:t>)(mod (</a:t>
            </a:r>
            <a:r>
              <a:rPr lang="en-US" i="1" dirty="0" err="1" smtClean="0"/>
              <a:t>x^r</a:t>
            </a:r>
            <a:r>
              <a:rPr lang="en-US" i="1" dirty="0" smtClean="0"/>
              <a:t>) − </a:t>
            </a:r>
            <a:r>
              <a:rPr lang="en-US" dirty="0" smtClean="0"/>
              <a:t>1</a:t>
            </a:r>
            <a:r>
              <a:rPr lang="en-US" i="1" dirty="0" smtClean="0"/>
              <a:t>, p</a:t>
            </a:r>
            <a:r>
              <a:rPr lang="en-US" dirty="0" smtClean="0"/>
              <a:t>)	(2) “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5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US" dirty="0" smtClean="0"/>
              <a:t>EXPLANATIONS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56581"/>
            <a:ext cx="8229600" cy="5001419"/>
          </a:xfrm>
        </p:spPr>
        <p:txBody>
          <a:bodyPr>
            <a:normAutofit/>
          </a:bodyPr>
          <a:lstStyle/>
          <a:p>
            <a:r>
              <a:rPr lang="en-IN" dirty="0" smtClean="0"/>
              <a:t>The first relation(1) is certainly a valid </a:t>
            </a:r>
            <a:r>
              <a:rPr lang="en-IN" dirty="0" err="1" smtClean="0"/>
              <a:t>primality</a:t>
            </a:r>
            <a:r>
              <a:rPr lang="en-IN" dirty="0" smtClean="0"/>
              <a:t> test, it is horribly inefficient as it involves the computation of n coefficients. The trick however is in choosing a suitable integer a. The simplest method for reducing the number of coefficients that need to be computed is to evaluate f(</a:t>
            </a:r>
            <a:r>
              <a:rPr lang="en-IN" i="1" dirty="0" smtClean="0"/>
              <a:t>x</a:t>
            </a:r>
            <a:r>
              <a:rPr lang="en-IN" dirty="0" smtClean="0"/>
              <a:t>) modulo n and modulo some polynomial of small degree, say (</a:t>
            </a:r>
            <a:r>
              <a:rPr lang="en-IN" i="1" dirty="0" err="1" smtClean="0"/>
              <a:t>x</a:t>
            </a:r>
            <a:r>
              <a:rPr lang="en-IN" baseline="30000" dirty="0" err="1" smtClean="0"/>
              <a:t>r</a:t>
            </a:r>
            <a:r>
              <a:rPr lang="en-IN" dirty="0" smtClean="0"/>
              <a:t> - 1).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(</a:t>
            </a:r>
            <a:r>
              <a:rPr lang="en-US" i="1" dirty="0" smtClean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≡ </a:t>
            </a:r>
            <a:r>
              <a:rPr lang="en-US" dirty="0" smtClean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− a</a:t>
            </a:r>
            <a:r>
              <a:rPr lang="en-US" dirty="0" smtClean="0"/>
              <a:t>)(mod (</a:t>
            </a:r>
            <a:r>
              <a:rPr lang="en-US" i="1" dirty="0" err="1" smtClean="0"/>
              <a:t>x^r</a:t>
            </a:r>
            <a:r>
              <a:rPr lang="en-US" i="1" dirty="0" smtClean="0"/>
              <a:t>) − </a:t>
            </a:r>
            <a:r>
              <a:rPr lang="en-US" dirty="0" smtClean="0"/>
              <a:t>1</a:t>
            </a:r>
            <a:r>
              <a:rPr lang="en-US" i="1" dirty="0" smtClean="0"/>
              <a:t>, p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IN" dirty="0" smtClean="0"/>
              <a:t>which is the same as:</a:t>
            </a:r>
            <a:r>
              <a:rPr lang="en-IN" i="1" dirty="0" smtClean="0"/>
              <a:t>(x</a:t>
            </a:r>
            <a:r>
              <a:rPr lang="en-IN" dirty="0" smtClean="0"/>
              <a:t>-</a:t>
            </a:r>
            <a:r>
              <a:rPr lang="en-IN" i="1" dirty="0" smtClean="0"/>
              <a:t>a)</a:t>
            </a:r>
            <a:r>
              <a:rPr lang="en-IN" i="1" baseline="30000" dirty="0" smtClean="0"/>
              <a:t>p</a:t>
            </a:r>
            <a:r>
              <a:rPr lang="en-IN" dirty="0" smtClean="0"/>
              <a:t>-</a:t>
            </a:r>
            <a:r>
              <a:rPr lang="en-IN" i="1" dirty="0" smtClean="0"/>
              <a:t>(</a:t>
            </a:r>
            <a:r>
              <a:rPr lang="en-IN" i="1" dirty="0" err="1" smtClean="0"/>
              <a:t>x</a:t>
            </a:r>
            <a:r>
              <a:rPr lang="en-IN" i="1" baseline="30000" dirty="0" err="1" smtClean="0"/>
              <a:t>p</a:t>
            </a:r>
            <a:r>
              <a:rPr lang="en-IN" i="1" baseline="30000" dirty="0" smtClean="0"/>
              <a:t> </a:t>
            </a:r>
            <a:r>
              <a:rPr lang="en-IN" dirty="0" smtClean="0"/>
              <a:t>- </a:t>
            </a:r>
            <a:r>
              <a:rPr lang="en-IN" i="1" dirty="0" smtClean="0"/>
              <a:t>a)</a:t>
            </a:r>
            <a:r>
              <a:rPr lang="en-IN" dirty="0" smtClean="0"/>
              <a:t>= </a:t>
            </a:r>
            <a:r>
              <a:rPr lang="en-IN" i="1" dirty="0" err="1" smtClean="0"/>
              <a:t>pf</a:t>
            </a:r>
            <a:r>
              <a:rPr lang="en-IN" dirty="0" smtClean="0"/>
              <a:t>+</a:t>
            </a:r>
            <a:r>
              <a:rPr lang="en-IN" i="1" dirty="0" smtClean="0"/>
              <a:t>(x</a:t>
            </a:r>
            <a:r>
              <a:rPr lang="en-IN" i="1" baseline="30000" dirty="0" smtClean="0"/>
              <a:t>r</a:t>
            </a:r>
            <a:r>
              <a:rPr lang="en-IN" dirty="0" smtClean="0"/>
              <a:t>-1</a:t>
            </a:r>
            <a:r>
              <a:rPr lang="en-IN" i="1" dirty="0" smtClean="0"/>
              <a:t>)</a:t>
            </a:r>
            <a:r>
              <a:rPr lang="en-IN" i="1" dirty="0" err="1" smtClean="0"/>
              <a:t>g</a:t>
            </a:r>
            <a:r>
              <a:rPr lang="en-IN" dirty="0" err="1" smtClean="0"/>
              <a:t>,for</a:t>
            </a:r>
            <a:r>
              <a:rPr lang="en-IN" dirty="0" smtClean="0"/>
              <a:t> some polynomials </a:t>
            </a:r>
            <a:r>
              <a:rPr lang="en-IN" i="1" dirty="0" smtClean="0"/>
              <a:t>f</a:t>
            </a:r>
            <a:r>
              <a:rPr lang="en-IN" dirty="0" smtClean="0"/>
              <a:t> and </a:t>
            </a:r>
            <a:r>
              <a:rPr lang="en-IN" i="1" dirty="0" smtClean="0"/>
              <a:t>g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It is clear that all primes p satisfy (</a:t>
            </a:r>
            <a:r>
              <a:rPr lang="en-IN" i="1" dirty="0" smtClean="0"/>
              <a:t>x</a:t>
            </a:r>
            <a:r>
              <a:rPr lang="en-IN" dirty="0" smtClean="0"/>
              <a:t> + a)</a:t>
            </a:r>
            <a:r>
              <a:rPr lang="en-IN" baseline="30000" dirty="0" smtClean="0"/>
              <a:t>p</a:t>
            </a:r>
            <a:r>
              <a:rPr lang="en-IN" dirty="0" smtClean="0"/>
              <a:t> - (</a:t>
            </a:r>
            <a:r>
              <a:rPr lang="en-IN" i="1" dirty="0" err="1" smtClean="0"/>
              <a:t>x</a:t>
            </a:r>
            <a:r>
              <a:rPr lang="en-IN" baseline="30000" dirty="0" err="1" smtClean="0"/>
              <a:t>p</a:t>
            </a:r>
            <a:r>
              <a:rPr lang="en-IN" dirty="0" smtClean="0"/>
              <a:t> + a) ≡ 0 mod (p, </a:t>
            </a:r>
            <a:r>
              <a:rPr lang="en-IN" i="1" dirty="0" err="1" smtClean="0"/>
              <a:t>x</a:t>
            </a:r>
            <a:r>
              <a:rPr lang="en-IN" baseline="30000" dirty="0" err="1" smtClean="0"/>
              <a:t>r</a:t>
            </a:r>
            <a:r>
              <a:rPr lang="en-IN" dirty="0" smtClean="0"/>
              <a:t> -1), some composite numbers may satisfy this equation for all values of a and r.</a:t>
            </a:r>
          </a:p>
        </p:txBody>
      </p:sp>
    </p:spTree>
    <p:extLst>
      <p:ext uri="{BB962C8B-B14F-4D97-AF65-F5344CB8AC3E}">
        <p14:creationId xmlns:p14="http://schemas.microsoft.com/office/powerpoint/2010/main" val="10539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73879"/>
            <a:ext cx="10353761" cy="1326321"/>
          </a:xfrm>
        </p:spPr>
        <p:txBody>
          <a:bodyPr/>
          <a:lstStyle/>
          <a:p>
            <a:r>
              <a:rPr lang="en-US" dirty="0" smtClean="0"/>
              <a:t>Explanation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915789"/>
            <a:ext cx="8229600" cy="4853136"/>
          </a:xfrm>
        </p:spPr>
        <p:txBody>
          <a:bodyPr>
            <a:normAutofit/>
          </a:bodyPr>
          <a:lstStyle/>
          <a:p>
            <a:r>
              <a:rPr lang="en-IN" dirty="0" smtClean="0"/>
              <a:t>It turns out that for a judiciously chosen r, if the above identity is satisfied for several values of a, then n can be shown to be a prime power. The number of </a:t>
            </a:r>
            <a:r>
              <a:rPr lang="en-IN" dirty="0" err="1" smtClean="0"/>
              <a:t>a's</a:t>
            </a:r>
            <a:r>
              <a:rPr lang="en-IN" dirty="0" smtClean="0"/>
              <a:t> and the appropriate value of r are bounded by  log(n).(It is provable-(using FOURIER MULTIPLICATION) that r need only be logarithmic with respect to n.)</a:t>
            </a:r>
          </a:p>
          <a:p>
            <a:r>
              <a:rPr lang="en-IN" dirty="0" smtClean="0"/>
              <a:t>The congruence can be checked in polynomial time with respect to the number of digits in n, because It is provable that r need only be logarithmic with respect to n. The proof of correctness for AKS consists of showing that there exists a suitably small </a:t>
            </a:r>
            <a:r>
              <a:rPr lang="en-IN" i="1" dirty="0" smtClean="0"/>
              <a:t>r</a:t>
            </a:r>
            <a:r>
              <a:rPr lang="en-IN" dirty="0" smtClean="0"/>
              <a:t> and suitably small set of integers </a:t>
            </a:r>
            <a:r>
              <a:rPr lang="en-IN" i="1" dirty="0" smtClean="0"/>
              <a:t>A</a:t>
            </a:r>
            <a:r>
              <a:rPr lang="en-IN" dirty="0" smtClean="0"/>
              <a:t> such that, if the congruence holds for all such </a:t>
            </a:r>
            <a:r>
              <a:rPr lang="en-IN" i="1" dirty="0" smtClean="0"/>
              <a:t>a</a:t>
            </a:r>
            <a:r>
              <a:rPr lang="en-IN" dirty="0" smtClean="0"/>
              <a:t> in </a:t>
            </a:r>
            <a:r>
              <a:rPr lang="en-IN" i="1" dirty="0" smtClean="0"/>
              <a:t>A</a:t>
            </a:r>
            <a:r>
              <a:rPr lang="en-IN" dirty="0" smtClean="0"/>
              <a:t>, then </a:t>
            </a:r>
            <a:r>
              <a:rPr lang="en-IN" i="1" dirty="0" smtClean="0"/>
              <a:t>n</a:t>
            </a:r>
            <a:r>
              <a:rPr lang="en-IN" dirty="0" smtClean="0"/>
              <a:t> must be prime.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7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SUITABLE r-value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algorithm first chooses a “suitable” </a:t>
            </a:r>
            <a:r>
              <a:rPr lang="en-US" i="1" dirty="0" smtClean="0"/>
              <a:t>r</a:t>
            </a:r>
            <a:r>
              <a:rPr lang="en-US" dirty="0" smtClean="0"/>
              <a:t>. (An </a:t>
            </a:r>
            <a:r>
              <a:rPr lang="en-US" i="1" dirty="0" smtClean="0"/>
              <a:t>r </a:t>
            </a:r>
            <a:r>
              <a:rPr lang="en-US" dirty="0" smtClean="0"/>
              <a:t>is “suitable”</a:t>
            </a:r>
            <a:r>
              <a:rPr lang="en-IN" dirty="0" smtClean="0"/>
              <a:t> </a:t>
            </a:r>
            <a:r>
              <a:rPr lang="en-US" dirty="0" smtClean="0"/>
              <a:t>for us if it is a prime=     </a:t>
            </a:r>
            <a:r>
              <a:rPr lang="en-US" i="1" dirty="0" smtClean="0"/>
              <a:t>O </a:t>
            </a:r>
            <a:r>
              <a:rPr lang="en-US" dirty="0" smtClean="0"/>
              <a:t>(log^6 (</a:t>
            </a:r>
            <a:r>
              <a:rPr lang="en-US" i="1" dirty="0" smtClean="0"/>
              <a:t>p</a:t>
            </a:r>
            <a:r>
              <a:rPr lang="en-US" dirty="0" smtClean="0"/>
              <a:t>)) and </a:t>
            </a:r>
            <a:r>
              <a:rPr lang="en-US" i="1" dirty="0" smtClean="0"/>
              <a:t>r − </a:t>
            </a:r>
            <a:r>
              <a:rPr lang="en-US" dirty="0" smtClean="0"/>
              <a:t>1 contains a prime factor of size at least </a:t>
            </a:r>
            <a:r>
              <a:rPr lang="en-US" i="1" dirty="0" smtClean="0"/>
              <a:t>r ^(1/</a:t>
            </a:r>
            <a:r>
              <a:rPr lang="en-US" dirty="0" smtClean="0"/>
              <a:t>2 +</a:t>
            </a:r>
            <a:r>
              <a:rPr lang="en-US" i="1" dirty="0" smtClean="0"/>
              <a:t>δ)</a:t>
            </a:r>
            <a:r>
              <a:rPr lang="en-US" dirty="0" smtClean="0"/>
              <a:t>, for some constant</a:t>
            </a:r>
            <a:r>
              <a:rPr lang="en-IN" dirty="0" smtClean="0"/>
              <a:t> </a:t>
            </a:r>
            <a:r>
              <a:rPr lang="en-US" i="1" dirty="0" smtClean="0"/>
              <a:t>δ &gt; </a:t>
            </a:r>
            <a:r>
              <a:rPr lang="en-US" dirty="0" smtClean="0"/>
              <a:t>0. [Fou85, BH96] assures us that such a “suitable” </a:t>
            </a:r>
            <a:r>
              <a:rPr lang="en-US" i="1" dirty="0" smtClean="0"/>
              <a:t>r </a:t>
            </a:r>
            <a:r>
              <a:rPr lang="en-US" dirty="0" smtClean="0"/>
              <a:t>exists.) Thereafter, the algorithm verifies the congruence (2)  for a  “small”  ( </a:t>
            </a:r>
            <a:r>
              <a:rPr lang="en-US" i="1" dirty="0" smtClean="0"/>
              <a:t>O </a:t>
            </a:r>
            <a:r>
              <a:rPr lang="en-US" dirty="0" smtClean="0"/>
              <a:t>(</a:t>
            </a:r>
            <a:r>
              <a:rPr lang="en-US" i="1" dirty="0" smtClean="0"/>
              <a:t>√r </a:t>
            </a:r>
            <a:r>
              <a:rPr lang="en-US" dirty="0" smtClean="0"/>
              <a:t>log </a:t>
            </a:r>
            <a:r>
              <a:rPr lang="en-US" i="1" dirty="0" smtClean="0"/>
              <a:t>p</a:t>
            </a:r>
            <a:r>
              <a:rPr lang="en-US" dirty="0" smtClean="0"/>
              <a:t>) )  number  of </a:t>
            </a:r>
            <a:r>
              <a:rPr lang="en-US" i="1" dirty="0" err="1" smtClean="0"/>
              <a:t>a</a:t>
            </a:r>
            <a:r>
              <a:rPr lang="en-US" dirty="0" err="1" smtClean="0"/>
              <a:t>’s</a:t>
            </a:r>
            <a:r>
              <a:rPr lang="en-US" dirty="0" smtClean="0"/>
              <a:t>.   We  prove  that this  idea works:  i.e.  The</a:t>
            </a:r>
            <a:r>
              <a:rPr lang="en-IN" dirty="0" smtClean="0"/>
              <a:t> </a:t>
            </a:r>
            <a:r>
              <a:rPr lang="en-US" dirty="0" smtClean="0"/>
              <a:t>algorithm correctly determines whether </a:t>
            </a:r>
            <a:r>
              <a:rPr lang="en-US" i="1" dirty="0" smtClean="0"/>
              <a:t>p </a:t>
            </a:r>
            <a:r>
              <a:rPr lang="en-US" dirty="0" smtClean="0"/>
              <a:t>is prime or not.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the above statements we understand that according to AKS “suitable” r should be a prime such that it is within the bound of O(log^6(p)) and r-1 should have prime factor which are &gt;= r^(0.5+</a:t>
            </a:r>
            <a:r>
              <a:rPr lang="el-GR" dirty="0" smtClean="0"/>
              <a:t>δ</a:t>
            </a:r>
            <a:r>
              <a:rPr lang="en-US" dirty="0" smtClean="0"/>
              <a:t>) and after finding such an r we can check the congruence-2 for </a:t>
            </a:r>
            <a:r>
              <a:rPr lang="en-US" i="1" dirty="0" smtClean="0"/>
              <a:t>O </a:t>
            </a:r>
            <a:r>
              <a:rPr lang="en-US" dirty="0" smtClean="0"/>
              <a:t>(</a:t>
            </a:r>
            <a:r>
              <a:rPr lang="en-US" i="1" dirty="0" smtClean="0"/>
              <a:t>√r </a:t>
            </a:r>
            <a:r>
              <a:rPr lang="en-US" dirty="0" smtClean="0"/>
              <a:t>log </a:t>
            </a:r>
            <a:r>
              <a:rPr lang="en-US" i="1" dirty="0" smtClean="0"/>
              <a:t>p</a:t>
            </a:r>
            <a:r>
              <a:rPr lang="en-US" dirty="0" smtClean="0"/>
              <a:t>) no. of </a:t>
            </a:r>
            <a:r>
              <a:rPr lang="en-US" dirty="0" err="1" smtClean="0"/>
              <a:t>a’s</a:t>
            </a:r>
            <a:r>
              <a:rPr lang="en-US" dirty="0" smtClean="0"/>
              <a:t> , which is considered to be a small number.</a:t>
            </a:r>
          </a:p>
          <a:p>
            <a:r>
              <a:rPr lang="en-US" dirty="0" smtClean="0"/>
              <a:t>They have specifically chosen r^(</a:t>
            </a:r>
            <a:r>
              <a:rPr lang="en-US" dirty="0" smtClean="0">
                <a:solidFill>
                  <a:srgbClr val="FF0000"/>
                </a:solidFill>
              </a:rPr>
              <a:t>0.5</a:t>
            </a:r>
            <a:r>
              <a:rPr lang="en-US" dirty="0" smtClean="0"/>
              <a:t>) because an inefficient </a:t>
            </a:r>
            <a:r>
              <a:rPr lang="en-US" dirty="0" err="1" smtClean="0"/>
              <a:t>primality</a:t>
            </a:r>
            <a:r>
              <a:rPr lang="en-US" dirty="0" smtClean="0"/>
              <a:t> test could also be done by checking for divisibility by each number from 2 t to </a:t>
            </a:r>
            <a:r>
              <a:rPr lang="en-US" dirty="0" err="1" smtClean="0"/>
              <a:t>sqrt</a:t>
            </a:r>
            <a:r>
              <a:rPr lang="en-US" dirty="0" smtClean="0"/>
              <a:t>(n) so we are choosing an prime greater that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4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AND PRELIMINARIES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 the rest of the paper </a:t>
            </a:r>
            <a:r>
              <a:rPr lang="en-US" i="1" dirty="0" err="1" smtClean="0"/>
              <a:t>Fpd</a:t>
            </a:r>
            <a:r>
              <a:rPr lang="en-US" i="1" dirty="0" smtClean="0"/>
              <a:t> </a:t>
            </a:r>
            <a:r>
              <a:rPr lang="en-US" dirty="0" smtClean="0"/>
              <a:t>denotes the finite field, where </a:t>
            </a:r>
            <a:r>
              <a:rPr lang="en-US" i="1" dirty="0" smtClean="0"/>
              <a:t>p </a:t>
            </a:r>
            <a:r>
              <a:rPr lang="en-US" dirty="0" smtClean="0"/>
              <a:t>is a prime. Recall that if </a:t>
            </a:r>
            <a:r>
              <a:rPr lang="en-US" i="1" dirty="0" smtClean="0"/>
              <a:t>p </a:t>
            </a:r>
            <a:r>
              <a:rPr lang="en-US" dirty="0" smtClean="0"/>
              <a:t>is a prime and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a polynomial of degree </a:t>
            </a:r>
            <a:r>
              <a:rPr lang="en-US" i="1" dirty="0" smtClean="0"/>
              <a:t>d </a:t>
            </a:r>
            <a:r>
              <a:rPr lang="en-US" dirty="0" smtClean="0"/>
              <a:t>and irreducible in </a:t>
            </a:r>
            <a:r>
              <a:rPr lang="en-US" i="1" dirty="0" err="1" smtClean="0"/>
              <a:t>Fp</a:t>
            </a:r>
            <a:r>
              <a:rPr lang="en-US" dirty="0" smtClean="0"/>
              <a:t>, then </a:t>
            </a:r>
            <a:r>
              <a:rPr lang="en-US" i="1" dirty="0" err="1" smtClean="0"/>
              <a:t>Fp</a:t>
            </a:r>
            <a:r>
              <a:rPr lang="en-US" dirty="0" smtClean="0"/>
              <a:t>[</a:t>
            </a:r>
            <a:r>
              <a:rPr lang="en-US" i="1" dirty="0" smtClean="0"/>
              <a:t>x</a:t>
            </a:r>
            <a:r>
              <a:rPr lang="en-US" dirty="0" smtClean="0"/>
              <a:t>]</a:t>
            </a:r>
            <a:r>
              <a:rPr lang="en-US" i="1" dirty="0" smtClean="0"/>
              <a:t>/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is a finite field of order </a:t>
            </a:r>
            <a:r>
              <a:rPr lang="en-US" i="1" dirty="0" smtClean="0"/>
              <a:t>pd</a:t>
            </a:r>
            <a:r>
              <a:rPr lang="en-US" dirty="0" smtClean="0"/>
              <a:t>. In the rest of the paper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will be a factor of  </a:t>
            </a:r>
            <a:r>
              <a:rPr lang="en-US" i="1" u="sng" dirty="0" err="1" smtClean="0"/>
              <a:t>x^r</a:t>
            </a:r>
            <a:r>
              <a:rPr lang="en-US" i="1" u="sng" dirty="0" smtClean="0"/>
              <a:t> −</a:t>
            </a:r>
            <a:r>
              <a:rPr lang="en-US" u="sng" dirty="0" smtClean="0"/>
              <a:t>1</a:t>
            </a:r>
            <a:r>
              <a:rPr lang="en-US" dirty="0" smtClean="0"/>
              <a:t>  unless stated   otherwise.</a:t>
            </a:r>
            <a:r>
              <a:rPr lang="en-IN" dirty="0" smtClean="0"/>
              <a:t> 			         </a:t>
            </a:r>
            <a:r>
              <a:rPr lang="en-US" i="1" dirty="0" smtClean="0"/>
              <a:t>x−</a:t>
            </a:r>
            <a:r>
              <a:rPr lang="en-US" dirty="0" smtClean="0"/>
              <a:t>1</a:t>
            </a:r>
            <a:endParaRPr lang="en-IN" dirty="0" smtClean="0"/>
          </a:p>
          <a:p>
            <a:r>
              <a:rPr lang="en-US" dirty="0" smtClean="0"/>
              <a:t>We will use the symbol </a:t>
            </a:r>
            <a:r>
              <a:rPr lang="en-US" i="1" dirty="0" smtClean="0"/>
              <a:t>O˜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for </a:t>
            </a:r>
            <a:r>
              <a:rPr lang="en-US" i="1" dirty="0" smtClean="0"/>
              <a:t>O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poly</a:t>
            </a:r>
            <a:r>
              <a:rPr lang="en-US" dirty="0" smtClean="0"/>
              <a:t>(log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))), where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some function of </a:t>
            </a:r>
            <a:r>
              <a:rPr lang="en-US" i="1" dirty="0" smtClean="0"/>
              <a:t>n</a:t>
            </a:r>
            <a:r>
              <a:rPr lang="en-US" dirty="0" smtClean="0"/>
              <a:t>. Unless stated otherwise, log will be to base 2 in this paper.</a:t>
            </a:r>
            <a:endParaRPr lang="en-IN" dirty="0" smtClean="0"/>
          </a:p>
          <a:p>
            <a:r>
              <a:rPr lang="en-US" dirty="0" smtClean="0"/>
              <a:t>We now collect some simple facts from algebra that can be found in any standard text, e.g. [LN86, Fra90]. We also prove some of these for the sake of completeness.”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2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RESIDUE: b is the residue in case of </a:t>
            </a:r>
            <a:r>
              <a:rPr lang="en-US" dirty="0" err="1" smtClean="0"/>
              <a:t>a≡b</a:t>
            </a:r>
            <a:r>
              <a:rPr lang="en-US" dirty="0" smtClean="0"/>
              <a:t>(mod n)</a:t>
            </a:r>
          </a:p>
          <a:p>
            <a:r>
              <a:rPr lang="en-US" dirty="0" smtClean="0"/>
              <a:t>RESIDUE CLASSES:</a:t>
            </a:r>
            <a:r>
              <a:rPr lang="en-IN" dirty="0" smtClean="0"/>
              <a:t> The residue classes of a function f(x)(mod n) are the set of all possible values of the residue of f(x)(mod n) where       x ɛ (0,n-1)</a:t>
            </a:r>
          </a:p>
          <a:p>
            <a:r>
              <a:rPr lang="en-IN" dirty="0" smtClean="0"/>
              <a:t>A finite field is a field with a finite field order (i.e., number of elements). The order of a finite field is always a prime or a power of a prime. For each prime power, there exists exactly one finite field GF(</a:t>
            </a:r>
            <a:r>
              <a:rPr lang="en-IN" dirty="0" err="1" smtClean="0"/>
              <a:t>p^n</a:t>
            </a:r>
            <a:r>
              <a:rPr lang="en-IN" dirty="0" smtClean="0"/>
              <a:t>), often written as in current usage as </a:t>
            </a:r>
            <a:r>
              <a:rPr lang="en-US" i="1" dirty="0" err="1" smtClean="0"/>
              <a:t>Fp^n</a:t>
            </a:r>
            <a:r>
              <a:rPr lang="en-IN" dirty="0" smtClean="0"/>
              <a:t>. </a:t>
            </a:r>
          </a:p>
          <a:p>
            <a:r>
              <a:rPr lang="en-IN" dirty="0" smtClean="0"/>
              <a:t>GF(p) is called the prime field of order p, and is the field of residue classes modulo , where the elements are denoted 0, 1, ...p-1, . a=b in GF(p) means the same as </a:t>
            </a:r>
            <a:r>
              <a:rPr lang="en-US" dirty="0" smtClean="0"/>
              <a:t> </a:t>
            </a:r>
            <a:r>
              <a:rPr lang="en-US" dirty="0" err="1" smtClean="0"/>
              <a:t>a≡b</a:t>
            </a:r>
            <a:r>
              <a:rPr lang="en-US" dirty="0" smtClean="0"/>
              <a:t>(mod 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0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EXPLANATION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polynomial is said to be irreducible if it cannot be factored into nontrivial polynomials over the same field. </a:t>
            </a:r>
          </a:p>
          <a:p>
            <a:r>
              <a:rPr lang="en-IN" dirty="0" smtClean="0"/>
              <a:t>For example, in the field of rational polynomials Q(x) (i.e., polynomials f(x) with rational coefficients), is said to be irreducible if there do not exist two non-constant polynomials g(x),h(x) and in with rational coefficients such that : f(x)=g(x)h(x)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2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EXPLANATION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AKS have taken</a:t>
            </a:r>
            <a:r>
              <a:rPr lang="en-US" i="1" dirty="0" smtClean="0"/>
              <a:t> 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will be a factor of  </a:t>
            </a:r>
            <a:r>
              <a:rPr lang="en-US" i="1" u="sng" dirty="0" err="1" smtClean="0"/>
              <a:t>x^r</a:t>
            </a:r>
            <a:r>
              <a:rPr lang="en-US" i="1" u="sng" dirty="0" smtClean="0"/>
              <a:t> −</a:t>
            </a:r>
            <a:r>
              <a:rPr lang="en-US" u="sng" dirty="0" smtClean="0"/>
              <a:t>1/(</a:t>
            </a:r>
            <a:r>
              <a:rPr lang="en-IN" dirty="0" smtClean="0"/>
              <a:t>x-1)</a:t>
            </a:r>
            <a:r>
              <a:rPr lang="en-US" dirty="0" smtClean="0"/>
              <a:t>  unless stated otherwise.</a:t>
            </a:r>
            <a:r>
              <a:rPr lang="en-IN" dirty="0" smtClean="0"/>
              <a:t> 		 Which means h(x) is a factor of a G.P with 1st term 1 and common factor x: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1+x+x^2+x^3+.......+</a:t>
            </a:r>
            <a:r>
              <a:rPr lang="en-IN" dirty="0" err="1" smtClean="0"/>
              <a:t>x^r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Above proofs are sufficient for proving AKS </a:t>
            </a:r>
            <a:r>
              <a:rPr lang="en-IN" dirty="0" err="1" smtClean="0"/>
              <a:t>primality</a:t>
            </a:r>
            <a:r>
              <a:rPr lang="en-IN" dirty="0" smtClean="0"/>
              <a:t> test.</a:t>
            </a:r>
          </a:p>
          <a:p>
            <a:pPr marL="0" indent="0">
              <a:buNone/>
            </a:pPr>
            <a:r>
              <a:rPr lang="en-IN" dirty="0" smtClean="0"/>
              <a:t>Using some of the ideas which have been developed by </a:t>
            </a:r>
            <a:r>
              <a:rPr lang="en-IN" dirty="0" err="1" smtClean="0"/>
              <a:t>us,we</a:t>
            </a:r>
            <a:r>
              <a:rPr lang="en-IN" dirty="0" smtClean="0"/>
              <a:t> may decrease the time complexity of the algorithm and decrease the code length.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3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5837" y="568167"/>
            <a:ext cx="7520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 smtClean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POINTS:</a:t>
            </a:r>
            <a:endParaRPr lang="en-US" sz="5400" b="0" u="sng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825" y="1980508"/>
            <a:ext cx="11744349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Invented by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Manindra</a:t>
            </a: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Agrawal,Neeraj</a:t>
            </a: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Kayal</a:t>
            </a: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&amp;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Nitin</a:t>
            </a: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Saxena</a:t>
            </a:r>
            <a:endParaRPr lang="en-US" sz="2800" b="0" cap="none" spc="0" dirty="0" smtClean="0">
              <a:ln w="0"/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Unconditional:No</a:t>
            </a:r>
            <a:r>
              <a:rPr lang="en-US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constraints involved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Deterministic:</a:t>
            </a:r>
            <a:r>
              <a:rPr lang="en-IN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S</a:t>
            </a:r>
            <a:r>
              <a:rPr lang="en-IN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olves the problem with exact decision at every </a:t>
            </a:r>
            <a:r>
              <a:rPr lang="en-IN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step;no</a:t>
            </a:r>
            <a:r>
              <a:rPr lang="en-IN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guesses </a:t>
            </a:r>
            <a:r>
              <a:rPr lang="en-IN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involved;machine’s</a:t>
            </a:r>
            <a:r>
              <a:rPr lang="en-IN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current state determines what its next state will be; computes a mathematical function which has a unique value for any input in its domain</a:t>
            </a:r>
            <a:endParaRPr lang="en-US" sz="2800" b="0" cap="none" spc="0" dirty="0" smtClean="0">
              <a:ln w="0"/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Polynomial time complexity:</a:t>
            </a:r>
            <a:r>
              <a:rPr lang="en-IN" sz="2800" dirty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R</a:t>
            </a:r>
            <a:r>
              <a:rPr lang="en-IN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unning time is upper bounded by a polynomial expression in the </a:t>
            </a:r>
            <a:r>
              <a:rPr lang="en-IN" sz="2800" u="sng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size of the input(no. of digits) </a:t>
            </a:r>
            <a:r>
              <a:rPr lang="en-IN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for the algorithm</a:t>
            </a:r>
            <a:endParaRPr lang="en-US" sz="2800" b="0" cap="none" spc="0" dirty="0">
              <a:ln w="0"/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911" y="240918"/>
            <a:ext cx="5904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 smtClean="0">
                <a:ln w="0"/>
                <a:solidFill>
                  <a:srgbClr val="38540A"/>
                </a:solidFill>
              </a:rPr>
              <a:t>Time Complexity</a:t>
            </a:r>
            <a:endParaRPr lang="en-US" sz="5400" u="sng" dirty="0">
              <a:ln w="0"/>
              <a:solidFill>
                <a:srgbClr val="38540A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588838"/>
            <a:ext cx="1200357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  <a:cs typeface="Arial" panose="020B0604020202020204" pitchFamily="34" charset="0"/>
              </a:rPr>
              <a:t>An algorithm is said to be solvable in polynomial time if the number of steps required to complete the algorithm for a given input is</a:t>
            </a:r>
            <a:r>
              <a:rPr lang="en-US" dirty="0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</a:rPr>
              <a:t> </a:t>
            </a:r>
            <a:r>
              <a:rPr lang="en-US" u="sng" dirty="0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</a:rPr>
              <a:t>O(</a:t>
            </a:r>
            <a:r>
              <a:rPr lang="en-US" u="sng" dirty="0" err="1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</a:rPr>
              <a:t>n^k</a:t>
            </a:r>
            <a:r>
              <a:rPr lang="en-US" u="sng" dirty="0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</a:rPr>
              <a:t>) </a:t>
            </a:r>
            <a:r>
              <a:rPr lang="en-US" dirty="0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  <a:cs typeface="Arial" panose="020B0604020202020204" pitchFamily="34" charset="0"/>
              </a:rPr>
              <a:t>for some nonnegative integer</a:t>
            </a:r>
            <a:r>
              <a:rPr lang="en-US" dirty="0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</a:rPr>
              <a:t> k</a:t>
            </a:r>
            <a:r>
              <a:rPr lang="en-US" dirty="0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  <a:cs typeface="Arial" panose="020B0604020202020204" pitchFamily="34" charset="0"/>
              </a:rPr>
              <a:t>, where 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</a:rPr>
              <a:t>n</a:t>
            </a:r>
            <a:r>
              <a:rPr lang="en-US" dirty="0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  <a:cs typeface="Arial" panose="020B0604020202020204" pitchFamily="34" charset="0"/>
              </a:rPr>
              <a:t> is the complexity of the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  <a:latin typeface="Century Gothic" panose="020B0502020202020204"/>
                <a:ea typeface="MS PGothic" panose="020B0600070205080204" pitchFamily="34" charset="-128"/>
                <a:cs typeface="Arial" panose="020B0604020202020204" pitchFamily="34" charset="0"/>
              </a:rPr>
              <a:t>Polynomial-time algorithms are said to be "fast."</a:t>
            </a:r>
            <a:r>
              <a:rPr lang="en-US" sz="900" dirty="0" smtClean="0">
                <a:solidFill>
                  <a:srgbClr val="000000"/>
                </a:solidFill>
                <a:latin typeface="Century Gothic" panose="020B0502020202020204"/>
                <a:cs typeface="Arial" panose="020B0604020202020204" pitchFamily="34" charset="0"/>
              </a:rPr>
              <a:t> </a:t>
            </a:r>
            <a:r>
              <a:rPr lang="en-US" sz="800" dirty="0" smtClean="0">
                <a:solidFill>
                  <a:prstClr val="white"/>
                </a:solidFill>
                <a:latin typeface="Century Gothic" panose="020B0502020202020204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prstClr val="white"/>
              </a:solidFill>
              <a:latin typeface="Century Gothic" panose="020B0502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In the first version of the above-cited paper, the authors proved the asymptotic time complexity of the algorithm to </a:t>
            </a:r>
            <a:r>
              <a:rPr lang="en-IN" dirty="0" smtClean="0">
                <a:solidFill>
                  <a:prstClr val="white"/>
                </a:solidFill>
                <a:latin typeface="Century Gothic" panose="020B0502020202020204"/>
              </a:rPr>
              <a:t>be </a:t>
            </a:r>
            <a:r>
              <a:rPr lang="en-IN" u="sng" dirty="0" smtClean="0">
                <a:solidFill>
                  <a:prstClr val="white"/>
                </a:solidFill>
                <a:latin typeface="Century Gothic" panose="020B0502020202020204"/>
              </a:rPr>
              <a:t>O(log(n)^12) </a:t>
            </a:r>
            <a:r>
              <a:rPr lang="en-IN" dirty="0" smtClean="0">
                <a:solidFill>
                  <a:prstClr val="white"/>
                </a:solidFill>
                <a:latin typeface="Century Gothic" panose="020B0502020202020204"/>
              </a:rPr>
              <a:t>.In </a:t>
            </a:r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other words, the algorithm takes less time than the twelfth power of the number of digits in </a:t>
            </a:r>
            <a:r>
              <a:rPr lang="en-IN" dirty="0" smtClean="0">
                <a:solidFill>
                  <a:prstClr val="white"/>
                </a:solidFill>
                <a:latin typeface="Century Gothic" panose="020B0502020202020204"/>
              </a:rPr>
              <a:t>n for </a:t>
            </a:r>
            <a:r>
              <a:rPr lang="en-IN" dirty="0" err="1" smtClean="0">
                <a:solidFill>
                  <a:prstClr val="white"/>
                </a:solidFill>
                <a:latin typeface="Century Gothic" panose="020B0502020202020204"/>
              </a:rPr>
              <a:t>primality</a:t>
            </a:r>
            <a:r>
              <a:rPr lang="en-IN" dirty="0" smtClean="0">
                <a:solidFill>
                  <a:prstClr val="white"/>
                </a:solidFill>
                <a:latin typeface="Century Gothic" panose="020B0502020202020204"/>
              </a:rPr>
              <a:t>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In 2005, Carl </a:t>
            </a:r>
            <a:r>
              <a:rPr lang="en-IN" dirty="0" err="1">
                <a:solidFill>
                  <a:prstClr val="white"/>
                </a:solidFill>
                <a:latin typeface="Century Gothic" panose="020B0502020202020204"/>
              </a:rPr>
              <a:t>Pomerance</a:t>
            </a:r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 and H. W. </a:t>
            </a:r>
            <a:r>
              <a:rPr lang="en-IN" dirty="0" err="1">
                <a:solidFill>
                  <a:prstClr val="white"/>
                </a:solidFill>
                <a:latin typeface="Century Gothic" panose="020B0502020202020204"/>
              </a:rPr>
              <a:t>Lenstra</a:t>
            </a:r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, Jr. demonstrated a variant of AKS that runs </a:t>
            </a:r>
            <a:r>
              <a:rPr lang="en-IN" dirty="0" smtClean="0">
                <a:solidFill>
                  <a:prstClr val="white"/>
                </a:solidFill>
                <a:latin typeface="Century Gothic" panose="020B0502020202020204"/>
              </a:rPr>
              <a:t>in </a:t>
            </a:r>
          </a:p>
          <a:p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en-IN" dirty="0" smtClean="0">
                <a:solidFill>
                  <a:prstClr val="white"/>
                </a:solidFill>
                <a:latin typeface="Century Gothic" panose="020B0502020202020204"/>
              </a:rPr>
              <a:t>   </a:t>
            </a:r>
            <a:r>
              <a:rPr lang="en-IN" u="sng" dirty="0" smtClean="0">
                <a:solidFill>
                  <a:prstClr val="white"/>
                </a:solidFill>
                <a:latin typeface="Century Gothic" panose="020B0502020202020204"/>
              </a:rPr>
              <a:t>O(log(n)^6) </a:t>
            </a:r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operations, where n is the number to be tested  - </a:t>
            </a:r>
            <a:r>
              <a:rPr lang="en-IN" u="sng" dirty="0">
                <a:solidFill>
                  <a:prstClr val="white"/>
                </a:solidFill>
                <a:latin typeface="Century Gothic" panose="020B0502020202020204"/>
              </a:rPr>
              <a:t>a marked improvement </a:t>
            </a:r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over </a:t>
            </a:r>
            <a:endParaRPr lang="en-IN" dirty="0" smtClean="0">
              <a:solidFill>
                <a:prstClr val="white"/>
              </a:solidFill>
              <a:latin typeface="Century Gothic" panose="020B0502020202020204"/>
            </a:endParaRPr>
          </a:p>
          <a:p>
            <a:r>
              <a:rPr lang="en-IN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en-IN" dirty="0" smtClean="0">
                <a:solidFill>
                  <a:prstClr val="white"/>
                </a:solidFill>
                <a:latin typeface="Century Gothic" panose="020B0502020202020204"/>
              </a:rPr>
              <a:t>   the initial bound.</a:t>
            </a:r>
            <a:endParaRPr lang="en-US" dirty="0" smtClean="0">
              <a:solidFill>
                <a:prstClr val="white"/>
              </a:solidFill>
              <a:latin typeface="Century Gothic" panose="020B0502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401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8773" y="2069119"/>
            <a:ext cx="910775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You!!!</a:t>
            </a:r>
            <a:endParaRPr lang="en-US" sz="138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6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1400" y="240319"/>
            <a:ext cx="8151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SIEVE OF ERATOSTHENES</a:t>
            </a:r>
            <a:endParaRPr lang="en-US" sz="54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0264" y="1745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30692" y="177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522" y="1745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8584" y="17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3100" y="1773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3741" y="177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5547" y="177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0264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82595" y="1773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717692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19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108584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230692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669638" y="23523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733741" y="23428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193665" y="23563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283406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18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54719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633243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730671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28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121563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21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5243671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23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682617" y="30719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746720" y="30625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24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206644" y="30759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25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296385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767698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26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6749323" y="1773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94413" y="4048481"/>
            <a:ext cx="745235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dirty="0"/>
              <a:t>In mathematics, the </a:t>
            </a:r>
            <a:r>
              <a:rPr lang="en-IN" sz="2000" b="1" dirty="0"/>
              <a:t>sieve of </a:t>
            </a:r>
            <a:r>
              <a:rPr lang="en-IN" sz="2000" b="1" dirty="0" smtClean="0"/>
              <a:t>Eratosthenes</a:t>
            </a:r>
            <a:r>
              <a:rPr lang="en-IN" sz="2000" dirty="0"/>
              <a:t>,</a:t>
            </a:r>
            <a:r>
              <a:rPr lang="en-IN" sz="2000" dirty="0" smtClean="0"/>
              <a:t> </a:t>
            </a:r>
            <a:r>
              <a:rPr lang="en-IN" sz="2000" dirty="0"/>
              <a:t>one of a number of prime number sieves, is a simple, ancient algorithm for finding all prime numbers up to any given limit. </a:t>
            </a:r>
            <a:endParaRPr lang="en-IN" sz="2000" dirty="0" smtClean="0"/>
          </a:p>
          <a:p>
            <a:pPr algn="ctr"/>
            <a:r>
              <a:rPr lang="en-IN" sz="2000" dirty="0" smtClean="0"/>
              <a:t>It </a:t>
            </a:r>
            <a:r>
              <a:rPr lang="en-IN" sz="2000" dirty="0"/>
              <a:t>does so by iteratively marking as composite (i.e., not prime) the multiples of each prime, starting with the multiples of 2.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607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2" grpId="0"/>
      <p:bldP spid="14" grpId="0"/>
      <p:bldP spid="15" grpId="0"/>
      <p:bldP spid="17" grpId="0"/>
      <p:bldP spid="18" grpId="0"/>
      <p:bldP spid="1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6290" y="1379348"/>
            <a:ext cx="98104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/>
              <a:t>ALGORITHM:</a:t>
            </a:r>
          </a:p>
          <a:p>
            <a:endParaRPr lang="en-IN" sz="2800" dirty="0"/>
          </a:p>
          <a:p>
            <a:r>
              <a:rPr lang="en-IN" sz="2800" dirty="0" smtClean="0"/>
              <a:t>for </a:t>
            </a:r>
            <a:r>
              <a:rPr lang="en-IN" sz="2800" dirty="0"/>
              <a:t>all numbers </a:t>
            </a:r>
            <a:r>
              <a:rPr lang="en-IN" sz="2800" b="1" dirty="0"/>
              <a:t>m: 2 .. n,</a:t>
            </a:r>
            <a:r>
              <a:rPr lang="en-IN" sz="2800" dirty="0"/>
              <a:t> if </a:t>
            </a:r>
            <a:r>
              <a:rPr lang="en-IN" sz="2800" b="1" dirty="0"/>
              <a:t>m</a:t>
            </a:r>
            <a:r>
              <a:rPr lang="en-IN" sz="2800" dirty="0"/>
              <a:t> is unmarked:</a:t>
            </a:r>
          </a:p>
          <a:p>
            <a:pPr lvl="1"/>
            <a:r>
              <a:rPr lang="en-IN" sz="2800" dirty="0"/>
              <a:t>add </a:t>
            </a:r>
            <a:r>
              <a:rPr lang="en-IN" sz="2800" b="1" dirty="0"/>
              <a:t>m</a:t>
            </a:r>
            <a:r>
              <a:rPr lang="en-IN" sz="2800" dirty="0"/>
              <a:t> to primes list;</a:t>
            </a:r>
          </a:p>
          <a:p>
            <a:pPr lvl="1"/>
            <a:r>
              <a:rPr lang="en-IN" sz="2800" dirty="0"/>
              <a:t>mark all it's multiples, lesser or equal, than </a:t>
            </a:r>
            <a:r>
              <a:rPr lang="en-IN" sz="2800" b="1" dirty="0"/>
              <a:t>n</a:t>
            </a:r>
            <a:r>
              <a:rPr lang="en-IN" sz="2800" dirty="0"/>
              <a:t> </a:t>
            </a:r>
            <a:r>
              <a:rPr lang="en-IN" sz="2800" b="1" dirty="0"/>
              <a:t>(k * m ≤ n, k ≥ 2);</a:t>
            </a:r>
            <a:endParaRPr lang="en-IN" sz="2800" dirty="0"/>
          </a:p>
          <a:p>
            <a:r>
              <a:rPr lang="en-IN" sz="2800" dirty="0"/>
              <a:t>otherwise, if </a:t>
            </a:r>
            <a:r>
              <a:rPr lang="en-IN" sz="2800" b="1" dirty="0"/>
              <a:t>m</a:t>
            </a:r>
            <a:r>
              <a:rPr lang="en-IN" sz="2800" dirty="0"/>
              <a:t> is marked, then it is a composite number.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41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1" y="159699"/>
            <a:ext cx="10131425" cy="1456267"/>
          </a:xfrm>
        </p:spPr>
        <p:txBody>
          <a:bodyPr>
            <a:normAutofit/>
          </a:bodyPr>
          <a:lstStyle/>
          <a:p>
            <a:r>
              <a:rPr lang="en-IN" dirty="0" smtClean="0"/>
              <a:t>TIME COMPLEXITY OF SEIVE OF ERATOSTHENES ALGO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5277" y="2128205"/>
            <a:ext cx="7192471" cy="3726382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Analyzing the time complexity of the above algorithm, for all prime </a:t>
            </a:r>
            <a:r>
              <a:rPr lang="en-IN" dirty="0" err="1" smtClean="0"/>
              <a:t>nos</a:t>
            </a:r>
            <a:r>
              <a:rPr lang="en-IN" dirty="0" smtClean="0"/>
              <a:t> </a:t>
            </a:r>
            <a:r>
              <a:rPr lang="en-IN" dirty="0" err="1" smtClean="0"/>
              <a:t>Pj</a:t>
            </a:r>
            <a:r>
              <a:rPr lang="en-IN" dirty="0" smtClean="0"/>
              <a:t>&lt;n we cross out a maximum of:</a:t>
            </a:r>
          </a:p>
          <a:p>
            <a:r>
              <a:rPr lang="en-IN" dirty="0" smtClean="0"/>
              <a:t>n/2 + n/3 + n/5 + n/7 +…….=n*∑(</a:t>
            </a:r>
            <a:r>
              <a:rPr lang="en-IN" dirty="0" err="1" smtClean="0"/>
              <a:t>pj</a:t>
            </a:r>
            <a:r>
              <a:rPr lang="en-IN" dirty="0" smtClean="0"/>
              <a:t>&lt;n)(1/</a:t>
            </a:r>
            <a:r>
              <a:rPr lang="en-IN" dirty="0" err="1" smtClean="0"/>
              <a:t>pj</a:t>
            </a:r>
            <a:r>
              <a:rPr lang="en-IN" dirty="0" smtClean="0"/>
              <a:t>)</a:t>
            </a:r>
          </a:p>
          <a:p>
            <a:r>
              <a:rPr lang="en-IN" dirty="0" smtClean="0"/>
              <a:t>=n*sum of reciprocals of prime </a:t>
            </a:r>
            <a:r>
              <a:rPr lang="en-IN" dirty="0" err="1" smtClean="0"/>
              <a:t>nos</a:t>
            </a:r>
            <a:r>
              <a:rPr lang="en-IN" dirty="0" smtClean="0"/>
              <a:t> &lt;n</a:t>
            </a:r>
          </a:p>
          <a:p>
            <a:r>
              <a:rPr lang="en-IN" dirty="0" smtClean="0"/>
              <a:t>If we let S(</a:t>
            </a:r>
            <a:r>
              <a:rPr lang="en-IN" i="1" dirty="0" smtClean="0"/>
              <a:t>n</a:t>
            </a:r>
            <a:r>
              <a:rPr lang="en-IN" dirty="0" smtClean="0"/>
              <a:t>) = the sum of the reciprocals of the primes less than </a:t>
            </a:r>
            <a:r>
              <a:rPr lang="en-IN" i="1" dirty="0" smtClean="0"/>
              <a:t>n</a:t>
            </a:r>
            <a:r>
              <a:rPr lang="en-IN" dirty="0" smtClean="0"/>
              <a:t>, then for </a:t>
            </a:r>
            <a:r>
              <a:rPr lang="en-IN" i="1" dirty="0" smtClean="0"/>
              <a:t>n</a:t>
            </a:r>
            <a:r>
              <a:rPr lang="en-IN" dirty="0" smtClean="0"/>
              <a:t> &gt; 1, </a:t>
            </a:r>
          </a:p>
          <a:p>
            <a:r>
              <a:rPr lang="en-IN" dirty="0" smtClean="0"/>
              <a:t>log </a:t>
            </a:r>
            <a:r>
              <a:rPr lang="en-IN" dirty="0" err="1" smtClean="0"/>
              <a:t>log</a:t>
            </a:r>
            <a:r>
              <a:rPr lang="en-IN" dirty="0" smtClean="0"/>
              <a:t> </a:t>
            </a:r>
            <a:r>
              <a:rPr lang="en-IN" i="1" dirty="0" smtClean="0"/>
              <a:t>n</a:t>
            </a:r>
            <a:r>
              <a:rPr lang="en-IN" dirty="0" smtClean="0"/>
              <a:t>  &lt;  S(</a:t>
            </a:r>
            <a:r>
              <a:rPr lang="en-IN" i="1" dirty="0" smtClean="0"/>
              <a:t>n</a:t>
            </a:r>
            <a:r>
              <a:rPr lang="en-IN" dirty="0" smtClean="0"/>
              <a:t>)  &lt;  log </a:t>
            </a:r>
            <a:r>
              <a:rPr lang="en-IN" dirty="0" err="1" smtClean="0"/>
              <a:t>log</a:t>
            </a:r>
            <a:r>
              <a:rPr lang="en-IN" dirty="0" smtClean="0"/>
              <a:t> </a:t>
            </a:r>
            <a:r>
              <a:rPr lang="en-IN" i="1" dirty="0" smtClean="0"/>
              <a:t>n</a:t>
            </a:r>
            <a:r>
              <a:rPr lang="en-IN" dirty="0" smtClean="0"/>
              <a:t> + B + 1/(log </a:t>
            </a:r>
            <a:r>
              <a:rPr lang="en-IN" i="1" dirty="0" smtClean="0"/>
              <a:t>n</a:t>
            </a:r>
            <a:r>
              <a:rPr lang="en-IN" dirty="0" smtClean="0"/>
              <a:t>)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Derived from prime number theorem</a:t>
            </a:r>
          </a:p>
          <a:p>
            <a:r>
              <a:rPr lang="en-IN" dirty="0" smtClean="0"/>
              <a:t>So we can say s(n)&lt;log </a:t>
            </a:r>
            <a:r>
              <a:rPr lang="en-IN" dirty="0" err="1" smtClean="0"/>
              <a:t>log</a:t>
            </a:r>
            <a:r>
              <a:rPr lang="en-IN" dirty="0" smtClean="0"/>
              <a:t> n </a:t>
            </a:r>
          </a:p>
          <a:p>
            <a:r>
              <a:rPr lang="en-IN" dirty="0" smtClean="0"/>
              <a:t>=&gt;ns(n)&lt;n*log </a:t>
            </a:r>
            <a:r>
              <a:rPr lang="en-IN" dirty="0" err="1" smtClean="0"/>
              <a:t>logn</a:t>
            </a:r>
            <a:endParaRPr lang="en-IN" dirty="0" smtClean="0"/>
          </a:p>
          <a:p>
            <a:r>
              <a:rPr lang="en-IN" dirty="0" smtClean="0"/>
              <a:t>=&gt; T(n)=O(</a:t>
            </a:r>
            <a:r>
              <a:rPr lang="en-IN" dirty="0" err="1" smtClean="0"/>
              <a:t>nloglogn</a:t>
            </a:r>
            <a:r>
              <a:rPr lang="en-IN" dirty="0" smtClean="0"/>
              <a:t>)</a:t>
            </a:r>
          </a:p>
          <a:p>
            <a:r>
              <a:rPr lang="en-IN" dirty="0" smtClean="0"/>
              <a:t>But in the research paper it is given as Ώ(n)</a:t>
            </a:r>
          </a:p>
          <a:p>
            <a:r>
              <a:rPr lang="en-IN" dirty="0" smtClean="0"/>
              <a:t>It is also right because s(n)&gt;</a:t>
            </a:r>
            <a:r>
              <a:rPr lang="en-IN" dirty="0" err="1" smtClean="0"/>
              <a:t>loglogn</a:t>
            </a:r>
            <a:r>
              <a:rPr lang="en-IN" dirty="0" smtClean="0"/>
              <a:t> </a:t>
            </a:r>
          </a:p>
          <a:p>
            <a:r>
              <a:rPr lang="en-IN" dirty="0" smtClean="0"/>
              <a:t>=&gt;n*s(n)&gt;n*</a:t>
            </a:r>
            <a:r>
              <a:rPr lang="en-IN" dirty="0" err="1" smtClean="0"/>
              <a:t>loglogn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9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6207" y="730806"/>
            <a:ext cx="62007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2197" y="5006017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from graph we get to know that </a:t>
            </a:r>
            <a:r>
              <a:rPr lang="en-IN" dirty="0" err="1"/>
              <a:t>loglogn</a:t>
            </a:r>
            <a:r>
              <a:rPr lang="en-IN" dirty="0"/>
              <a:t>  is always –</a:t>
            </a:r>
            <a:r>
              <a:rPr lang="en-IN" dirty="0" err="1"/>
              <a:t>ve</a:t>
            </a:r>
            <a:r>
              <a:rPr lang="en-IN" dirty="0"/>
              <a:t> so, ns(n)&gt;=n also</a:t>
            </a:r>
          </a:p>
          <a:p>
            <a:r>
              <a:rPr lang="en-IN" dirty="0"/>
              <a:t>Hence we can prove T(n)= Ώ(n)</a:t>
            </a:r>
          </a:p>
        </p:txBody>
      </p:sp>
    </p:spTree>
    <p:extLst>
      <p:ext uri="{BB962C8B-B14F-4D97-AF65-F5344CB8AC3E}">
        <p14:creationId xmlns:p14="http://schemas.microsoft.com/office/powerpoint/2010/main" val="234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FERMAT’S LITTLE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‘P’ is a prime number and a is a natural number, then </a:t>
            </a:r>
          </a:p>
          <a:p>
            <a:r>
              <a:rPr lang="en-IN" dirty="0"/>
              <a:t>a</a:t>
            </a:r>
            <a:r>
              <a:rPr lang="en-IN" baseline="30000" dirty="0"/>
              <a:t>p  </a:t>
            </a:r>
            <a:r>
              <a:rPr lang="en-IN" dirty="0"/>
              <a:t>≡  a(mod p</a:t>
            </a:r>
            <a:r>
              <a:rPr lang="en-IN" dirty="0" smtClean="0"/>
              <a:t>)</a:t>
            </a:r>
          </a:p>
          <a:p>
            <a:r>
              <a:rPr lang="en-IN" dirty="0" smtClean="0"/>
              <a:t>It is sometimes called Fermat's primality test and is a necessary but not sufficient test for primality.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4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548680"/>
            <a:ext cx="8229600" cy="5832648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Proof by mathematical induction:</a:t>
            </a:r>
          </a:p>
          <a:p>
            <a:pPr>
              <a:buNone/>
            </a:pPr>
            <a:r>
              <a:rPr lang="en-IN" dirty="0" smtClean="0"/>
              <a:t>let </a:t>
            </a:r>
            <a:r>
              <a:rPr lang="en-IN" dirty="0" err="1" smtClean="0"/>
              <a:t>a</a:t>
            </a:r>
            <a:r>
              <a:rPr lang="en-IN" baseline="30000" dirty="0" err="1" smtClean="0"/>
              <a:t>p</a:t>
            </a:r>
            <a:r>
              <a:rPr lang="en-IN" dirty="0" smtClean="0"/>
              <a:t>-a is divisible by p</a:t>
            </a:r>
            <a:endParaRPr lang="en-IN" dirty="0"/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then lets consider for (a+1)</a:t>
            </a:r>
            <a:r>
              <a:rPr lang="en-IN" baseline="30000" dirty="0"/>
              <a:t>p</a:t>
            </a:r>
            <a:r>
              <a:rPr lang="en-IN" dirty="0"/>
              <a:t>-(a+1)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from binomial theorem we have (a+1)</a:t>
            </a:r>
            <a:r>
              <a:rPr lang="en-IN" baseline="30000" dirty="0"/>
              <a:t>P</a:t>
            </a:r>
            <a:r>
              <a:rPr lang="en-IN" dirty="0"/>
              <a:t>=  </a:t>
            </a:r>
            <a:r>
              <a:rPr lang="en-IN" baseline="30000" dirty="0"/>
              <a:t>p</a:t>
            </a:r>
            <a:r>
              <a:rPr lang="en-IN" dirty="0"/>
              <a:t>C</a:t>
            </a:r>
            <a:r>
              <a:rPr lang="en-IN" baseline="-25000" dirty="0"/>
              <a:t>0</a:t>
            </a:r>
            <a:r>
              <a:rPr lang="en-IN" dirty="0"/>
              <a:t>.a</a:t>
            </a:r>
            <a:r>
              <a:rPr lang="en-IN" baseline="30000" dirty="0"/>
              <a:t>p</a:t>
            </a:r>
            <a:r>
              <a:rPr lang="en-IN" dirty="0"/>
              <a:t>.1+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1</a:t>
            </a:r>
            <a:r>
              <a:rPr lang="en-IN" dirty="0"/>
              <a:t>.a</a:t>
            </a:r>
            <a:r>
              <a:rPr lang="en-IN" baseline="30000" dirty="0"/>
              <a:t>p-1</a:t>
            </a:r>
            <a:r>
              <a:rPr lang="en-IN" dirty="0"/>
              <a:t>.1+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2</a:t>
            </a:r>
            <a:r>
              <a:rPr lang="en-IN" dirty="0"/>
              <a:t>.a</a:t>
            </a:r>
            <a:r>
              <a:rPr lang="en-IN" baseline="30000" dirty="0"/>
              <a:t>p-2</a:t>
            </a:r>
            <a:r>
              <a:rPr lang="en-IN" dirty="0"/>
              <a:t>.1+..................+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p</a:t>
            </a:r>
            <a:r>
              <a:rPr lang="en-IN" dirty="0"/>
              <a:t>.a</a:t>
            </a:r>
            <a:r>
              <a:rPr lang="en-IN" baseline="30000" dirty="0"/>
              <a:t>p-p</a:t>
            </a:r>
            <a:r>
              <a:rPr lang="en-IN" dirty="0"/>
              <a:t>.1</a:t>
            </a:r>
          </a:p>
          <a:p>
            <a:pPr>
              <a:buNone/>
            </a:pPr>
            <a:r>
              <a:rPr lang="en-IN" dirty="0"/>
              <a:t>					   =  a</a:t>
            </a:r>
            <a:r>
              <a:rPr lang="en-IN" baseline="30000" dirty="0"/>
              <a:t>p</a:t>
            </a:r>
            <a:r>
              <a:rPr lang="en-IN" dirty="0"/>
              <a:t> 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1</a:t>
            </a:r>
            <a:r>
              <a:rPr lang="en-IN" dirty="0"/>
              <a:t>.a</a:t>
            </a:r>
            <a:r>
              <a:rPr lang="en-IN" baseline="30000" dirty="0"/>
              <a:t>p-1</a:t>
            </a:r>
            <a:r>
              <a:rPr lang="en-IN" dirty="0"/>
              <a:t>.1+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2</a:t>
            </a:r>
            <a:r>
              <a:rPr lang="en-IN" dirty="0"/>
              <a:t>.a</a:t>
            </a:r>
            <a:r>
              <a:rPr lang="en-IN" baseline="30000" dirty="0"/>
              <a:t>p-2</a:t>
            </a:r>
            <a:r>
              <a:rPr lang="en-IN" dirty="0"/>
              <a:t>.1+..................+1</a:t>
            </a:r>
          </a:p>
          <a:p>
            <a:pPr>
              <a:buNone/>
            </a:pPr>
            <a:r>
              <a:rPr lang="en-IN" dirty="0"/>
              <a:t>=&gt;(a+1)</a:t>
            </a:r>
            <a:r>
              <a:rPr lang="en-IN" baseline="30000" dirty="0"/>
              <a:t>P</a:t>
            </a:r>
            <a:r>
              <a:rPr lang="en-IN" dirty="0"/>
              <a:t>- a</a:t>
            </a:r>
            <a:r>
              <a:rPr lang="en-IN" baseline="30000" dirty="0"/>
              <a:t>p</a:t>
            </a:r>
            <a:r>
              <a:rPr lang="en-IN" dirty="0"/>
              <a:t>-1= </a:t>
            </a:r>
            <a:r>
              <a:rPr lang="en-IN" baseline="30000" dirty="0"/>
              <a:t>p</a:t>
            </a:r>
            <a:r>
              <a:rPr lang="en-IN" dirty="0"/>
              <a:t>C</a:t>
            </a:r>
            <a:r>
              <a:rPr lang="en-IN" baseline="-25000" dirty="0"/>
              <a:t>1</a:t>
            </a:r>
            <a:r>
              <a:rPr lang="en-IN" dirty="0"/>
              <a:t>.a</a:t>
            </a:r>
            <a:r>
              <a:rPr lang="en-IN" baseline="30000" dirty="0"/>
              <a:t>p-1</a:t>
            </a:r>
            <a:r>
              <a:rPr lang="en-IN" dirty="0"/>
              <a:t>.1+</a:t>
            </a:r>
            <a:r>
              <a:rPr lang="en-IN" baseline="30000" dirty="0"/>
              <a:t> p</a:t>
            </a:r>
            <a:r>
              <a:rPr lang="en-IN" dirty="0"/>
              <a:t>C</a:t>
            </a:r>
            <a:r>
              <a:rPr lang="en-IN" baseline="-25000" dirty="0"/>
              <a:t>2</a:t>
            </a:r>
            <a:r>
              <a:rPr lang="en-IN" dirty="0"/>
              <a:t>.a</a:t>
            </a:r>
            <a:r>
              <a:rPr lang="en-IN" baseline="30000" dirty="0"/>
              <a:t>p-2</a:t>
            </a:r>
            <a:r>
              <a:rPr lang="en-IN" dirty="0"/>
              <a:t>.1+..................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RHS of above equation is divisible by p which automatically means that LHS is also divisible by p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and since (a)</a:t>
            </a:r>
            <a:r>
              <a:rPr lang="en-IN" baseline="30000" dirty="0"/>
              <a:t>p</a:t>
            </a:r>
            <a:r>
              <a:rPr lang="en-IN" dirty="0"/>
              <a:t>-(a) is divisible by p therefore LHS+(a+1)</a:t>
            </a:r>
            <a:r>
              <a:rPr lang="en-IN" baseline="30000" dirty="0"/>
              <a:t>p</a:t>
            </a:r>
            <a:r>
              <a:rPr lang="en-IN" dirty="0"/>
              <a:t>-(a+1) is also divisible by p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=&gt;  (a+1)</a:t>
            </a:r>
            <a:r>
              <a:rPr lang="en-IN" baseline="30000" dirty="0"/>
              <a:t>P</a:t>
            </a:r>
            <a:r>
              <a:rPr lang="en-IN" dirty="0"/>
              <a:t>- a</a:t>
            </a:r>
            <a:r>
              <a:rPr lang="en-IN" baseline="30000" dirty="0"/>
              <a:t>p</a:t>
            </a:r>
            <a:r>
              <a:rPr lang="en-IN" dirty="0"/>
              <a:t>-1+(a)</a:t>
            </a:r>
            <a:r>
              <a:rPr lang="en-IN" baseline="30000" dirty="0"/>
              <a:t>p</a:t>
            </a:r>
            <a:r>
              <a:rPr lang="en-IN" dirty="0"/>
              <a:t>-(a) is divisible by p</a:t>
            </a:r>
          </a:p>
          <a:p>
            <a:pPr>
              <a:buNone/>
            </a:pPr>
            <a:r>
              <a:rPr lang="en-IN" dirty="0"/>
              <a:t>=&gt; (a+1)</a:t>
            </a:r>
            <a:r>
              <a:rPr lang="en-IN" baseline="30000" dirty="0"/>
              <a:t>P</a:t>
            </a:r>
            <a:r>
              <a:rPr lang="en-IN" dirty="0"/>
              <a:t>-a-1 is divisible By P</a:t>
            </a:r>
          </a:p>
          <a:p>
            <a:pPr>
              <a:buNone/>
            </a:pPr>
            <a:r>
              <a:rPr lang="en-IN" dirty="0"/>
              <a:t>=&gt; (a+1)</a:t>
            </a:r>
            <a:r>
              <a:rPr lang="en-IN" baseline="30000" dirty="0"/>
              <a:t>P</a:t>
            </a:r>
            <a:r>
              <a:rPr lang="en-IN" dirty="0"/>
              <a:t>-(a+1) is divisible by p so in general (a)</a:t>
            </a:r>
            <a:r>
              <a:rPr lang="en-IN" baseline="30000" dirty="0"/>
              <a:t>p</a:t>
            </a:r>
            <a:r>
              <a:rPr lang="en-IN" dirty="0"/>
              <a:t>-(a) is divisible by p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7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10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11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1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3.xml><?xml version="1.0" encoding="utf-8"?>
<a:theme xmlns:a="http://schemas.openxmlformats.org/drawingml/2006/main" name="2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3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6.xml><?xml version="1.0" encoding="utf-8"?>
<a:theme xmlns:a="http://schemas.openxmlformats.org/drawingml/2006/main" name="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7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8.xml><?xml version="1.0" encoding="utf-8"?>
<a:theme xmlns:a="http://schemas.openxmlformats.org/drawingml/2006/main" name="2_Io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9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1538</TotalTime>
  <Words>1815</Words>
  <Application>Microsoft Office PowerPoint</Application>
  <PresentationFormat>Widescreen</PresentationFormat>
  <Paragraphs>173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31</vt:i4>
      </vt:variant>
    </vt:vector>
  </HeadingPairs>
  <TitlesOfParts>
    <vt:vector size="57" baseType="lpstr">
      <vt:lpstr>MS PGothic</vt:lpstr>
      <vt:lpstr>AR DESTINE</vt:lpstr>
      <vt:lpstr>Arial</vt:lpstr>
      <vt:lpstr>Calibri</vt:lpstr>
      <vt:lpstr>Calibri Light</vt:lpstr>
      <vt:lpstr>Century Gothic</vt:lpstr>
      <vt:lpstr>Corbel</vt:lpstr>
      <vt:lpstr>Garamond</vt:lpstr>
      <vt:lpstr>Trebuchet MS</vt:lpstr>
      <vt:lpstr>Tw Cen MT</vt:lpstr>
      <vt:lpstr>Tw Cen MT Condensed</vt:lpstr>
      <vt:lpstr>Wingdings</vt:lpstr>
      <vt:lpstr>Wingdings 3</vt:lpstr>
      <vt:lpstr>1_Ion</vt:lpstr>
      <vt:lpstr>Slice</vt:lpstr>
      <vt:lpstr>Facet</vt:lpstr>
      <vt:lpstr>Wisp</vt:lpstr>
      <vt:lpstr>Organic</vt:lpstr>
      <vt:lpstr>Ion</vt:lpstr>
      <vt:lpstr>Retrospect</vt:lpstr>
      <vt:lpstr>2_Ion</vt:lpstr>
      <vt:lpstr>Parallax</vt:lpstr>
      <vt:lpstr>Integral</vt:lpstr>
      <vt:lpstr>1_Slice</vt:lpstr>
      <vt:lpstr>1_Retrospect</vt:lpstr>
      <vt:lpstr>2_Retrospect</vt:lpstr>
      <vt:lpstr>PowerPoint Presentation</vt:lpstr>
      <vt:lpstr>Focal points</vt:lpstr>
      <vt:lpstr>PowerPoint Presentation</vt:lpstr>
      <vt:lpstr>PowerPoint Presentation</vt:lpstr>
      <vt:lpstr>PowerPoint Presentation</vt:lpstr>
      <vt:lpstr>TIME COMPLEXITY OF SEIVE OF ERATOSTHENES ALGO</vt:lpstr>
      <vt:lpstr>PowerPoint Presentation</vt:lpstr>
      <vt:lpstr>FERMAT’S LITTLE THEOREM</vt:lpstr>
      <vt:lpstr>PowerPoint Presentation</vt:lpstr>
      <vt:lpstr>PowerPoint Presentation</vt:lpstr>
      <vt:lpstr>PowerPoint Presentation</vt:lpstr>
      <vt:lpstr>THE IDEA:</vt:lpstr>
      <vt:lpstr>PowerPoint Presentation</vt:lpstr>
      <vt:lpstr>THE ALGORITHM:</vt:lpstr>
      <vt:lpstr>IMPLEMENTATION OF AKS TEST</vt:lpstr>
      <vt:lpstr>PowerPoint Presentation</vt:lpstr>
      <vt:lpstr>PowerPoint Presentation</vt:lpstr>
      <vt:lpstr>Proof of the identity used</vt:lpstr>
      <vt:lpstr>Proof explanation</vt:lpstr>
      <vt:lpstr>Proof explanation contd…</vt:lpstr>
      <vt:lpstr>IMPROVED EFFICIENCY…</vt:lpstr>
      <vt:lpstr>EXPLANATIONS</vt:lpstr>
      <vt:lpstr>Explanation Contd..</vt:lpstr>
      <vt:lpstr>SUITABLE r-value </vt:lpstr>
      <vt:lpstr>EXPLANATION</vt:lpstr>
      <vt:lpstr>BASICS AND PRELIMINARIES</vt:lpstr>
      <vt:lpstr>BASIC CONCEPTS EXPLANATION</vt:lpstr>
      <vt:lpstr>BASICS EXPLANATION CONTD…</vt:lpstr>
      <vt:lpstr>BASICS EXPLANATION CONTD…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Osho Agyeya</dc:creator>
  <cp:lastModifiedBy>Osho Agyeya</cp:lastModifiedBy>
  <cp:revision>98</cp:revision>
  <dcterms:created xsi:type="dcterms:W3CDTF">2016-03-06T08:47:09Z</dcterms:created>
  <dcterms:modified xsi:type="dcterms:W3CDTF">2016-05-05T06:37:02Z</dcterms:modified>
</cp:coreProperties>
</file>