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6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7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8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9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852" r:id="rId2"/>
    <p:sldMasterId id="2147483887" r:id="rId3"/>
    <p:sldMasterId id="2147483916" r:id="rId4"/>
    <p:sldMasterId id="2147483933" r:id="rId5"/>
    <p:sldMasterId id="2147483993" r:id="rId6"/>
    <p:sldMasterId id="2147484011" r:id="rId7"/>
    <p:sldMasterId id="2147484041" r:id="rId8"/>
    <p:sldMasterId id="2147484053" r:id="rId9"/>
    <p:sldMasterId id="2147484071" r:id="rId10"/>
  </p:sldMasterIdLst>
  <p:notesMasterIdLst>
    <p:notesMasterId r:id="rId23"/>
  </p:notesMasterIdLst>
  <p:sldIdLst>
    <p:sldId id="256" r:id="rId11"/>
    <p:sldId id="260" r:id="rId12"/>
    <p:sldId id="257" r:id="rId13"/>
    <p:sldId id="268" r:id="rId14"/>
    <p:sldId id="270" r:id="rId15"/>
    <p:sldId id="258" r:id="rId16"/>
    <p:sldId id="269" r:id="rId17"/>
    <p:sldId id="259" r:id="rId18"/>
    <p:sldId id="264" r:id="rId19"/>
    <p:sldId id="266" r:id="rId20"/>
    <p:sldId id="267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58" autoAdjust="0"/>
  </p:normalViewPr>
  <p:slideViewPr>
    <p:cSldViewPr snapToGrid="0">
      <p:cViewPr>
        <p:scale>
          <a:sx n="96" d="100"/>
          <a:sy n="96" d="100"/>
        </p:scale>
        <p:origin x="14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3FEBBA-54A6-40E4-9090-A1F2B66978E0}" type="doc">
      <dgm:prSet loTypeId="urn:microsoft.com/office/officeart/2005/8/layout/targe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73EB71C-A933-4DBE-B258-AE52C603AC9A}">
      <dgm:prSet phldrT="[Text]"/>
      <dgm:spPr/>
      <dgm:t>
        <a:bodyPr/>
        <a:lstStyle/>
        <a:p>
          <a:r>
            <a:rPr lang="en-IN" dirty="0" smtClean="0"/>
            <a:t>Significant Aspects </a:t>
          </a:r>
          <a:endParaRPr lang="en-IN" dirty="0"/>
        </a:p>
      </dgm:t>
    </dgm:pt>
    <dgm:pt modelId="{3861C9C0-80CF-4CF0-8476-7126EA40EEC6}" type="parTrans" cxnId="{27ADAEB8-B771-4EAE-B45A-18A5310B7BAD}">
      <dgm:prSet/>
      <dgm:spPr/>
      <dgm:t>
        <a:bodyPr/>
        <a:lstStyle/>
        <a:p>
          <a:endParaRPr lang="en-IN"/>
        </a:p>
      </dgm:t>
    </dgm:pt>
    <dgm:pt modelId="{28D75D97-81CC-4701-AA56-72E4F273CDF1}" type="sibTrans" cxnId="{27ADAEB8-B771-4EAE-B45A-18A5310B7BAD}">
      <dgm:prSet/>
      <dgm:spPr/>
      <dgm:t>
        <a:bodyPr/>
        <a:lstStyle/>
        <a:p>
          <a:endParaRPr lang="en-IN"/>
        </a:p>
      </dgm:t>
    </dgm:pt>
    <dgm:pt modelId="{44E744D2-FF5D-4FCA-BBD5-0D981D29A831}">
      <dgm:prSet phldrT="[Text]"/>
      <dgm:spPr/>
      <dgm:t>
        <a:bodyPr/>
        <a:lstStyle/>
        <a:p>
          <a:r>
            <a:rPr lang="en-IN" dirty="0" smtClean="0"/>
            <a:t>Performance evaluation</a:t>
          </a:r>
          <a:endParaRPr lang="en-IN" dirty="0"/>
        </a:p>
      </dgm:t>
    </dgm:pt>
    <dgm:pt modelId="{996ABECD-10CC-44B4-A6AD-BB9C64D4C5E0}" type="parTrans" cxnId="{3362350B-E8C7-49BA-84C9-A6EC2B6F3A07}">
      <dgm:prSet/>
      <dgm:spPr/>
      <dgm:t>
        <a:bodyPr/>
        <a:lstStyle/>
        <a:p>
          <a:endParaRPr lang="en-IN"/>
        </a:p>
      </dgm:t>
    </dgm:pt>
    <dgm:pt modelId="{6844C200-14C3-443B-B2E2-7F5C6A76D5B6}" type="sibTrans" cxnId="{3362350B-E8C7-49BA-84C9-A6EC2B6F3A07}">
      <dgm:prSet/>
      <dgm:spPr/>
      <dgm:t>
        <a:bodyPr/>
        <a:lstStyle/>
        <a:p>
          <a:endParaRPr lang="en-IN"/>
        </a:p>
      </dgm:t>
    </dgm:pt>
    <dgm:pt modelId="{A0F354EF-9E29-4099-85D6-B0A0DEB4610D}">
      <dgm:prSet/>
      <dgm:spPr/>
      <dgm:t>
        <a:bodyPr/>
        <a:lstStyle/>
        <a:p>
          <a:r>
            <a:rPr lang="en-IN" smtClean="0"/>
            <a:t>Idea;Algorithm;Analysis</a:t>
          </a:r>
          <a:endParaRPr lang="en-IN" dirty="0"/>
        </a:p>
      </dgm:t>
    </dgm:pt>
    <dgm:pt modelId="{F81A8F6C-000E-44BA-94B7-EBC672FD2ECA}" type="parTrans" cxnId="{B7F31711-7B56-4851-84E2-9547E0FE38F9}">
      <dgm:prSet/>
      <dgm:spPr/>
      <dgm:t>
        <a:bodyPr/>
        <a:lstStyle/>
        <a:p>
          <a:endParaRPr lang="en-IN"/>
        </a:p>
      </dgm:t>
    </dgm:pt>
    <dgm:pt modelId="{7E4C3B58-603A-44F8-8CF2-D899647C27F6}" type="sibTrans" cxnId="{B7F31711-7B56-4851-84E2-9547E0FE38F9}">
      <dgm:prSet/>
      <dgm:spPr/>
      <dgm:t>
        <a:bodyPr/>
        <a:lstStyle/>
        <a:p>
          <a:endParaRPr lang="en-IN"/>
        </a:p>
      </dgm:t>
    </dgm:pt>
    <dgm:pt modelId="{8784F1CE-FBB5-4D57-A823-595DDE13A66D}" type="pres">
      <dgm:prSet presAssocID="{3C3FEBBA-54A6-40E4-9090-A1F2B66978E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40F43A7-184E-431E-8275-3BEF356B9D92}" type="pres">
      <dgm:prSet presAssocID="{573EB71C-A933-4DBE-B258-AE52C603AC9A}" presName="circle1" presStyleLbl="node1" presStyleIdx="0" presStyleCnt="3"/>
      <dgm:spPr/>
    </dgm:pt>
    <dgm:pt modelId="{17A261B1-1B75-4245-A44C-77E56BE364C4}" type="pres">
      <dgm:prSet presAssocID="{573EB71C-A933-4DBE-B258-AE52C603AC9A}" presName="space" presStyleCnt="0"/>
      <dgm:spPr/>
    </dgm:pt>
    <dgm:pt modelId="{21EA5A51-9BFB-4920-AD60-BD21C299A62C}" type="pres">
      <dgm:prSet presAssocID="{573EB71C-A933-4DBE-B258-AE52C603AC9A}" presName="rect1" presStyleLbl="alignAcc1" presStyleIdx="0" presStyleCnt="3"/>
      <dgm:spPr/>
      <dgm:t>
        <a:bodyPr/>
        <a:lstStyle/>
        <a:p>
          <a:endParaRPr lang="en-IN"/>
        </a:p>
      </dgm:t>
    </dgm:pt>
    <dgm:pt modelId="{29E73C34-8E1D-4258-81E0-D38289010C44}" type="pres">
      <dgm:prSet presAssocID="{A0F354EF-9E29-4099-85D6-B0A0DEB4610D}" presName="vertSpace2" presStyleLbl="node1" presStyleIdx="0" presStyleCnt="3"/>
      <dgm:spPr/>
    </dgm:pt>
    <dgm:pt modelId="{34F66420-3B0A-46C2-B312-1AA76D5866CF}" type="pres">
      <dgm:prSet presAssocID="{A0F354EF-9E29-4099-85D6-B0A0DEB4610D}" presName="circle2" presStyleLbl="node1" presStyleIdx="1" presStyleCnt="3"/>
      <dgm:spPr/>
    </dgm:pt>
    <dgm:pt modelId="{140E14FD-CA2B-4B19-B679-B30C8955FDFA}" type="pres">
      <dgm:prSet presAssocID="{A0F354EF-9E29-4099-85D6-B0A0DEB4610D}" presName="rect2" presStyleLbl="alignAcc1" presStyleIdx="1" presStyleCnt="3"/>
      <dgm:spPr/>
      <dgm:t>
        <a:bodyPr/>
        <a:lstStyle/>
        <a:p>
          <a:endParaRPr lang="en-IN"/>
        </a:p>
      </dgm:t>
    </dgm:pt>
    <dgm:pt modelId="{BD9204AA-4E58-41C6-AEA4-718E9AC87FF6}" type="pres">
      <dgm:prSet presAssocID="{44E744D2-FF5D-4FCA-BBD5-0D981D29A831}" presName="vertSpace3" presStyleLbl="node1" presStyleIdx="1" presStyleCnt="3"/>
      <dgm:spPr/>
    </dgm:pt>
    <dgm:pt modelId="{28E4E2AC-7AB8-42A3-913D-89BED6DE8D01}" type="pres">
      <dgm:prSet presAssocID="{44E744D2-FF5D-4FCA-BBD5-0D981D29A831}" presName="circle3" presStyleLbl="node1" presStyleIdx="2" presStyleCnt="3"/>
      <dgm:spPr/>
    </dgm:pt>
    <dgm:pt modelId="{92959A19-0021-4723-9F4B-424F2E3CC56E}" type="pres">
      <dgm:prSet presAssocID="{44E744D2-FF5D-4FCA-BBD5-0D981D29A831}" presName="rect3" presStyleLbl="alignAcc1" presStyleIdx="2" presStyleCnt="3"/>
      <dgm:spPr/>
      <dgm:t>
        <a:bodyPr/>
        <a:lstStyle/>
        <a:p>
          <a:endParaRPr lang="en-IN"/>
        </a:p>
      </dgm:t>
    </dgm:pt>
    <dgm:pt modelId="{B3B3E7F1-79CF-4C87-B3E6-647DCB9D8260}" type="pres">
      <dgm:prSet presAssocID="{573EB71C-A933-4DBE-B258-AE52C603AC9A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397C57-5BF0-4203-9F4C-6D558FBAE536}" type="pres">
      <dgm:prSet presAssocID="{A0F354EF-9E29-4099-85D6-B0A0DEB4610D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5EE12B-47FA-46BF-BABA-2479462FB03C}" type="pres">
      <dgm:prSet presAssocID="{44E744D2-FF5D-4FCA-BBD5-0D981D29A831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7ADAEB8-B771-4EAE-B45A-18A5310B7BAD}" srcId="{3C3FEBBA-54A6-40E4-9090-A1F2B66978E0}" destId="{573EB71C-A933-4DBE-B258-AE52C603AC9A}" srcOrd="0" destOrd="0" parTransId="{3861C9C0-80CF-4CF0-8476-7126EA40EEC6}" sibTransId="{28D75D97-81CC-4701-AA56-72E4F273CDF1}"/>
    <dgm:cxn modelId="{68347126-8458-4EBC-BCEE-6B8829074E0A}" type="presOf" srcId="{A0F354EF-9E29-4099-85D6-B0A0DEB4610D}" destId="{4A397C57-5BF0-4203-9F4C-6D558FBAE536}" srcOrd="1" destOrd="0" presId="urn:microsoft.com/office/officeart/2005/8/layout/target3"/>
    <dgm:cxn modelId="{391DDCE8-9E88-426D-AD76-9655F52D0A36}" type="presOf" srcId="{44E744D2-FF5D-4FCA-BBD5-0D981D29A831}" destId="{92959A19-0021-4723-9F4B-424F2E3CC56E}" srcOrd="0" destOrd="0" presId="urn:microsoft.com/office/officeart/2005/8/layout/target3"/>
    <dgm:cxn modelId="{DBF73A4E-4F8A-4C94-824F-C98F38807D30}" type="presOf" srcId="{44E744D2-FF5D-4FCA-BBD5-0D981D29A831}" destId="{3B5EE12B-47FA-46BF-BABA-2479462FB03C}" srcOrd="1" destOrd="0" presId="urn:microsoft.com/office/officeart/2005/8/layout/target3"/>
    <dgm:cxn modelId="{60BE4D5B-AD6D-4F4B-854D-CDFDF42B80AB}" type="presOf" srcId="{573EB71C-A933-4DBE-B258-AE52C603AC9A}" destId="{21EA5A51-9BFB-4920-AD60-BD21C299A62C}" srcOrd="0" destOrd="0" presId="urn:microsoft.com/office/officeart/2005/8/layout/target3"/>
    <dgm:cxn modelId="{845D0A20-E4A7-4569-AEAF-019DE7A19CF6}" type="presOf" srcId="{573EB71C-A933-4DBE-B258-AE52C603AC9A}" destId="{B3B3E7F1-79CF-4C87-B3E6-647DCB9D8260}" srcOrd="1" destOrd="0" presId="urn:microsoft.com/office/officeart/2005/8/layout/target3"/>
    <dgm:cxn modelId="{3362350B-E8C7-49BA-84C9-A6EC2B6F3A07}" srcId="{3C3FEBBA-54A6-40E4-9090-A1F2B66978E0}" destId="{44E744D2-FF5D-4FCA-BBD5-0D981D29A831}" srcOrd="2" destOrd="0" parTransId="{996ABECD-10CC-44B4-A6AD-BB9C64D4C5E0}" sibTransId="{6844C200-14C3-443B-B2E2-7F5C6A76D5B6}"/>
    <dgm:cxn modelId="{95BCA71F-0FC0-4E44-B38B-03152857EAF7}" type="presOf" srcId="{3C3FEBBA-54A6-40E4-9090-A1F2B66978E0}" destId="{8784F1CE-FBB5-4D57-A823-595DDE13A66D}" srcOrd="0" destOrd="0" presId="urn:microsoft.com/office/officeart/2005/8/layout/target3"/>
    <dgm:cxn modelId="{8BF66719-1894-4F5B-8ECC-A3E8D9774238}" type="presOf" srcId="{A0F354EF-9E29-4099-85D6-B0A0DEB4610D}" destId="{140E14FD-CA2B-4B19-B679-B30C8955FDFA}" srcOrd="0" destOrd="0" presId="urn:microsoft.com/office/officeart/2005/8/layout/target3"/>
    <dgm:cxn modelId="{B7F31711-7B56-4851-84E2-9547E0FE38F9}" srcId="{3C3FEBBA-54A6-40E4-9090-A1F2B66978E0}" destId="{A0F354EF-9E29-4099-85D6-B0A0DEB4610D}" srcOrd="1" destOrd="0" parTransId="{F81A8F6C-000E-44BA-94B7-EBC672FD2ECA}" sibTransId="{7E4C3B58-603A-44F8-8CF2-D899647C27F6}"/>
    <dgm:cxn modelId="{384E6DE0-672A-46CF-B2D9-D0A90388A3AF}" type="presParOf" srcId="{8784F1CE-FBB5-4D57-A823-595DDE13A66D}" destId="{B40F43A7-184E-431E-8275-3BEF356B9D92}" srcOrd="0" destOrd="0" presId="urn:microsoft.com/office/officeart/2005/8/layout/target3"/>
    <dgm:cxn modelId="{A49383D0-F852-46BD-83AC-600FFAD5D89E}" type="presParOf" srcId="{8784F1CE-FBB5-4D57-A823-595DDE13A66D}" destId="{17A261B1-1B75-4245-A44C-77E56BE364C4}" srcOrd="1" destOrd="0" presId="urn:microsoft.com/office/officeart/2005/8/layout/target3"/>
    <dgm:cxn modelId="{8EEEDBFC-9909-4900-8BDE-2C47DA08FE8E}" type="presParOf" srcId="{8784F1CE-FBB5-4D57-A823-595DDE13A66D}" destId="{21EA5A51-9BFB-4920-AD60-BD21C299A62C}" srcOrd="2" destOrd="0" presId="urn:microsoft.com/office/officeart/2005/8/layout/target3"/>
    <dgm:cxn modelId="{FE20E93E-4454-4870-8055-F3E9B5430ACA}" type="presParOf" srcId="{8784F1CE-FBB5-4D57-A823-595DDE13A66D}" destId="{29E73C34-8E1D-4258-81E0-D38289010C44}" srcOrd="3" destOrd="0" presId="urn:microsoft.com/office/officeart/2005/8/layout/target3"/>
    <dgm:cxn modelId="{439007B8-7D98-4DA0-89E0-57A1D0AC4AA4}" type="presParOf" srcId="{8784F1CE-FBB5-4D57-A823-595DDE13A66D}" destId="{34F66420-3B0A-46C2-B312-1AA76D5866CF}" srcOrd="4" destOrd="0" presId="urn:microsoft.com/office/officeart/2005/8/layout/target3"/>
    <dgm:cxn modelId="{CC04674D-1F14-498C-BD73-2B7595919318}" type="presParOf" srcId="{8784F1CE-FBB5-4D57-A823-595DDE13A66D}" destId="{140E14FD-CA2B-4B19-B679-B30C8955FDFA}" srcOrd="5" destOrd="0" presId="urn:microsoft.com/office/officeart/2005/8/layout/target3"/>
    <dgm:cxn modelId="{3EC38DA7-8A08-40C7-B089-22B5E33F188C}" type="presParOf" srcId="{8784F1CE-FBB5-4D57-A823-595DDE13A66D}" destId="{BD9204AA-4E58-41C6-AEA4-718E9AC87FF6}" srcOrd="6" destOrd="0" presId="urn:microsoft.com/office/officeart/2005/8/layout/target3"/>
    <dgm:cxn modelId="{98418E83-6412-4593-AA9A-D88B8D221B65}" type="presParOf" srcId="{8784F1CE-FBB5-4D57-A823-595DDE13A66D}" destId="{28E4E2AC-7AB8-42A3-913D-89BED6DE8D01}" srcOrd="7" destOrd="0" presId="urn:microsoft.com/office/officeart/2005/8/layout/target3"/>
    <dgm:cxn modelId="{82AED75B-348F-4FD9-8270-8A29650E8F29}" type="presParOf" srcId="{8784F1CE-FBB5-4D57-A823-595DDE13A66D}" destId="{92959A19-0021-4723-9F4B-424F2E3CC56E}" srcOrd="8" destOrd="0" presId="urn:microsoft.com/office/officeart/2005/8/layout/target3"/>
    <dgm:cxn modelId="{74EB24A6-13DF-466A-81FE-373BCDD902D4}" type="presParOf" srcId="{8784F1CE-FBB5-4D57-A823-595DDE13A66D}" destId="{B3B3E7F1-79CF-4C87-B3E6-647DCB9D8260}" srcOrd="9" destOrd="0" presId="urn:microsoft.com/office/officeart/2005/8/layout/target3"/>
    <dgm:cxn modelId="{7FCA8722-7E0E-4AAD-B2C8-17D762C158B0}" type="presParOf" srcId="{8784F1CE-FBB5-4D57-A823-595DDE13A66D}" destId="{4A397C57-5BF0-4203-9F4C-6D558FBAE536}" srcOrd="10" destOrd="0" presId="urn:microsoft.com/office/officeart/2005/8/layout/target3"/>
    <dgm:cxn modelId="{2F20677B-6404-4985-88EC-B6B5D58D447B}" type="presParOf" srcId="{8784F1CE-FBB5-4D57-A823-595DDE13A66D}" destId="{3B5EE12B-47FA-46BF-BABA-2479462FB03C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F43A7-184E-431E-8275-3BEF356B9D92}">
      <dsp:nvSpPr>
        <dsp:cNvPr id="0" name=""/>
        <dsp:cNvSpPr/>
      </dsp:nvSpPr>
      <dsp:spPr>
        <a:xfrm>
          <a:off x="0" y="0"/>
          <a:ext cx="3317875" cy="3317875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A5A51-9BFB-4920-AD60-BD21C299A62C}">
      <dsp:nvSpPr>
        <dsp:cNvPr id="0" name=""/>
        <dsp:cNvSpPr/>
      </dsp:nvSpPr>
      <dsp:spPr>
        <a:xfrm>
          <a:off x="1658937" y="0"/>
          <a:ext cx="7942262" cy="331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/>
            <a:t>Significant Aspects </a:t>
          </a:r>
          <a:endParaRPr lang="en-IN" sz="4800" kern="1200" dirty="0"/>
        </a:p>
      </dsp:txBody>
      <dsp:txXfrm>
        <a:off x="1658937" y="0"/>
        <a:ext cx="7942262" cy="995364"/>
      </dsp:txXfrm>
    </dsp:sp>
    <dsp:sp modelId="{34F66420-3B0A-46C2-B312-1AA76D5866CF}">
      <dsp:nvSpPr>
        <dsp:cNvPr id="0" name=""/>
        <dsp:cNvSpPr/>
      </dsp:nvSpPr>
      <dsp:spPr>
        <a:xfrm>
          <a:off x="580629" y="995364"/>
          <a:ext cx="2156616" cy="2156616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496582"/>
            <a:satOff val="288"/>
            <a:lumOff val="2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E14FD-CA2B-4B19-B679-B30C8955FDFA}">
      <dsp:nvSpPr>
        <dsp:cNvPr id="0" name=""/>
        <dsp:cNvSpPr/>
      </dsp:nvSpPr>
      <dsp:spPr>
        <a:xfrm>
          <a:off x="1658937" y="995364"/>
          <a:ext cx="7942262" cy="21566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496582"/>
              <a:satOff val="288"/>
              <a:lumOff val="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smtClean="0"/>
            <a:t>Idea;Algorithm;Analysis</a:t>
          </a:r>
          <a:endParaRPr lang="en-IN" sz="4800" kern="1200" dirty="0"/>
        </a:p>
      </dsp:txBody>
      <dsp:txXfrm>
        <a:off x="1658937" y="995364"/>
        <a:ext cx="7942262" cy="995361"/>
      </dsp:txXfrm>
    </dsp:sp>
    <dsp:sp modelId="{28E4E2AC-7AB8-42A3-913D-89BED6DE8D01}">
      <dsp:nvSpPr>
        <dsp:cNvPr id="0" name=""/>
        <dsp:cNvSpPr/>
      </dsp:nvSpPr>
      <dsp:spPr>
        <a:xfrm>
          <a:off x="1161256" y="1990725"/>
          <a:ext cx="995361" cy="995361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59A19-0021-4723-9F4B-424F2E3CC56E}">
      <dsp:nvSpPr>
        <dsp:cNvPr id="0" name=""/>
        <dsp:cNvSpPr/>
      </dsp:nvSpPr>
      <dsp:spPr>
        <a:xfrm>
          <a:off x="1658937" y="1990725"/>
          <a:ext cx="7942262" cy="9953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993165"/>
              <a:satOff val="576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/>
            <a:t>Performance evaluation</a:t>
          </a:r>
          <a:endParaRPr lang="en-IN" sz="4800" kern="1200" dirty="0"/>
        </a:p>
      </dsp:txBody>
      <dsp:txXfrm>
        <a:off x="1658937" y="1990725"/>
        <a:ext cx="7942262" cy="995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E28A9-BD3C-4984-A657-1A5EE3935E19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DC185-0FF6-48BD-B69A-9F6A42E00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28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DC185-0FF6-48BD-B69A-9F6A42E001D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8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4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66259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6301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80346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23104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02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9639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75044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79380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96172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05838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72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4286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82162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98334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16825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2218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0692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54004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25208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41258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66972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516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950380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4594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11357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39867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70655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72725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2584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00183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8805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59237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50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4345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97800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33573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0803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538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128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00671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37360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29344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6180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606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8710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82019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6785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1807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6191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90369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26870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33266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01794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46740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137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22575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2582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19655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1104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51208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4347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48025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2713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379237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24308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61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80038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9400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985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16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115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3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8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15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208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889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865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341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125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1821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0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5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610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669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2017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4840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81297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75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6085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50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1526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241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41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482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8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9795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9623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8437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6916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1817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7927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94385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3481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6086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0790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53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8872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3764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7585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462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2628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4598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2928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7505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7237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267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35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3613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9125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94623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3950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18293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3492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462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22799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9268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58624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50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8742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08103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2288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1936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9647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531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4800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559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2381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1398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63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1657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1701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9294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433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42751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2453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13603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1160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876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0947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4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99353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5120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63447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6005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69561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1711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41697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57640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962787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4810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69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slideLayout" Target="../slideLayouts/slideLayout158.xml"/><Relationship Id="rId18" Type="http://schemas.openxmlformats.org/officeDocument/2006/relationships/theme" Target="../theme/theme10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7.xml"/><Relationship Id="rId17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147.xml"/><Relationship Id="rId16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Relationship Id="rId14" Type="http://schemas.openxmlformats.org/officeDocument/2006/relationships/slideLayout" Target="../slideLayouts/slideLayout15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03.xml"/><Relationship Id="rId21" Type="http://schemas.openxmlformats.org/officeDocument/2006/relationships/image" Target="../media/image14.png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0.xml"/><Relationship Id="rId19" Type="http://schemas.openxmlformats.org/officeDocument/2006/relationships/image" Target="../media/image12.png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Relationship Id="rId22" Type="http://schemas.openxmlformats.org/officeDocument/2006/relationships/image" Target="../media/image15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31.xml"/><Relationship Id="rId21" Type="http://schemas.openxmlformats.org/officeDocument/2006/relationships/image" Target="../media/image14.png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44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38.xml"/><Relationship Id="rId19" Type="http://schemas.openxmlformats.org/officeDocument/2006/relationships/image" Target="../media/image12.png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Relationship Id="rId22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09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90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  <p:sldLayoutId id="2147484086" r:id="rId15"/>
    <p:sldLayoutId id="2147484087" r:id="rId16"/>
    <p:sldLayoutId id="214748408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92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6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95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29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448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  <p:sldLayoutId id="21474840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64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DB91B8-853C-4773-B131-B6BAA24D0E95}" type="datetimeFigureOut">
              <a:rPr lang="en-IN" smtClean="0"/>
              <a:t>25-04-2016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04AF-CF84-4E1E-A33E-2F1188482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738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5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0573" y="906560"/>
            <a:ext cx="89829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u="sng" dirty="0" smtClean="0">
                <a:ln w="0"/>
                <a:latin typeface="AR DESTINE" panose="02000000000000000000" pitchFamily="2" charset="0"/>
              </a:rPr>
              <a:t>AKS PRIMALITY TEST</a:t>
            </a:r>
            <a:endParaRPr lang="en-US" sz="6600" u="sng" dirty="0">
              <a:ln w="0"/>
              <a:latin typeface="AR DESTINE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4653" y="3882132"/>
            <a:ext cx="731482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Osho Agyeya(15BCE1326)</a:t>
            </a:r>
            <a:b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Shivam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Prasad(15BCE1196)</a:t>
            </a:r>
          </a:p>
          <a:p>
            <a:pPr algn="ctr"/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Malladi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Tejasvi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(15BCE1208)</a:t>
            </a:r>
          </a:p>
          <a:p>
            <a:pPr algn="ctr"/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Shubankar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B(15BCE1123)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Shivam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Pratap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Singh(15BCE1053)</a:t>
            </a:r>
            <a:b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94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86" y="210392"/>
            <a:ext cx="10592475" cy="59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8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1" y="153747"/>
            <a:ext cx="10717452" cy="602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0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3911" y="240918"/>
            <a:ext cx="59041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 smtClean="0">
                <a:ln w="0"/>
                <a:solidFill>
                  <a:schemeClr val="accent1"/>
                </a:solidFill>
              </a:rPr>
              <a:t>Time </a:t>
            </a:r>
            <a:r>
              <a:rPr lang="en-US" sz="5400" u="sng" dirty="0" smtClean="0">
                <a:ln w="0"/>
                <a:solidFill>
                  <a:schemeClr val="accent1"/>
                </a:solidFill>
              </a:rPr>
              <a:t>Complexity</a:t>
            </a:r>
            <a:endParaRPr lang="en-US" sz="5400" b="0" u="sng" cap="none" spc="0" dirty="0">
              <a:ln w="0"/>
              <a:solidFill>
                <a:schemeClr val="accent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1588838"/>
            <a:ext cx="12003578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An algorithm is said to be solvable in polynomial time if the number of steps required to complete the algorithm for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a given input 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PGothic" panose="020B0600070205080204" pitchFamily="34" charset="-128"/>
              </a:rPr>
              <a:t> </a:t>
            </a:r>
            <a:r>
              <a:rPr kumimoji="0" lang="en-US" b="0" i="0" u="sng" strike="noStrike" cap="none" normalizeH="0" baseline="0" dirty="0" smtClean="0">
                <a:ln>
                  <a:noFill/>
                </a:ln>
                <a:effectLst/>
                <a:latin typeface="+mn-lt"/>
                <a:ea typeface="MS PGothic" panose="020B0600070205080204" pitchFamily="34" charset="-128"/>
              </a:rPr>
              <a:t>O(</a:t>
            </a:r>
            <a:r>
              <a:rPr kumimoji="0" lang="en-US" b="0" i="0" u="sng" strike="noStrike" cap="none" normalizeH="0" baseline="0" dirty="0" err="1" smtClean="0">
                <a:ln>
                  <a:noFill/>
                </a:ln>
                <a:effectLst/>
                <a:latin typeface="+mn-lt"/>
                <a:ea typeface="MS PGothic" panose="020B0600070205080204" pitchFamily="34" charset="-128"/>
              </a:rPr>
              <a:t>n^k</a:t>
            </a:r>
            <a:r>
              <a:rPr kumimoji="0" lang="en-US" b="0" i="0" u="sng" strike="noStrike" cap="none" normalizeH="0" baseline="0" dirty="0" smtClean="0">
                <a:ln>
                  <a:noFill/>
                </a:ln>
                <a:effectLst/>
                <a:latin typeface="+mn-lt"/>
                <a:ea typeface="MS PGothic" panose="020B0600070205080204" pitchFamily="34" charset="-128"/>
              </a:rPr>
              <a:t>)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for some nonnegative integer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PGothic" panose="020B0600070205080204" pitchFamily="34" charset="-128"/>
              </a:rPr>
              <a:t> 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, where </a:t>
            </a:r>
            <a:r>
              <a:rPr lang="en-US" dirty="0">
                <a:latin typeface="+mn-lt"/>
                <a:ea typeface="MS PGothic" panose="020B0600070205080204" pitchFamily="34" charset="-128"/>
              </a:rPr>
              <a:t>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 is the complexity of the input.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Polynomial-time algorithms are said to be "fast."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 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In the first version of the above-cited paper, the authors proved the asymptotic time complexity of the algorithm to </a:t>
            </a:r>
            <a:r>
              <a:rPr lang="en-IN" dirty="0" smtClean="0">
                <a:latin typeface="+mn-lt"/>
              </a:rPr>
              <a:t>be </a:t>
            </a:r>
            <a:r>
              <a:rPr lang="en-IN" u="sng" dirty="0" smtClean="0">
                <a:latin typeface="+mn-lt"/>
              </a:rPr>
              <a:t>O(log(n)^12) </a:t>
            </a:r>
            <a:r>
              <a:rPr lang="en-IN" dirty="0" smtClean="0">
                <a:latin typeface="+mn-lt"/>
              </a:rPr>
              <a:t>.In </a:t>
            </a:r>
            <a:r>
              <a:rPr lang="en-IN" dirty="0">
                <a:latin typeface="+mn-lt"/>
              </a:rPr>
              <a:t>other words, the algorithm takes less time than the twelfth power of the number of digits in </a:t>
            </a:r>
            <a:r>
              <a:rPr lang="en-IN" dirty="0" smtClean="0">
                <a:latin typeface="+mn-lt"/>
              </a:rPr>
              <a:t>n for </a:t>
            </a:r>
            <a:r>
              <a:rPr lang="en-IN" dirty="0" err="1" smtClean="0">
                <a:latin typeface="+mn-lt"/>
              </a:rPr>
              <a:t>primality</a:t>
            </a:r>
            <a:r>
              <a:rPr lang="en-IN" dirty="0" smtClean="0">
                <a:latin typeface="+mn-lt"/>
              </a:rPr>
              <a:t> check.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In 2005, Carl </a:t>
            </a:r>
            <a:r>
              <a:rPr lang="en-IN" dirty="0" err="1">
                <a:latin typeface="+mn-lt"/>
              </a:rPr>
              <a:t>Pomerance</a:t>
            </a:r>
            <a:r>
              <a:rPr lang="en-IN" dirty="0">
                <a:latin typeface="+mn-lt"/>
              </a:rPr>
              <a:t> and H. W. </a:t>
            </a:r>
            <a:r>
              <a:rPr lang="en-IN" dirty="0" err="1">
                <a:latin typeface="+mn-lt"/>
              </a:rPr>
              <a:t>Lenstra</a:t>
            </a:r>
            <a:r>
              <a:rPr lang="en-IN" dirty="0">
                <a:latin typeface="+mn-lt"/>
              </a:rPr>
              <a:t>, Jr. demonstrated a variant of AKS that runs </a:t>
            </a:r>
            <a:r>
              <a:rPr lang="en-IN" dirty="0" smtClean="0">
                <a:latin typeface="+mn-lt"/>
              </a:rPr>
              <a:t>in </a:t>
            </a:r>
          </a:p>
          <a:p>
            <a:pPr lvl="0"/>
            <a:r>
              <a:rPr lang="en-IN" dirty="0">
                <a:latin typeface="+mn-lt"/>
              </a:rPr>
              <a:t> </a:t>
            </a:r>
            <a:r>
              <a:rPr lang="en-IN" dirty="0" smtClean="0">
                <a:latin typeface="+mn-lt"/>
              </a:rPr>
              <a:t>   </a:t>
            </a:r>
            <a:r>
              <a:rPr lang="en-IN" u="sng" dirty="0" smtClean="0">
                <a:latin typeface="+mn-lt"/>
              </a:rPr>
              <a:t>O(log(n)^6) </a:t>
            </a:r>
            <a:r>
              <a:rPr lang="en-IN" dirty="0">
                <a:latin typeface="+mn-lt"/>
              </a:rPr>
              <a:t>operations, where n is the number to be tested  - </a:t>
            </a:r>
            <a:r>
              <a:rPr lang="en-IN" u="sng" dirty="0">
                <a:latin typeface="+mn-lt"/>
              </a:rPr>
              <a:t>a marked improvement </a:t>
            </a:r>
            <a:r>
              <a:rPr lang="en-IN" dirty="0">
                <a:latin typeface="+mn-lt"/>
              </a:rPr>
              <a:t>over </a:t>
            </a:r>
            <a:endParaRPr lang="en-IN" dirty="0" smtClean="0">
              <a:latin typeface="+mn-lt"/>
            </a:endParaRPr>
          </a:p>
          <a:p>
            <a:pPr lvl="0"/>
            <a:r>
              <a:rPr lang="en-IN" dirty="0">
                <a:latin typeface="+mn-lt"/>
              </a:rPr>
              <a:t> </a:t>
            </a:r>
            <a:r>
              <a:rPr lang="en-IN" dirty="0" smtClean="0">
                <a:latin typeface="+mn-lt"/>
              </a:rPr>
              <a:t>   the initial bound.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800" dirty="0"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5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Focal points</a:t>
            </a:r>
            <a:endParaRPr lang="en-IN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952681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4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5837" y="568167"/>
            <a:ext cx="7520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 smtClean="0">
                <a:ln w="0"/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POINTS:</a:t>
            </a:r>
            <a:endParaRPr lang="en-US" sz="5400" b="0" u="sng" cap="none" spc="0" dirty="0">
              <a:ln w="0"/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825" y="1980508"/>
            <a:ext cx="11744349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0" cap="none" spc="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Invented by </a:t>
            </a:r>
            <a:r>
              <a:rPr lang="en-US" sz="2800" b="0" cap="none" spc="0" dirty="0" err="1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Manindra</a:t>
            </a:r>
            <a:r>
              <a:rPr lang="en-US" sz="2800" b="0" cap="none" spc="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2800" b="0" cap="none" spc="0" dirty="0" err="1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Agrawal,Neeraj</a:t>
            </a:r>
            <a:r>
              <a:rPr lang="en-US" sz="2800" b="0" cap="none" spc="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2800" b="0" cap="none" spc="0" dirty="0" err="1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Kayal</a:t>
            </a:r>
            <a:r>
              <a:rPr lang="en-US" sz="2800" b="0" cap="none" spc="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 &amp; </a:t>
            </a:r>
            <a:r>
              <a:rPr lang="en-US" sz="2800" b="0" cap="none" spc="0" dirty="0" err="1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Nitin</a:t>
            </a:r>
            <a:r>
              <a:rPr lang="en-US" sz="2800" b="0" cap="none" spc="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2800" b="0" cap="none" spc="0" dirty="0" err="1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Saxena</a:t>
            </a:r>
            <a:endParaRPr lang="en-US" sz="2800" b="0" cap="none" spc="0" dirty="0" smtClean="0">
              <a:ln w="0"/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Unconditional:No</a:t>
            </a:r>
            <a:r>
              <a:rPr lang="en-US" sz="280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 constraints involved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0" cap="none" spc="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Deterministic:</a:t>
            </a:r>
            <a:r>
              <a:rPr lang="en-IN" sz="280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S</a:t>
            </a:r>
            <a:r>
              <a:rPr lang="en-IN" sz="2800" b="0" cap="none" spc="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olves the problem with exact decision at every </a:t>
            </a:r>
            <a:r>
              <a:rPr lang="en-IN" sz="2800" b="0" cap="none" spc="0" dirty="0" err="1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step;no</a:t>
            </a:r>
            <a:r>
              <a:rPr lang="en-IN" sz="2800" b="0" cap="none" spc="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 guesses </a:t>
            </a:r>
            <a:r>
              <a:rPr lang="en-IN" sz="2800" b="0" cap="none" spc="0" dirty="0" err="1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involved;machine’s</a:t>
            </a:r>
            <a:r>
              <a:rPr lang="en-IN" sz="2800" b="0" cap="none" spc="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 current state determines what its next state will be; computes a mathematical function which has a unique value for any input in its domain</a:t>
            </a:r>
            <a:endParaRPr lang="en-US" sz="2800" b="0" cap="none" spc="0" dirty="0" smtClean="0">
              <a:ln w="0"/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Polynomial time complexity:</a:t>
            </a:r>
            <a:r>
              <a:rPr lang="en-IN" sz="2800" dirty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R</a:t>
            </a:r>
            <a:r>
              <a:rPr lang="en-IN" sz="280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unning time is upper bounded by a polynomial expression in the </a:t>
            </a:r>
            <a:r>
              <a:rPr lang="en-IN" sz="2800" u="sng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size of the input(no. of digits) </a:t>
            </a:r>
            <a:r>
              <a:rPr lang="en-IN" sz="2800" dirty="0" smtClean="0">
                <a:ln w="0"/>
                <a:solidFill>
                  <a:schemeClr val="accent1"/>
                </a:solidFill>
                <a:latin typeface="Corbel" panose="020B0503020204020204" pitchFamily="34" charset="0"/>
              </a:rPr>
              <a:t>for the algorithm</a:t>
            </a:r>
            <a:endParaRPr lang="en-US" sz="2800" b="0" cap="none" spc="0" dirty="0">
              <a:ln w="0"/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1400" y="240319"/>
            <a:ext cx="8151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SIEVE OF ERATOSTHENES</a:t>
            </a:r>
            <a:endParaRPr lang="en-US" sz="54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0264" y="1745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30692" y="177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667522" y="17455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108584" y="17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03100" y="1773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733741" y="177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295547" y="1777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9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620264" y="2337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11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682595" y="1773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717692" y="2337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19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108584" y="2337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230692" y="2337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14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669638" y="23523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13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733741" y="23428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15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193665" y="23563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16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283406" y="2337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18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754719" y="2337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17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3633243" y="3057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20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730671" y="3057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28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4121563" y="3057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21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5243671" y="3057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23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4682617" y="30719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22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746720" y="30625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24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6206644" y="30759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25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7296385" y="3057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27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6767698" y="3057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26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6749323" y="1773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2194413" y="4048481"/>
            <a:ext cx="745235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000" dirty="0"/>
              <a:t>In mathematics, the </a:t>
            </a:r>
            <a:r>
              <a:rPr lang="en-IN" sz="2000" b="1" dirty="0"/>
              <a:t>sieve of </a:t>
            </a:r>
            <a:r>
              <a:rPr lang="en-IN" sz="2000" b="1" dirty="0" smtClean="0"/>
              <a:t>Eratosthenes</a:t>
            </a:r>
            <a:r>
              <a:rPr lang="en-IN" sz="2000" dirty="0"/>
              <a:t>,</a:t>
            </a:r>
            <a:r>
              <a:rPr lang="en-IN" sz="2000" dirty="0" smtClean="0"/>
              <a:t> </a:t>
            </a:r>
            <a:r>
              <a:rPr lang="en-IN" sz="2000" dirty="0"/>
              <a:t>one of a number of prime number sieves, is a simple, ancient algorithm for finding all prime numbers up to any given limit. </a:t>
            </a:r>
            <a:endParaRPr lang="en-IN" sz="2000" dirty="0" smtClean="0"/>
          </a:p>
          <a:p>
            <a:pPr algn="ctr"/>
            <a:r>
              <a:rPr lang="en-IN" sz="2000" dirty="0" smtClean="0"/>
              <a:t>It </a:t>
            </a:r>
            <a:r>
              <a:rPr lang="en-IN" sz="2000" dirty="0"/>
              <a:t>does so by iteratively marking as composite (i.e., not prime) the multiples of each prime, starting with the multiples of 2.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2607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2" grpId="0"/>
      <p:bldP spid="14" grpId="0"/>
      <p:bldP spid="15" grpId="0"/>
      <p:bldP spid="17" grpId="0"/>
      <p:bldP spid="18" grpId="0"/>
      <p:bldP spid="1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6290" y="1379348"/>
            <a:ext cx="98104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smtClean="0"/>
              <a:t>ALGORITHM:</a:t>
            </a:r>
          </a:p>
          <a:p>
            <a:endParaRPr lang="en-IN" sz="2800" dirty="0"/>
          </a:p>
          <a:p>
            <a:r>
              <a:rPr lang="en-IN" sz="2800" dirty="0" smtClean="0"/>
              <a:t>for </a:t>
            </a:r>
            <a:r>
              <a:rPr lang="en-IN" sz="2800" dirty="0"/>
              <a:t>all numbers </a:t>
            </a:r>
            <a:r>
              <a:rPr lang="en-IN" sz="2800" b="1" dirty="0"/>
              <a:t>m: 2 .. n,</a:t>
            </a:r>
            <a:r>
              <a:rPr lang="en-IN" sz="2800" dirty="0"/>
              <a:t> if </a:t>
            </a:r>
            <a:r>
              <a:rPr lang="en-IN" sz="2800" b="1" dirty="0"/>
              <a:t>m</a:t>
            </a:r>
            <a:r>
              <a:rPr lang="en-IN" sz="2800" dirty="0"/>
              <a:t> is unmarked:</a:t>
            </a:r>
          </a:p>
          <a:p>
            <a:pPr lvl="1"/>
            <a:r>
              <a:rPr lang="en-IN" sz="2800" dirty="0"/>
              <a:t>add </a:t>
            </a:r>
            <a:r>
              <a:rPr lang="en-IN" sz="2800" b="1" dirty="0"/>
              <a:t>m</a:t>
            </a:r>
            <a:r>
              <a:rPr lang="en-IN" sz="2800" dirty="0"/>
              <a:t> to primes list;</a:t>
            </a:r>
          </a:p>
          <a:p>
            <a:pPr lvl="1"/>
            <a:r>
              <a:rPr lang="en-IN" sz="2800" dirty="0"/>
              <a:t>mark all it's multiples, lesser or equal, than </a:t>
            </a:r>
            <a:r>
              <a:rPr lang="en-IN" sz="2800" b="1" dirty="0"/>
              <a:t>n</a:t>
            </a:r>
            <a:r>
              <a:rPr lang="en-IN" sz="2800" dirty="0"/>
              <a:t> </a:t>
            </a:r>
            <a:r>
              <a:rPr lang="en-IN" sz="2800" b="1" dirty="0"/>
              <a:t>(k * m ≤ n, k ≥ 2);</a:t>
            </a:r>
            <a:endParaRPr lang="en-IN" sz="2800" dirty="0"/>
          </a:p>
          <a:p>
            <a:r>
              <a:rPr lang="en-IN" sz="2800" dirty="0"/>
              <a:t>otherwise, if </a:t>
            </a:r>
            <a:r>
              <a:rPr lang="en-IN" sz="2800" b="1" dirty="0"/>
              <a:t>m</a:t>
            </a:r>
            <a:r>
              <a:rPr lang="en-IN" sz="2800" dirty="0"/>
              <a:t> is marked, then it is a composite number.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241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THE IDEA: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35618"/>
            <a:ext cx="8931615" cy="1995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 smtClean="0"/>
              <a:t>Let a be an integer &amp; n be a natural number such that n&gt;=2,HCF of a &amp; n is 1.Then n is prime </a:t>
            </a:r>
            <a:r>
              <a:rPr lang="en-IN" sz="2000" dirty="0" err="1" smtClean="0"/>
              <a:t>iff</a:t>
            </a:r>
            <a:r>
              <a:rPr lang="en-IN" sz="2000" dirty="0" smtClean="0"/>
              <a:t>:</a:t>
            </a:r>
          </a:p>
          <a:p>
            <a:pPr marL="0" indent="0">
              <a:buNone/>
            </a:pPr>
            <a:r>
              <a:rPr lang="en-IN" sz="2000" dirty="0" smtClean="0"/>
              <a:t>      (</a:t>
            </a:r>
            <a:r>
              <a:rPr lang="en-IN" sz="2000" dirty="0" err="1" smtClean="0"/>
              <a:t>x+a</a:t>
            </a:r>
            <a:r>
              <a:rPr lang="en-IN" sz="2000" dirty="0" smtClean="0"/>
              <a:t>)</a:t>
            </a:r>
            <a:r>
              <a:rPr lang="en-IN" sz="2000" baseline="30000" dirty="0" smtClean="0"/>
              <a:t>n</a:t>
            </a:r>
            <a:r>
              <a:rPr lang="en-IN" sz="2000" dirty="0"/>
              <a:t> =</a:t>
            </a:r>
            <a:r>
              <a:rPr lang="en-IN" sz="2000" dirty="0" err="1" smtClean="0"/>
              <a:t>x</a:t>
            </a:r>
            <a:r>
              <a:rPr lang="en-IN" sz="2000" baseline="30000" dirty="0" err="1" smtClean="0"/>
              <a:t>n</a:t>
            </a:r>
            <a:r>
              <a:rPr lang="en-IN" sz="2000" dirty="0" smtClean="0"/>
              <a:t> +a (mod n) ,i.e. all the coefficients in </a:t>
            </a:r>
            <a:r>
              <a:rPr lang="en-IN" sz="2000" dirty="0" smtClean="0"/>
              <a:t> ((</a:t>
            </a:r>
            <a:r>
              <a:rPr lang="en-IN" sz="2000" dirty="0" err="1" smtClean="0"/>
              <a:t>x+a</a:t>
            </a:r>
            <a:r>
              <a:rPr lang="en-IN" sz="2000" dirty="0" smtClean="0"/>
              <a:t>)</a:t>
            </a:r>
            <a:r>
              <a:rPr lang="en-IN" sz="2000" baseline="30000" dirty="0" smtClean="0"/>
              <a:t>n</a:t>
            </a:r>
            <a:r>
              <a:rPr lang="en-IN" sz="2000" dirty="0"/>
              <a:t> </a:t>
            </a:r>
            <a:r>
              <a:rPr lang="en-IN" sz="2000" dirty="0" smtClean="0"/>
              <a:t>–(</a:t>
            </a:r>
            <a:r>
              <a:rPr lang="en-IN" sz="2000" dirty="0" err="1" smtClean="0"/>
              <a:t>x</a:t>
            </a:r>
            <a:r>
              <a:rPr lang="en-IN" sz="2000" baseline="30000" dirty="0" err="1" smtClean="0"/>
              <a:t>n</a:t>
            </a:r>
            <a:r>
              <a:rPr lang="en-IN" sz="2000" dirty="0" smtClean="0"/>
              <a:t> </a:t>
            </a:r>
            <a:r>
              <a:rPr lang="en-IN" sz="2000" dirty="0"/>
              <a:t>+</a:t>
            </a:r>
            <a:r>
              <a:rPr lang="en-IN" sz="2000" dirty="0" smtClean="0"/>
              <a:t>a) )	                                             	should be perfectly divisible by n.</a:t>
            </a:r>
          </a:p>
          <a:p>
            <a:pPr marL="0" indent="0">
              <a:buNone/>
            </a:pPr>
            <a:r>
              <a:rPr lang="en-IN" sz="2000" dirty="0" smtClean="0"/>
              <a:t>       In other </a:t>
            </a:r>
            <a:r>
              <a:rPr lang="en-IN" sz="2000" dirty="0" err="1" smtClean="0"/>
              <a:t>words,</a:t>
            </a:r>
            <a:r>
              <a:rPr lang="en-IN" sz="2000" baseline="30000" dirty="0" err="1" smtClean="0"/>
              <a:t>n</a:t>
            </a:r>
            <a:r>
              <a:rPr lang="en-IN" sz="2000" dirty="0" err="1" smtClean="0"/>
              <a:t>C</a:t>
            </a:r>
            <a:r>
              <a:rPr lang="en-IN" sz="2000" baseline="-25000" dirty="0" err="1" smtClean="0"/>
              <a:t>i</a:t>
            </a:r>
            <a:r>
              <a:rPr lang="en-IN" sz="2000" dirty="0" smtClean="0"/>
              <a:t>*a</a:t>
            </a:r>
            <a:r>
              <a:rPr lang="en-IN" sz="2000" baseline="30000" dirty="0" smtClean="0"/>
              <a:t>(n-</a:t>
            </a:r>
            <a:r>
              <a:rPr lang="en-IN" sz="2000" baseline="30000" dirty="0" err="1" smtClean="0"/>
              <a:t>i</a:t>
            </a:r>
            <a:r>
              <a:rPr lang="en-IN" sz="2000" baseline="30000" dirty="0" smtClean="0"/>
              <a:t>) </a:t>
            </a:r>
            <a:r>
              <a:rPr lang="en-IN" sz="2000" dirty="0"/>
              <a:t>is perfectly </a:t>
            </a:r>
            <a:r>
              <a:rPr lang="en-IN" sz="2000" dirty="0" smtClean="0"/>
              <a:t>divisible by n for 0&lt;</a:t>
            </a:r>
            <a:r>
              <a:rPr lang="en-IN" sz="2000" dirty="0" err="1" smtClean="0"/>
              <a:t>i</a:t>
            </a:r>
            <a:r>
              <a:rPr lang="en-IN" sz="2000" dirty="0" smtClean="0"/>
              <a:t>&lt;n.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baseline="30000" dirty="0" smtClean="0"/>
          </a:p>
          <a:p>
            <a:pPr marL="0" indent="0">
              <a:buNone/>
            </a:pPr>
            <a:endParaRPr lang="en-IN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242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469" y="1332854"/>
            <a:ext cx="9174996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E84C22"/>
              </a:buClr>
              <a:buSzPct val="80000"/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IMPROVEMENT: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E84C22"/>
              </a:buClr>
              <a:buSzPct val="80000"/>
              <a:buFont typeface="Wingdings" panose="05000000000000000000" pitchFamily="2" charset="2"/>
              <a:buChar char="v"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defTabSz="457200">
              <a:spcBef>
                <a:spcPts val="1000"/>
              </a:spcBef>
              <a:buClr>
                <a:srgbClr val="E84C22"/>
              </a:buClr>
              <a:buSzPct val="80000"/>
            </a:pPr>
            <a:r>
              <a:rPr lang="en-I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However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this takes </a:t>
            </a:r>
            <a:r>
              <a:rPr lang="el-G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Ω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(n) because we need to evaluate n coefficients </a:t>
            </a:r>
            <a:r>
              <a:rPr lang="en-I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 the 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LHS in the worst 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case.To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simplify the above 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condition,we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check 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iff</a:t>
            </a: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defTabSz="457200">
              <a:spcBef>
                <a:spcPts val="1000"/>
              </a:spcBef>
              <a:buClr>
                <a:srgbClr val="E84C22"/>
              </a:buClr>
              <a:buSzPct val="80000"/>
            </a:pPr>
            <a:r>
              <a:rPr lang="en-I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x+a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en-IN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= (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r>
              <a:rPr lang="en-IN" sz="2400" baseline="30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+a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 (mod x</a:t>
            </a:r>
            <a:r>
              <a:rPr lang="en-IN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-1,n),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i.e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x+a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en-IN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-(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  <a:r>
              <a:rPr lang="en-IN" sz="2400" baseline="30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+a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)=</a:t>
            </a:r>
            <a:r>
              <a:rPr lang="en-IN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nf+g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(x</a:t>
            </a:r>
            <a:r>
              <a:rPr lang="en-IN" sz="2400" baseline="30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-1) for some 	polynomials </a:t>
            </a:r>
            <a:r>
              <a:rPr lang="en-IN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g,f</a:t>
            </a:r>
            <a:r>
              <a:rPr lang="en-I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and 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appropriately chosen small r which is a natural </a:t>
            </a:r>
            <a:r>
              <a:rPr lang="en-I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</a:t>
            </a: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5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8124" y="560292"/>
            <a:ext cx="8911687" cy="1280890"/>
          </a:xfrm>
        </p:spPr>
        <p:txBody>
          <a:bodyPr/>
          <a:lstStyle/>
          <a:p>
            <a:r>
              <a:rPr lang="en-IN" u="sng" dirty="0" smtClean="0"/>
              <a:t>THE ALGORITHM:</a:t>
            </a:r>
            <a:endParaRPr lang="en-IN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123" y="1501038"/>
            <a:ext cx="6620777" cy="2320685"/>
          </a:xfrm>
        </p:spPr>
      </p:pic>
      <p:sp>
        <p:nvSpPr>
          <p:cNvPr id="4" name="Rectangle 3"/>
          <p:cNvSpPr/>
          <p:nvPr/>
        </p:nvSpPr>
        <p:spPr>
          <a:xfrm>
            <a:off x="2592924" y="4013740"/>
            <a:ext cx="922208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accent1"/>
                </a:solidFill>
              </a:rPr>
              <a:t>In step 2,o</a:t>
            </a:r>
            <a:r>
              <a:rPr lang="en-US" sz="2400" baseline="-25000" dirty="0" smtClean="0">
                <a:ln w="0"/>
                <a:solidFill>
                  <a:schemeClr val="accent1"/>
                </a:solidFill>
              </a:rPr>
              <a:t>r</a:t>
            </a:r>
            <a:r>
              <a:rPr lang="en-US" sz="2400" dirty="0" smtClean="0">
                <a:ln w="0"/>
                <a:solidFill>
                  <a:schemeClr val="accent1"/>
                </a:solidFill>
              </a:rPr>
              <a:t>(n) means finding the smallest number k such that </a:t>
            </a:r>
            <a:r>
              <a:rPr lang="en-US" sz="2400" dirty="0" err="1">
                <a:ln w="0"/>
                <a:solidFill>
                  <a:schemeClr val="accent1"/>
                </a:solidFill>
              </a:rPr>
              <a:t>n</a:t>
            </a:r>
            <a:r>
              <a:rPr lang="en-US" sz="2400" baseline="30000" dirty="0" err="1" smtClean="0">
                <a:ln w="0"/>
                <a:solidFill>
                  <a:schemeClr val="accent1"/>
                </a:solidFill>
              </a:rPr>
              <a:t>k</a:t>
            </a:r>
            <a:r>
              <a:rPr lang="en-US" sz="2400" baseline="30000" dirty="0" smtClean="0">
                <a:ln w="0"/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ln w="0"/>
                <a:solidFill>
                  <a:schemeClr val="accent1"/>
                </a:solidFill>
              </a:rPr>
              <a:t> -1 is divisible by r(r is a natural no).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accent1"/>
                </a:solidFill>
              </a:rPr>
              <a:t>In step 3,(</a:t>
            </a:r>
            <a:r>
              <a:rPr lang="en-US" sz="2400" dirty="0" err="1" smtClean="0">
                <a:ln w="0"/>
                <a:solidFill>
                  <a:schemeClr val="accent1"/>
                </a:solidFill>
              </a:rPr>
              <a:t>a,n</a:t>
            </a:r>
            <a:r>
              <a:rPr lang="en-US" sz="2400" dirty="0" smtClean="0">
                <a:ln w="0"/>
                <a:solidFill>
                  <a:schemeClr val="accent1"/>
                </a:solidFill>
              </a:rPr>
              <a:t>) represents HCF of a and 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accent1"/>
                </a:solidFill>
              </a:rPr>
              <a:t>In step 5, </a:t>
            </a:r>
            <a:r>
              <a:rPr lang="el-GR" sz="2400" dirty="0" smtClean="0">
                <a:ln w="0"/>
                <a:solidFill>
                  <a:schemeClr val="accent1"/>
                </a:solidFill>
              </a:rPr>
              <a:t>Φ</a:t>
            </a:r>
            <a:r>
              <a:rPr lang="en-IN" sz="2400" dirty="0" smtClean="0">
                <a:ln w="0"/>
                <a:solidFill>
                  <a:schemeClr val="accent1"/>
                </a:solidFill>
              </a:rPr>
              <a:t>(r) gives the number of numbers less than r that are relatively prime to r. Floor function has been used in the test expression.</a:t>
            </a:r>
            <a:endParaRPr lang="en-US" sz="2400" dirty="0" smtClean="0">
              <a:ln w="0"/>
              <a:solidFill>
                <a:schemeClr val="accent1"/>
              </a:solidFill>
            </a:endParaRPr>
          </a:p>
          <a:p>
            <a:endParaRPr lang="en-US" sz="2400" baseline="30000" dirty="0" smtClean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u="sng" dirty="0" smtClean="0"/>
              <a:t>INTERPRETATION OF AKS TEST</a:t>
            </a:r>
            <a:endParaRPr lang="en-IN" sz="48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3838465" cy="3903968"/>
          </a:xfrm>
        </p:spPr>
      </p:pic>
      <p:sp>
        <p:nvSpPr>
          <p:cNvPr id="5" name="TextBox 4"/>
          <p:cNvSpPr txBox="1"/>
          <p:nvPr/>
        </p:nvSpPr>
        <p:spPr>
          <a:xfrm>
            <a:off x="4947138" y="1853248"/>
            <a:ext cx="68345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ALGORITHM-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/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/>
              <a:t>Generate the row of the Pascal’s triangle corresponding to the no. which needs to be checked for </a:t>
            </a:r>
            <a:r>
              <a:rPr lang="en-IN" sz="2400" dirty="0" err="1" smtClean="0"/>
              <a:t>primality</a:t>
            </a:r>
            <a:r>
              <a:rPr lang="en-IN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/>
              <a:t>Leaving the first and the last 1’s, check whether the remaining terms are divisible by the no. or not.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/>
              <a:t>If all the terms are divisible by the number, the number is prime. Else it is composite.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467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10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3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5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6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7.xml><?xml version="1.0" encoding="utf-8"?>
<a:theme xmlns:a="http://schemas.openxmlformats.org/drawingml/2006/main" name="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8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9.xml><?xml version="1.0" encoding="utf-8"?>
<a:theme xmlns:a="http://schemas.openxmlformats.org/drawingml/2006/main" name="2_Io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1261</TotalTime>
  <Words>405</Words>
  <Application>Microsoft Office PowerPoint</Application>
  <PresentationFormat>Widescreen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12</vt:i4>
      </vt:variant>
    </vt:vector>
  </HeadingPairs>
  <TitlesOfParts>
    <vt:vector size="33" baseType="lpstr">
      <vt:lpstr>MS PGothic</vt:lpstr>
      <vt:lpstr>AR DESTINE</vt:lpstr>
      <vt:lpstr>Arial</vt:lpstr>
      <vt:lpstr>Calibri</vt:lpstr>
      <vt:lpstr>Calibri Light</vt:lpstr>
      <vt:lpstr>Century Gothic</vt:lpstr>
      <vt:lpstr>Corbel</vt:lpstr>
      <vt:lpstr>Garamond</vt:lpstr>
      <vt:lpstr>Trebuchet MS</vt:lpstr>
      <vt:lpstr>Wingdings</vt:lpstr>
      <vt:lpstr>Wingdings 3</vt:lpstr>
      <vt:lpstr>1_Ion</vt:lpstr>
      <vt:lpstr>Slice</vt:lpstr>
      <vt:lpstr>Facet</vt:lpstr>
      <vt:lpstr>Wisp</vt:lpstr>
      <vt:lpstr>Organic</vt:lpstr>
      <vt:lpstr>1_Slice</vt:lpstr>
      <vt:lpstr>Ion</vt:lpstr>
      <vt:lpstr>Retrospect</vt:lpstr>
      <vt:lpstr>2_Ion</vt:lpstr>
      <vt:lpstr>Parallax</vt:lpstr>
      <vt:lpstr>PowerPoint Presentation</vt:lpstr>
      <vt:lpstr>Focal points</vt:lpstr>
      <vt:lpstr>PowerPoint Presentation</vt:lpstr>
      <vt:lpstr>PowerPoint Presentation</vt:lpstr>
      <vt:lpstr>PowerPoint Presentation</vt:lpstr>
      <vt:lpstr>THE IDEA:</vt:lpstr>
      <vt:lpstr>PowerPoint Presentation</vt:lpstr>
      <vt:lpstr>THE ALGORITHM:</vt:lpstr>
      <vt:lpstr>INTERPRETATION OF AKS TEST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Osho Agyeya</dc:creator>
  <cp:lastModifiedBy>Osho Agyeya</cp:lastModifiedBy>
  <cp:revision>80</cp:revision>
  <dcterms:created xsi:type="dcterms:W3CDTF">2016-03-06T08:47:09Z</dcterms:created>
  <dcterms:modified xsi:type="dcterms:W3CDTF">2016-04-25T18:58:43Z</dcterms:modified>
</cp:coreProperties>
</file>