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F706-34FA-40F5-94C8-79BFA0670665}" type="datetimeFigureOut">
              <a:rPr lang="en-IN" smtClean="0"/>
              <a:pPr/>
              <a:t>21-04-2016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0B79-FE0F-460D-A9F1-F2064A8F02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TIME COMPLEXITY OF SEIVE OF ERATOSTHENES ALGO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Analyzing the time complexity of the above algorithm, for all prime </a:t>
            </a:r>
            <a:r>
              <a:rPr lang="en-IN" dirty="0" err="1" smtClean="0"/>
              <a:t>nos</a:t>
            </a:r>
            <a:r>
              <a:rPr lang="en-IN" dirty="0" smtClean="0"/>
              <a:t> </a:t>
            </a:r>
            <a:r>
              <a:rPr lang="en-IN" dirty="0" err="1" smtClean="0"/>
              <a:t>Pj</a:t>
            </a:r>
            <a:r>
              <a:rPr lang="en-IN" dirty="0" smtClean="0"/>
              <a:t>&lt;n we cross out a maximum of:</a:t>
            </a:r>
          </a:p>
          <a:p>
            <a:r>
              <a:rPr lang="en-IN" dirty="0" smtClean="0"/>
              <a:t>n/2 + n/3 + n/5 + n/7 +…….=n*∑(</a:t>
            </a:r>
            <a:r>
              <a:rPr lang="en-IN" dirty="0" err="1" smtClean="0"/>
              <a:t>pj</a:t>
            </a:r>
            <a:r>
              <a:rPr lang="en-IN" dirty="0" smtClean="0"/>
              <a:t>&lt;n)(1/</a:t>
            </a:r>
            <a:r>
              <a:rPr lang="en-IN" dirty="0" err="1" smtClean="0"/>
              <a:t>pj</a:t>
            </a:r>
            <a:r>
              <a:rPr lang="en-IN" dirty="0" smtClean="0"/>
              <a:t>)</a:t>
            </a:r>
          </a:p>
          <a:p>
            <a:r>
              <a:rPr lang="en-IN" dirty="0" smtClean="0"/>
              <a:t>=n*sum of reciprocals of prime </a:t>
            </a:r>
            <a:r>
              <a:rPr lang="en-IN" dirty="0" err="1" smtClean="0"/>
              <a:t>nos</a:t>
            </a:r>
            <a:r>
              <a:rPr lang="en-IN" dirty="0" smtClean="0"/>
              <a:t> &lt;n</a:t>
            </a:r>
          </a:p>
          <a:p>
            <a:r>
              <a:rPr lang="en-IN" dirty="0" smtClean="0"/>
              <a:t>If we let S(</a:t>
            </a:r>
            <a:r>
              <a:rPr lang="en-IN" i="1" dirty="0" smtClean="0"/>
              <a:t>n</a:t>
            </a:r>
            <a:r>
              <a:rPr lang="en-IN" dirty="0" smtClean="0"/>
              <a:t>) = the sum of the reciprocals of the primes less than </a:t>
            </a:r>
            <a:r>
              <a:rPr lang="en-IN" i="1" dirty="0" smtClean="0"/>
              <a:t>n</a:t>
            </a:r>
            <a:r>
              <a:rPr lang="en-IN" dirty="0" smtClean="0"/>
              <a:t>, then for </a:t>
            </a:r>
            <a:r>
              <a:rPr lang="en-IN" i="1" dirty="0" smtClean="0"/>
              <a:t>n</a:t>
            </a:r>
            <a:r>
              <a:rPr lang="en-IN" dirty="0" smtClean="0"/>
              <a:t> &gt; 1, </a:t>
            </a:r>
          </a:p>
          <a:p>
            <a:r>
              <a:rPr lang="en-IN" dirty="0" smtClean="0"/>
              <a:t>log </a:t>
            </a:r>
            <a:r>
              <a:rPr lang="en-IN" dirty="0" err="1" smtClean="0"/>
              <a:t>log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 smtClean="0"/>
              <a:t>  &lt;  S(</a:t>
            </a:r>
            <a:r>
              <a:rPr lang="en-IN" i="1" dirty="0" smtClean="0"/>
              <a:t>n</a:t>
            </a:r>
            <a:r>
              <a:rPr lang="en-IN" dirty="0" smtClean="0"/>
              <a:t>)  &lt;  log </a:t>
            </a:r>
            <a:r>
              <a:rPr lang="en-IN" dirty="0" err="1" smtClean="0"/>
              <a:t>log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 smtClean="0"/>
              <a:t> + B + 1/(log </a:t>
            </a:r>
            <a:r>
              <a:rPr lang="en-IN" i="1" dirty="0" smtClean="0"/>
              <a:t>n</a:t>
            </a:r>
            <a:r>
              <a:rPr lang="en-IN" dirty="0" smtClean="0"/>
              <a:t>)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Derived from prime number theorem</a:t>
            </a:r>
          </a:p>
          <a:p>
            <a:r>
              <a:rPr lang="en-IN" dirty="0" smtClean="0"/>
              <a:t>So we can say s(n)&lt;log </a:t>
            </a:r>
            <a:r>
              <a:rPr lang="en-IN" dirty="0" err="1" smtClean="0"/>
              <a:t>log</a:t>
            </a:r>
            <a:r>
              <a:rPr lang="en-IN" dirty="0" smtClean="0"/>
              <a:t> n </a:t>
            </a:r>
          </a:p>
          <a:p>
            <a:r>
              <a:rPr lang="en-IN" dirty="0" smtClean="0"/>
              <a:t>=&gt;ns(n)&lt;n*log </a:t>
            </a:r>
            <a:r>
              <a:rPr lang="en-IN" dirty="0" err="1" smtClean="0"/>
              <a:t>logn</a:t>
            </a:r>
            <a:endParaRPr lang="en-IN" dirty="0" smtClean="0"/>
          </a:p>
          <a:p>
            <a:r>
              <a:rPr lang="en-IN" dirty="0" smtClean="0"/>
              <a:t>=&gt; T(n)=O(</a:t>
            </a:r>
            <a:r>
              <a:rPr lang="en-IN" dirty="0" err="1" smtClean="0"/>
              <a:t>nloglogn</a:t>
            </a:r>
            <a:r>
              <a:rPr lang="en-IN" dirty="0" smtClean="0"/>
              <a:t>)</a:t>
            </a:r>
          </a:p>
          <a:p>
            <a:r>
              <a:rPr lang="en-IN" dirty="0" smtClean="0"/>
              <a:t>But in the research paper it is given as Ώ(n)</a:t>
            </a:r>
          </a:p>
          <a:p>
            <a:r>
              <a:rPr lang="en-IN" dirty="0" smtClean="0"/>
              <a:t>It is also right because s(n)&gt;</a:t>
            </a:r>
            <a:r>
              <a:rPr lang="en-IN" dirty="0" err="1" smtClean="0"/>
              <a:t>loglogn</a:t>
            </a:r>
            <a:r>
              <a:rPr lang="en-IN" dirty="0" smtClean="0"/>
              <a:t> </a:t>
            </a:r>
          </a:p>
          <a:p>
            <a:r>
              <a:rPr lang="en-IN" dirty="0" smtClean="0"/>
              <a:t>=&gt;n*s(n)&gt;n*</a:t>
            </a:r>
            <a:r>
              <a:rPr lang="en-IN" dirty="0" err="1" smtClean="0"/>
              <a:t>loglogn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r-value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algorithm first chooses a “suitable” </a:t>
            </a:r>
            <a:r>
              <a:rPr lang="en-US" i="1" dirty="0" smtClean="0"/>
              <a:t>r</a:t>
            </a:r>
            <a:r>
              <a:rPr lang="en-US" dirty="0" smtClean="0"/>
              <a:t>. (An </a:t>
            </a:r>
            <a:r>
              <a:rPr lang="en-US" i="1" dirty="0" smtClean="0"/>
              <a:t>r </a:t>
            </a:r>
            <a:r>
              <a:rPr lang="en-US" dirty="0" smtClean="0"/>
              <a:t>is “suitable”</a:t>
            </a:r>
            <a:r>
              <a:rPr lang="en-IN" dirty="0" smtClean="0"/>
              <a:t> </a:t>
            </a:r>
            <a:r>
              <a:rPr lang="en-US" dirty="0" smtClean="0"/>
              <a:t>for us if it is a prime		                  =</a:t>
            </a:r>
            <a:r>
              <a:rPr lang="en-US" i="1" dirty="0" smtClean="0"/>
              <a:t>O </a:t>
            </a:r>
            <a:r>
              <a:rPr lang="en-US" dirty="0" smtClean="0"/>
              <a:t>(log^6 (</a:t>
            </a:r>
            <a:r>
              <a:rPr lang="en-US" i="1" dirty="0" smtClean="0"/>
              <a:t>p</a:t>
            </a:r>
            <a:r>
              <a:rPr lang="en-US" dirty="0" smtClean="0"/>
              <a:t>)) and </a:t>
            </a:r>
            <a:r>
              <a:rPr lang="en-US" i="1" dirty="0" smtClean="0"/>
              <a:t>r − </a:t>
            </a:r>
            <a:r>
              <a:rPr lang="en-US" dirty="0" smtClean="0"/>
              <a:t>1 contains a prime factor of size at least </a:t>
            </a:r>
            <a:r>
              <a:rPr lang="en-US" i="1" dirty="0" smtClean="0"/>
              <a:t>r ^(1/</a:t>
            </a:r>
            <a:r>
              <a:rPr lang="en-US" dirty="0" smtClean="0"/>
              <a:t>2 +</a:t>
            </a:r>
            <a:r>
              <a:rPr lang="en-US" i="1" dirty="0" smtClean="0"/>
              <a:t>δ)</a:t>
            </a:r>
            <a:r>
              <a:rPr lang="en-US" dirty="0" smtClean="0"/>
              <a:t>, for some constant</a:t>
            </a:r>
            <a:r>
              <a:rPr lang="en-IN" dirty="0" smtClean="0"/>
              <a:t> </a:t>
            </a:r>
            <a:r>
              <a:rPr lang="en-US" i="1" dirty="0" smtClean="0"/>
              <a:t>δ &gt; </a:t>
            </a:r>
            <a:r>
              <a:rPr lang="en-US" dirty="0" smtClean="0"/>
              <a:t>0. [Fou85, BH96] assures us that such a “suitable” </a:t>
            </a:r>
            <a:r>
              <a:rPr lang="en-US" i="1" dirty="0" smtClean="0"/>
              <a:t>r </a:t>
            </a:r>
            <a:r>
              <a:rPr lang="en-US" dirty="0" smtClean="0"/>
              <a:t>exists.) Thereafter, the algorithm verifies the congruence (2)  for a  “small”  (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√r </a:t>
            </a:r>
            <a:r>
              <a:rPr lang="en-US" dirty="0" smtClean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) )  number  of </a:t>
            </a:r>
            <a:r>
              <a:rPr lang="en-US" i="1" dirty="0" err="1" smtClean="0"/>
              <a:t>a</a:t>
            </a:r>
            <a:r>
              <a:rPr lang="en-US" dirty="0" err="1" smtClean="0"/>
              <a:t>’s</a:t>
            </a:r>
            <a:r>
              <a:rPr lang="en-US" dirty="0" smtClean="0"/>
              <a:t>.   We  prove  that this  idea works:  i.e.  The</a:t>
            </a:r>
            <a:r>
              <a:rPr lang="en-IN" dirty="0" smtClean="0"/>
              <a:t> </a:t>
            </a:r>
            <a:r>
              <a:rPr lang="en-US" dirty="0" smtClean="0"/>
              <a:t>algorithm correctly determines whether </a:t>
            </a:r>
            <a:r>
              <a:rPr lang="en-US" i="1" dirty="0" smtClean="0"/>
              <a:t>p </a:t>
            </a:r>
            <a:r>
              <a:rPr lang="en-US" dirty="0" smtClean="0"/>
              <a:t>is prime or not.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above statements we understand that according to AKS “suitable” r should be a prime such that it is within the bound of O(log^6(p)) and r-1 should have prime factor which are &gt;= r^(0.5+</a:t>
            </a:r>
            <a:r>
              <a:rPr lang="el-GR" dirty="0" smtClean="0"/>
              <a:t>δ</a:t>
            </a:r>
            <a:r>
              <a:rPr lang="en-US" dirty="0" smtClean="0"/>
              <a:t>) and after finding such an r we can check the congruence-2 for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√r </a:t>
            </a:r>
            <a:r>
              <a:rPr lang="en-US" dirty="0" smtClean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) no. of </a:t>
            </a:r>
            <a:r>
              <a:rPr lang="en-US" dirty="0" err="1" smtClean="0"/>
              <a:t>a’s</a:t>
            </a:r>
            <a:r>
              <a:rPr lang="en-US" dirty="0" smtClean="0"/>
              <a:t> , which is considered to be a small number.</a:t>
            </a:r>
          </a:p>
          <a:p>
            <a:r>
              <a:rPr lang="en-US" dirty="0" smtClean="0"/>
              <a:t>They have specifically chosen r^(</a:t>
            </a:r>
            <a:r>
              <a:rPr lang="en-US" dirty="0" smtClean="0">
                <a:solidFill>
                  <a:srgbClr val="FF0000"/>
                </a:solidFill>
              </a:rPr>
              <a:t>0.5</a:t>
            </a:r>
            <a:r>
              <a:rPr lang="en-US" dirty="0" smtClean="0"/>
              <a:t>) because an inefficient </a:t>
            </a:r>
            <a:r>
              <a:rPr lang="en-US" dirty="0" err="1" smtClean="0"/>
              <a:t>primality</a:t>
            </a:r>
            <a:r>
              <a:rPr lang="en-US" dirty="0" smtClean="0"/>
              <a:t> test could also be done by checking for divisibility by each number from 2 t to </a:t>
            </a:r>
            <a:r>
              <a:rPr lang="en-US" dirty="0" err="1" smtClean="0"/>
              <a:t>sqrt</a:t>
            </a:r>
            <a:r>
              <a:rPr lang="en-US" dirty="0" smtClean="0"/>
              <a:t>(n) so we are choosing an prime greater that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AND PRELIMINARIES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“In the rest of the paper </a:t>
            </a:r>
            <a:r>
              <a:rPr lang="en-US" i="1" dirty="0" err="1" smtClean="0"/>
              <a:t>Fpd</a:t>
            </a:r>
            <a:r>
              <a:rPr lang="en-US" i="1" dirty="0" smtClean="0"/>
              <a:t> </a:t>
            </a:r>
            <a:r>
              <a:rPr lang="en-US" dirty="0" smtClean="0"/>
              <a:t>denotes the finite field, where </a:t>
            </a:r>
            <a:r>
              <a:rPr lang="en-US" i="1" dirty="0" smtClean="0"/>
              <a:t>p </a:t>
            </a:r>
            <a:r>
              <a:rPr lang="en-US" dirty="0" smtClean="0"/>
              <a:t>is a prime. Recall that if </a:t>
            </a:r>
            <a:r>
              <a:rPr lang="en-US" i="1" dirty="0" smtClean="0"/>
              <a:t>p </a:t>
            </a:r>
            <a:r>
              <a:rPr lang="en-US" dirty="0" smtClean="0"/>
              <a:t>is a prime and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a polynomial of degree </a:t>
            </a:r>
            <a:r>
              <a:rPr lang="en-US" i="1" dirty="0" smtClean="0"/>
              <a:t>d </a:t>
            </a:r>
            <a:r>
              <a:rPr lang="en-US" dirty="0" smtClean="0"/>
              <a:t>and irreducible in </a:t>
            </a:r>
            <a:r>
              <a:rPr lang="en-US" i="1" dirty="0" err="1" smtClean="0"/>
              <a:t>Fp</a:t>
            </a:r>
            <a:r>
              <a:rPr lang="en-US" dirty="0" smtClean="0"/>
              <a:t>, then </a:t>
            </a:r>
            <a:r>
              <a:rPr lang="en-US" i="1" dirty="0" err="1" smtClean="0"/>
              <a:t>Fp</a:t>
            </a:r>
            <a:r>
              <a:rPr lang="en-US" dirty="0" smtClean="0"/>
              <a:t>[</a:t>
            </a:r>
            <a:r>
              <a:rPr lang="en-US" i="1" dirty="0" smtClean="0"/>
              <a:t>x</a:t>
            </a:r>
            <a:r>
              <a:rPr lang="en-US" dirty="0" smtClean="0"/>
              <a:t>]</a:t>
            </a:r>
            <a:r>
              <a:rPr lang="en-US" i="1" dirty="0" smtClean="0"/>
              <a:t>/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is a finite field of order </a:t>
            </a:r>
            <a:r>
              <a:rPr lang="en-US" i="1" dirty="0" smtClean="0"/>
              <a:t>pd</a:t>
            </a:r>
            <a:r>
              <a:rPr lang="en-US" dirty="0" smtClean="0"/>
              <a:t>. In the rest of the paper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will be a factor of  </a:t>
            </a:r>
            <a:r>
              <a:rPr lang="en-US" i="1" u="sng" dirty="0" err="1" smtClean="0"/>
              <a:t>x^r</a:t>
            </a:r>
            <a:r>
              <a:rPr lang="en-US" i="1" u="sng" dirty="0" smtClean="0"/>
              <a:t> −</a:t>
            </a:r>
            <a:r>
              <a:rPr lang="en-US" u="sng" dirty="0" smtClean="0"/>
              <a:t>1</a:t>
            </a:r>
            <a:r>
              <a:rPr lang="en-US" dirty="0" smtClean="0"/>
              <a:t>  unless stated   otherwise.</a:t>
            </a:r>
            <a:r>
              <a:rPr lang="en-IN" dirty="0" smtClean="0"/>
              <a:t> 			         </a:t>
            </a:r>
            <a:r>
              <a:rPr lang="en-US" i="1" dirty="0" smtClean="0"/>
              <a:t>x−</a:t>
            </a:r>
            <a:r>
              <a:rPr lang="en-US" dirty="0" smtClean="0"/>
              <a:t>1</a:t>
            </a:r>
            <a:endParaRPr lang="en-IN" dirty="0" smtClean="0"/>
          </a:p>
          <a:p>
            <a:r>
              <a:rPr lang="en-US" dirty="0" smtClean="0"/>
              <a:t>We will use the symbol </a:t>
            </a:r>
            <a:r>
              <a:rPr lang="en-US" i="1" dirty="0" smtClean="0"/>
              <a:t>O˜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 for </a:t>
            </a:r>
            <a:r>
              <a:rPr lang="en-US" i="1" dirty="0" smtClean="0"/>
              <a:t>O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poly</a:t>
            </a:r>
            <a:r>
              <a:rPr lang="en-US" dirty="0" smtClean="0"/>
              <a:t>(log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))), where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some function of </a:t>
            </a:r>
            <a:r>
              <a:rPr lang="en-US" i="1" dirty="0" smtClean="0"/>
              <a:t>n</a:t>
            </a:r>
            <a:r>
              <a:rPr lang="en-US" dirty="0" smtClean="0"/>
              <a:t>. Unless stated otherwise, log will be to base 2 in this paper.</a:t>
            </a:r>
            <a:endParaRPr lang="en-IN" dirty="0" smtClean="0"/>
          </a:p>
          <a:p>
            <a:r>
              <a:rPr lang="en-US" dirty="0" smtClean="0"/>
              <a:t>We now collect some simple facts from algebra that can be found in any standard text, e.g. [LN86, Fra90]. We also prove some of these for the sake of completeness.”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RESIDUE: b is the residue in case of </a:t>
            </a:r>
            <a:r>
              <a:rPr lang="en-US" dirty="0" err="1" smtClean="0"/>
              <a:t>a≡b</a:t>
            </a:r>
            <a:r>
              <a:rPr lang="en-US" dirty="0" smtClean="0"/>
              <a:t>(mod n)</a:t>
            </a:r>
          </a:p>
          <a:p>
            <a:r>
              <a:rPr lang="en-US" dirty="0" smtClean="0"/>
              <a:t>RESIDUE CLASSES:</a:t>
            </a:r>
            <a:r>
              <a:rPr lang="en-IN" dirty="0" smtClean="0"/>
              <a:t> The residue classes of a function f(x)(mod n) are the set of all possible values of the residue of f(x)(mod n) where       x ɛ (0,n-1)</a:t>
            </a:r>
          </a:p>
          <a:p>
            <a:r>
              <a:rPr lang="en-IN" dirty="0" smtClean="0"/>
              <a:t>A finite field is a field with a finite field order (i.e., number of elements). The order of a finite field is always a prime or a power of a prime. For each prime power, there exists exactly one finite field GF(</a:t>
            </a:r>
            <a:r>
              <a:rPr lang="en-IN" dirty="0" err="1" smtClean="0"/>
              <a:t>p^n</a:t>
            </a:r>
            <a:r>
              <a:rPr lang="en-IN" dirty="0" smtClean="0"/>
              <a:t>), often written as in current usage as </a:t>
            </a:r>
            <a:r>
              <a:rPr lang="en-US" i="1" dirty="0" err="1" smtClean="0"/>
              <a:t>Fp^n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GF(p) is called the prime field of order p, and is the field of residue classes modulo , where the elements are denoted 0, 1, ...p-1, . a=b in GF(p) means the same as </a:t>
            </a:r>
            <a:r>
              <a:rPr lang="en-US" dirty="0" smtClean="0"/>
              <a:t> </a:t>
            </a:r>
            <a:r>
              <a:rPr lang="en-US" dirty="0" err="1" smtClean="0"/>
              <a:t>a≡b</a:t>
            </a:r>
            <a:r>
              <a:rPr lang="en-US" dirty="0" smtClean="0"/>
              <a:t>(mod p)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EXPLANATION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polynomial is said to be irreducible if it cannot be factored into nontrivial polynomials over the same field. </a:t>
            </a:r>
          </a:p>
          <a:p>
            <a:r>
              <a:rPr lang="en-IN" dirty="0" smtClean="0"/>
              <a:t>For example, in the field of rational polynomials Q(x) (i.e., polynomials f(x) with rational coefficients), is said to be irreducible if there do not exist two non-constant polynomials g(x),h(x) and in with rational coefficients such that : f(x)=g(x)h(x)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EXPLANATION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AKS have taken</a:t>
            </a:r>
            <a:r>
              <a:rPr lang="en-US" i="1" dirty="0" smtClean="0"/>
              <a:t> h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will be a factor of  </a:t>
            </a:r>
            <a:r>
              <a:rPr lang="en-US" i="1" u="sng" dirty="0" err="1" smtClean="0"/>
              <a:t>x^r</a:t>
            </a:r>
            <a:r>
              <a:rPr lang="en-US" i="1" u="sng" dirty="0" smtClean="0"/>
              <a:t> −</a:t>
            </a:r>
            <a:r>
              <a:rPr lang="en-US" u="sng" dirty="0" smtClean="0"/>
              <a:t>1</a:t>
            </a:r>
            <a:r>
              <a:rPr lang="en-US" dirty="0" smtClean="0"/>
              <a:t>  unless stated   otherwise.</a:t>
            </a:r>
            <a:r>
              <a:rPr lang="en-IN" dirty="0" smtClean="0"/>
              <a:t> 		      x-1         Which means h(x) is a factor of a G.P with 1st term 1 and common factor x: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1+x+x^2+x^3+.......+</a:t>
            </a:r>
            <a:r>
              <a:rPr lang="en-IN" dirty="0" err="1" smtClean="0"/>
              <a:t>x^r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2" y="188640"/>
            <a:ext cx="62007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22108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 from graph we get to know that </a:t>
            </a:r>
            <a:r>
              <a:rPr lang="en-IN" dirty="0" err="1" smtClean="0"/>
              <a:t>loglogn</a:t>
            </a:r>
            <a:r>
              <a:rPr lang="en-IN" dirty="0" smtClean="0"/>
              <a:t>  is always –</a:t>
            </a:r>
            <a:r>
              <a:rPr lang="en-IN" dirty="0" err="1" smtClean="0"/>
              <a:t>ve</a:t>
            </a:r>
            <a:r>
              <a:rPr lang="en-IN" dirty="0" smtClean="0"/>
              <a:t> so, ns(n)&gt;=n also</a:t>
            </a:r>
          </a:p>
          <a:p>
            <a:r>
              <a:rPr lang="en-IN" dirty="0" smtClean="0"/>
              <a:t>Hence we can prove T(n)= Ώ(n)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EXPLINATION OF-2.BASIC IDEA AND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Identity that was used is “</a:t>
            </a:r>
            <a:r>
              <a:rPr lang="en-US" b="1" dirty="0" smtClean="0"/>
              <a:t>Identity  </a:t>
            </a:r>
            <a:r>
              <a:rPr lang="en-US" i="1" dirty="0"/>
              <a:t>Suppose that a is </a:t>
            </a:r>
            <a:r>
              <a:rPr lang="en-US" i="1" dirty="0" err="1"/>
              <a:t>coprime</a:t>
            </a:r>
            <a:r>
              <a:rPr lang="en-US" i="1" dirty="0"/>
              <a:t> to p. Then p is prime if and only  </a:t>
            </a:r>
            <a:r>
              <a:rPr lang="en-US" i="1" dirty="0" smtClean="0"/>
              <a:t>if</a:t>
            </a:r>
            <a:r>
              <a:rPr lang="en-IN" dirty="0" smtClean="0"/>
              <a:t> </a:t>
            </a:r>
            <a:r>
              <a:rPr lang="en-US" dirty="0"/>
              <a:t>(</a:t>
            </a:r>
            <a:r>
              <a:rPr lang="en-US" i="1" dirty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</a:t>
            </a:r>
            <a:r>
              <a:rPr lang="en-US" i="1" dirty="0"/>
              <a:t>≡ </a:t>
            </a:r>
            <a:r>
              <a:rPr lang="en-US" dirty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</a:t>
            </a:r>
            <a:r>
              <a:rPr lang="en-US" i="1" dirty="0"/>
              <a:t>− a</a:t>
            </a:r>
            <a:r>
              <a:rPr lang="en-US" dirty="0"/>
              <a:t>)(mod </a:t>
            </a:r>
            <a:r>
              <a:rPr lang="en-US" i="1" dirty="0"/>
              <a:t>p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This Identity Is similar to the Fermat’s little theorem </a:t>
            </a:r>
            <a:r>
              <a:rPr lang="en-IN" dirty="0" err="1" smtClean="0"/>
              <a:t>a</a:t>
            </a:r>
            <a:r>
              <a:rPr lang="en-IN" baseline="30000" dirty="0" err="1" smtClean="0"/>
              <a:t>p</a:t>
            </a:r>
            <a:r>
              <a:rPr lang="en-IN" baseline="30000" dirty="0" smtClean="0"/>
              <a:t>  </a:t>
            </a:r>
            <a:r>
              <a:rPr lang="en-IN" dirty="0" smtClean="0"/>
              <a:t>≡  a(mod p)</a:t>
            </a:r>
          </a:p>
          <a:p>
            <a:r>
              <a:rPr lang="en-US" dirty="0" smtClean="0"/>
              <a:t>But the problem with it is that it doesn't guarantee that a number P passing the theorem is necessarily Prime but it does so for a Composite number.</a:t>
            </a:r>
          </a:p>
          <a:p>
            <a:r>
              <a:rPr lang="en-US" dirty="0" smtClean="0"/>
              <a:t>BUT the Identity used by AKS will satisfy </a:t>
            </a:r>
            <a:r>
              <a:rPr lang="en-US" dirty="0" err="1" smtClean="0"/>
              <a:t>iff</a:t>
            </a:r>
            <a:r>
              <a:rPr lang="en-US" dirty="0" smtClean="0"/>
              <a:t> p is prime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the identity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proof:”</a:t>
            </a:r>
            <a:r>
              <a:rPr lang="en-US" dirty="0"/>
              <a:t> For 0 </a:t>
            </a:r>
            <a:r>
              <a:rPr lang="en-US" i="1" dirty="0"/>
              <a:t>&lt; i &lt; p</a:t>
            </a:r>
            <a:r>
              <a:rPr lang="en-US" dirty="0"/>
              <a:t>, the coefficient of </a:t>
            </a:r>
            <a:r>
              <a:rPr lang="en-US" i="1" dirty="0" err="1" smtClean="0"/>
              <a:t>x^i</a:t>
            </a:r>
            <a:r>
              <a:rPr lang="en-US" i="1" dirty="0" smtClean="0"/>
              <a:t> </a:t>
            </a:r>
            <a:r>
              <a:rPr lang="en-US" dirty="0"/>
              <a:t>in ((</a:t>
            </a:r>
            <a:r>
              <a:rPr lang="en-US" i="1" dirty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</a:t>
            </a:r>
            <a:r>
              <a:rPr lang="en-US" i="1" dirty="0"/>
              <a:t>− a</a:t>
            </a:r>
            <a:r>
              <a:rPr lang="en-US" dirty="0"/>
              <a:t>)) is (</a:t>
            </a:r>
            <a:r>
              <a:rPr lang="en-US" i="1" dirty="0"/>
              <a:t>−</a:t>
            </a:r>
            <a:r>
              <a:rPr lang="en-US" dirty="0"/>
              <a:t>1</a:t>
            </a:r>
            <a:r>
              <a:rPr lang="en-US" dirty="0" smtClean="0"/>
              <a:t>)^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pCi</a:t>
            </a:r>
            <a:r>
              <a:rPr lang="en-US" i="1" dirty="0" smtClean="0"/>
              <a:t>)</a:t>
            </a:r>
            <a:r>
              <a:rPr lang="en-US" dirty="0"/>
              <a:t>(</a:t>
            </a:r>
            <a:r>
              <a:rPr lang="en-US" i="1" dirty="0" smtClean="0"/>
              <a:t>a^(p</a:t>
            </a:r>
            <a:r>
              <a:rPr lang="en-US" i="1" dirty="0"/>
              <a:t>−</a:t>
            </a:r>
            <a:r>
              <a:rPr lang="en-US" i="1" dirty="0" smtClean="0"/>
              <a:t>i</a:t>
            </a:r>
            <a:r>
              <a:rPr lang="en-US" dirty="0" smtClean="0"/>
              <a:t>))  </a:t>
            </a:r>
            <a:r>
              <a:rPr lang="en-US" dirty="0"/>
              <a:t>Now if </a:t>
            </a:r>
            <a:r>
              <a:rPr lang="en-US" i="1" dirty="0"/>
              <a:t>p </a:t>
            </a:r>
            <a:r>
              <a:rPr lang="en-US" dirty="0"/>
              <a:t>is </a:t>
            </a:r>
            <a:r>
              <a:rPr lang="en-US" dirty="0" smtClean="0"/>
              <a:t>prime, </a:t>
            </a:r>
            <a:r>
              <a:rPr lang="en-US" i="1" dirty="0" err="1" smtClean="0"/>
              <a:t>pCi</a:t>
            </a:r>
            <a:r>
              <a:rPr lang="en-US" dirty="0" smtClean="0"/>
              <a:t> </a:t>
            </a:r>
            <a:r>
              <a:rPr lang="en-US" i="1" dirty="0"/>
              <a:t>≡ </a:t>
            </a:r>
            <a:r>
              <a:rPr lang="en-US" dirty="0" smtClean="0"/>
              <a:t>0(mod </a:t>
            </a:r>
            <a:r>
              <a:rPr lang="en-US" i="1" dirty="0"/>
              <a:t>p</a:t>
            </a:r>
            <a:r>
              <a:rPr lang="en-US" dirty="0" smtClean="0"/>
              <a:t>) and hence all the coefficients are</a:t>
            </a:r>
            <a:r>
              <a:rPr lang="en-US" dirty="0"/>
              <a:t> </a:t>
            </a:r>
            <a:r>
              <a:rPr lang="en-US" dirty="0" smtClean="0"/>
              <a:t>zero.</a:t>
            </a:r>
            <a:r>
              <a:rPr lang="en-IN" dirty="0" smtClean="0"/>
              <a:t> 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i="1" dirty="0"/>
              <a:t>Euclid’s Lemma: </a:t>
            </a:r>
            <a:r>
              <a:rPr lang="en-US" dirty="0"/>
              <a:t>If</a:t>
            </a:r>
            <a:r>
              <a:rPr lang="en-US" i="1" dirty="0"/>
              <a:t> a</a:t>
            </a:r>
            <a:r>
              <a:rPr lang="en-US" dirty="0"/>
              <a:t>,</a:t>
            </a:r>
            <a:r>
              <a:rPr lang="en-US" i="1" dirty="0"/>
              <a:t> b</a:t>
            </a:r>
            <a:r>
              <a:rPr lang="en-US" dirty="0"/>
              <a:t>, and</a:t>
            </a:r>
            <a:r>
              <a:rPr lang="en-US" i="1" dirty="0"/>
              <a:t> c </a:t>
            </a:r>
            <a:r>
              <a:rPr lang="en-US" dirty="0"/>
              <a:t>are natural numbers and</a:t>
            </a:r>
            <a:r>
              <a:rPr lang="en-US" i="1" dirty="0"/>
              <a:t> a </a:t>
            </a:r>
            <a:r>
              <a:rPr lang="en-US" dirty="0"/>
              <a:t>divides</a:t>
            </a:r>
            <a:r>
              <a:rPr lang="en-US" i="1" dirty="0"/>
              <a:t> </a:t>
            </a:r>
            <a:r>
              <a:rPr lang="en-US" i="1" dirty="0" err="1"/>
              <a:t>bc</a:t>
            </a:r>
            <a:r>
              <a:rPr lang="en-US" dirty="0"/>
              <a:t>, with</a:t>
            </a:r>
            <a:r>
              <a:rPr lang="en-US" i="1" dirty="0"/>
              <a:t> a </a:t>
            </a:r>
            <a:r>
              <a:rPr lang="en-US" dirty="0"/>
              <a:t>and</a:t>
            </a:r>
            <a:r>
              <a:rPr lang="en-US" i="1" dirty="0"/>
              <a:t> b </a:t>
            </a:r>
            <a:r>
              <a:rPr lang="en-US" dirty="0"/>
              <a:t>having no prime factors in common (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i="1" dirty="0"/>
              <a:t>relatively prime</a:t>
            </a:r>
            <a:r>
              <a:rPr lang="en-US" dirty="0"/>
              <a:t>), then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We know that </a:t>
            </a:r>
            <a:r>
              <a:rPr lang="en-US" i="1" dirty="0"/>
              <a:t>C</a:t>
            </a:r>
            <a:r>
              <a:rPr lang="en-US" dirty="0"/>
              <a:t>(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 smtClean="0"/>
              <a:t>i</a:t>
            </a:r>
            <a:r>
              <a:rPr lang="en-US" dirty="0" smtClean="0"/>
              <a:t>) =</a:t>
            </a:r>
            <a:r>
              <a:rPr lang="en-US" i="1" dirty="0" smtClean="0"/>
              <a:t>p</a:t>
            </a:r>
            <a:r>
              <a:rPr lang="en-US" dirty="0"/>
              <a:t>(</a:t>
            </a:r>
            <a:r>
              <a:rPr lang="en-US" i="1" dirty="0"/>
              <a:t> p </a:t>
            </a:r>
            <a:r>
              <a:rPr lang="en-US" dirty="0"/>
              <a:t>−</a:t>
            </a:r>
            <a:r>
              <a:rPr lang="en-US" i="1" dirty="0"/>
              <a:t> </a:t>
            </a:r>
            <a:r>
              <a:rPr lang="en-US" dirty="0"/>
              <a:t>1)(</a:t>
            </a:r>
            <a:r>
              <a:rPr lang="en-US" i="1" dirty="0"/>
              <a:t> p </a:t>
            </a:r>
            <a:r>
              <a:rPr lang="en-US" dirty="0"/>
              <a:t>−2</a:t>
            </a:r>
            <a:r>
              <a:rPr lang="en-US" dirty="0" smtClean="0"/>
              <a:t>)</a:t>
            </a:r>
            <a:r>
              <a:rPr lang="en-IN" dirty="0" smtClean="0"/>
              <a:t>……..(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smtClean="0"/>
              <a:t>−</a:t>
            </a:r>
            <a:r>
              <a:rPr lang="en-US" i="1" dirty="0"/>
              <a:t>i</a:t>
            </a:r>
            <a:r>
              <a:rPr lang="en-US" dirty="0" smtClean="0"/>
              <a:t> </a:t>
            </a:r>
            <a:r>
              <a:rPr lang="en-US" dirty="0"/>
              <a:t>+1</a:t>
            </a:r>
            <a:r>
              <a:rPr lang="en-US" dirty="0" smtClean="0"/>
              <a:t>)</a:t>
            </a:r>
            <a:r>
              <a:rPr lang="en-IN" dirty="0" smtClean="0"/>
              <a:t>/</a:t>
            </a:r>
            <a:r>
              <a:rPr lang="en-US" i="1" dirty="0"/>
              <a:t>i</a:t>
            </a:r>
            <a:r>
              <a:rPr lang="en-US" dirty="0" smtClean="0"/>
              <a:t>!</a:t>
            </a:r>
            <a:endParaRPr lang="en-IN" dirty="0"/>
          </a:p>
          <a:p>
            <a:r>
              <a:rPr lang="en-US" dirty="0"/>
              <a:t> </a:t>
            </a:r>
            <a:r>
              <a:rPr lang="en-US" dirty="0" smtClean="0"/>
              <a:t> But </a:t>
            </a:r>
            <a:r>
              <a:rPr lang="en-US" i="1" dirty="0" smtClean="0"/>
              <a:t>C</a:t>
            </a:r>
            <a:r>
              <a:rPr lang="en-US" dirty="0" smtClean="0"/>
              <a:t>(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/>
              <a:t>i</a:t>
            </a:r>
            <a:r>
              <a:rPr lang="en-US" dirty="0" smtClean="0"/>
              <a:t>) is an integer and denominator  </a:t>
            </a:r>
            <a:r>
              <a:rPr lang="en-US" i="1" dirty="0"/>
              <a:t>i</a:t>
            </a:r>
            <a:r>
              <a:rPr lang="en-US" dirty="0" smtClean="0"/>
              <a:t>! divides the numerator. 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/>
              <a:t>i</a:t>
            </a:r>
            <a:r>
              <a:rPr lang="en-US" dirty="0" smtClean="0"/>
              <a:t>!,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 , and</a:t>
            </a:r>
            <a:r>
              <a:rPr lang="en-IN" dirty="0"/>
              <a:t> </a:t>
            </a:r>
            <a:r>
              <a:rPr lang="en-US" i="1" dirty="0" smtClean="0"/>
              <a:t>c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 p </a:t>
            </a:r>
            <a:r>
              <a:rPr lang="en-US" dirty="0" smtClean="0"/>
              <a:t>−1)(</a:t>
            </a:r>
            <a:r>
              <a:rPr lang="en-US" i="1" dirty="0" smtClean="0"/>
              <a:t> p </a:t>
            </a:r>
            <a:r>
              <a:rPr lang="en-US" dirty="0" smtClean="0"/>
              <a:t>−2) (</a:t>
            </a:r>
            <a:r>
              <a:rPr lang="en-US" i="1" dirty="0" smtClean="0"/>
              <a:t> p </a:t>
            </a:r>
            <a:r>
              <a:rPr lang="en-US" dirty="0" smtClean="0"/>
              <a:t>−</a:t>
            </a:r>
            <a:r>
              <a:rPr lang="en-US" i="1" dirty="0" smtClean="0"/>
              <a:t>r </a:t>
            </a:r>
            <a:r>
              <a:rPr lang="en-US" dirty="0" smtClean="0"/>
              <a:t>+1) in our statement of Euclid’s Lemma. Since</a:t>
            </a:r>
            <a:r>
              <a:rPr lang="en-US" i="1" dirty="0" smtClean="0"/>
              <a:t> i </a:t>
            </a:r>
            <a:r>
              <a:rPr lang="en-US" dirty="0" smtClean="0"/>
              <a:t>&lt;</a:t>
            </a:r>
            <a:r>
              <a:rPr lang="en-US" i="1" dirty="0" smtClean="0"/>
              <a:t> p </a:t>
            </a:r>
            <a:r>
              <a:rPr lang="en-US" dirty="0" smtClean="0"/>
              <a:t>all of</a:t>
            </a:r>
            <a:r>
              <a:rPr lang="en-US" i="1" dirty="0" smtClean="0"/>
              <a:t> </a:t>
            </a:r>
            <a:r>
              <a:rPr lang="en-US" dirty="0" smtClean="0"/>
              <a:t>the prime factors of </a:t>
            </a:r>
            <a:r>
              <a:rPr lang="en-US" i="1" dirty="0" smtClean="0"/>
              <a:t>i</a:t>
            </a:r>
            <a:r>
              <a:rPr lang="en-US" dirty="0" smtClean="0"/>
              <a:t>! are less than </a:t>
            </a:r>
            <a:r>
              <a:rPr lang="en-US" i="1" dirty="0" smtClean="0"/>
              <a:t>p</a:t>
            </a:r>
            <a:r>
              <a:rPr lang="en-US" dirty="0" smtClean="0"/>
              <a:t>. Thus </a:t>
            </a:r>
            <a:r>
              <a:rPr lang="en-US" i="1" dirty="0" smtClean="0"/>
              <a:t>p(b)</a:t>
            </a:r>
            <a:r>
              <a:rPr lang="en-US" dirty="0" smtClean="0"/>
              <a:t> and </a:t>
            </a:r>
            <a:r>
              <a:rPr lang="en-US" i="1" dirty="0"/>
              <a:t>i</a:t>
            </a:r>
            <a:r>
              <a:rPr lang="en-US" dirty="0" smtClean="0"/>
              <a:t>!(a) are relatively prime</a:t>
            </a:r>
            <a:endParaRPr lang="en-IN" dirty="0" smtClean="0"/>
          </a:p>
          <a:p>
            <a:r>
              <a:rPr lang="en-IN" dirty="0" smtClean="0"/>
              <a:t>Here a divides </a:t>
            </a:r>
            <a:r>
              <a:rPr lang="en-IN" dirty="0" err="1" smtClean="0"/>
              <a:t>bc</a:t>
            </a:r>
            <a:r>
              <a:rPr lang="en-IN" dirty="0" smtClean="0"/>
              <a:t> and since and a and b are relatively prime so, by Euclid’s Lemma, a divides c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explanation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“If </a:t>
            </a:r>
            <a:r>
              <a:rPr lang="en-US" sz="2400" i="1" dirty="0" smtClean="0"/>
              <a:t>p</a:t>
            </a:r>
            <a:r>
              <a:rPr lang="en-US" sz="2400" i="1" dirty="0"/>
              <a:t> </a:t>
            </a:r>
            <a:r>
              <a:rPr lang="en-US" sz="2400" dirty="0" smtClean="0"/>
              <a:t>is</a:t>
            </a:r>
            <a:r>
              <a:rPr lang="en-US" sz="2400" dirty="0"/>
              <a:t> </a:t>
            </a:r>
            <a:r>
              <a:rPr lang="en-US" sz="2400" dirty="0" smtClean="0"/>
              <a:t>composite:</a:t>
            </a:r>
            <a:r>
              <a:rPr lang="en-US" sz="2400" dirty="0"/>
              <a:t> </a:t>
            </a:r>
            <a:r>
              <a:rPr lang="en-US" sz="2400" dirty="0" smtClean="0"/>
              <a:t>consider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prime</a:t>
            </a:r>
            <a:r>
              <a:rPr lang="en-US" sz="2400" dirty="0"/>
              <a:t> </a:t>
            </a:r>
            <a:r>
              <a:rPr lang="en-US" sz="2400" i="1" dirty="0" smtClean="0"/>
              <a:t>q</a:t>
            </a:r>
            <a:r>
              <a:rPr lang="en-US" sz="2400" i="1" dirty="0"/>
              <a:t> </a:t>
            </a:r>
            <a:r>
              <a:rPr lang="en-US" sz="2400" dirty="0" smtClean="0"/>
              <a:t>that</a:t>
            </a:r>
            <a:r>
              <a:rPr lang="en-US" sz="2400" dirty="0"/>
              <a:t> </a:t>
            </a:r>
            <a:r>
              <a:rPr lang="en-US" sz="2400" dirty="0" smtClean="0"/>
              <a:t>is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factor</a:t>
            </a:r>
            <a:r>
              <a:rPr lang="en-US" sz="2400" dirty="0"/>
              <a:t> </a:t>
            </a:r>
            <a:r>
              <a:rPr lang="en-US" sz="2400" dirty="0" smtClean="0"/>
              <a:t>of</a:t>
            </a:r>
            <a:r>
              <a:rPr lang="en-US" sz="2400" dirty="0"/>
              <a:t> </a:t>
            </a:r>
            <a:r>
              <a:rPr lang="en-US" sz="2400" i="1" dirty="0" smtClean="0"/>
              <a:t>p</a:t>
            </a:r>
            <a:r>
              <a:rPr lang="en-US" sz="2400" i="1" dirty="0"/>
              <a:t> </a:t>
            </a:r>
            <a:r>
              <a:rPr lang="en-US" sz="2400" dirty="0" smtClean="0"/>
              <a:t>and</a:t>
            </a:r>
            <a:r>
              <a:rPr lang="en-US" sz="2400" dirty="0"/>
              <a:t> </a:t>
            </a:r>
            <a:r>
              <a:rPr lang="en-US" sz="2400" dirty="0" smtClean="0"/>
              <a:t>let</a:t>
            </a:r>
            <a:r>
              <a:rPr lang="en-US" sz="2400" dirty="0"/>
              <a:t> </a:t>
            </a:r>
            <a:r>
              <a:rPr lang="en-US" sz="2400" i="1" dirty="0" err="1" smtClean="0"/>
              <a:t>q^k</a:t>
            </a:r>
            <a:r>
              <a:rPr lang="en-US" sz="2400" i="1" dirty="0"/>
              <a:t>||p</a:t>
            </a:r>
            <a:r>
              <a:rPr lang="en-US" sz="2400" dirty="0"/>
              <a:t>. </a:t>
            </a:r>
            <a:r>
              <a:rPr lang="en-US" sz="2400" dirty="0" smtClean="0"/>
              <a:t>Then</a:t>
            </a:r>
            <a:r>
              <a:rPr lang="en-US" sz="2400" dirty="0"/>
              <a:t> </a:t>
            </a:r>
            <a:r>
              <a:rPr lang="en-US" sz="2400" i="1" dirty="0" err="1" smtClean="0"/>
              <a:t>q^k</a:t>
            </a:r>
            <a:r>
              <a:rPr lang="en-US" sz="2400" i="1" dirty="0" smtClean="0"/>
              <a:t> </a:t>
            </a:r>
            <a:r>
              <a:rPr lang="en-US" sz="2400" dirty="0" smtClean="0"/>
              <a:t>does</a:t>
            </a:r>
            <a:r>
              <a:rPr lang="en-US" sz="2400" dirty="0"/>
              <a:t> </a:t>
            </a:r>
            <a:r>
              <a:rPr lang="en-US" sz="2400" dirty="0" smtClean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divide</a:t>
            </a:r>
            <a:r>
              <a:rPr lang="en-US" sz="2400" dirty="0"/>
              <a:t> </a:t>
            </a:r>
            <a:r>
              <a:rPr lang="en-US" sz="2400" i="1" dirty="0" err="1" smtClean="0"/>
              <a:t>p</a:t>
            </a:r>
            <a:r>
              <a:rPr lang="en-US" sz="2400" dirty="0" err="1" smtClean="0"/>
              <a:t>Cq</a:t>
            </a:r>
            <a:r>
              <a:rPr lang="en-US" sz="2400" dirty="0" smtClean="0"/>
              <a:t> and</a:t>
            </a:r>
            <a:r>
              <a:rPr lang="en-IN" sz="2400" dirty="0" smtClean="0"/>
              <a:t> </a:t>
            </a:r>
            <a:r>
              <a:rPr lang="en-US" sz="2400" dirty="0"/>
              <a:t>is </a:t>
            </a:r>
            <a:r>
              <a:rPr lang="en-US" sz="2400" dirty="0" err="1"/>
              <a:t>coprime</a:t>
            </a:r>
            <a:r>
              <a:rPr lang="en-US" sz="2400" dirty="0"/>
              <a:t> to </a:t>
            </a:r>
            <a:r>
              <a:rPr lang="en-US" sz="2400" i="1" dirty="0" smtClean="0"/>
              <a:t>a^(p−q) </a:t>
            </a:r>
            <a:r>
              <a:rPr lang="en-US" sz="2400" dirty="0"/>
              <a:t>and hence the coefficient of </a:t>
            </a:r>
            <a:r>
              <a:rPr lang="en-US" sz="2400" i="1" dirty="0" err="1" smtClean="0"/>
              <a:t>x^q</a:t>
            </a:r>
            <a:r>
              <a:rPr lang="en-US" sz="2400" i="1" dirty="0" smtClean="0"/>
              <a:t> </a:t>
            </a:r>
            <a:r>
              <a:rPr lang="en-US" sz="2400" dirty="0"/>
              <a:t>is not zero (mod </a:t>
            </a:r>
            <a:r>
              <a:rPr lang="en-US" sz="2400" i="1" dirty="0"/>
              <a:t>p</a:t>
            </a:r>
            <a:r>
              <a:rPr lang="en-US" sz="2400" dirty="0"/>
              <a:t>). Thus ((</a:t>
            </a:r>
            <a:r>
              <a:rPr lang="en-US" sz="2400" i="1" dirty="0"/>
              <a:t>x − a</a:t>
            </a:r>
            <a:r>
              <a:rPr lang="en-US" sz="2400" dirty="0" smtClean="0"/>
              <a:t>)^</a:t>
            </a:r>
            <a:r>
              <a:rPr lang="en-US" sz="2400" i="1" dirty="0" smtClean="0"/>
              <a:t>p </a:t>
            </a:r>
            <a:r>
              <a:rPr lang="en-US" sz="2400" i="1" dirty="0"/>
              <a:t>− </a:t>
            </a:r>
            <a:r>
              <a:rPr lang="en-US" sz="2400" dirty="0"/>
              <a:t>(</a:t>
            </a:r>
            <a:r>
              <a:rPr lang="en-US" sz="2400" i="1" dirty="0" err="1" smtClean="0"/>
              <a:t>x^p</a:t>
            </a:r>
            <a:r>
              <a:rPr lang="en-US" sz="2400" i="1" dirty="0" smtClean="0"/>
              <a:t> </a:t>
            </a:r>
            <a:r>
              <a:rPr lang="en-US" sz="2400" i="1" dirty="0"/>
              <a:t>− a</a:t>
            </a:r>
            <a:r>
              <a:rPr lang="en-US" sz="2400" dirty="0"/>
              <a:t>)) is not identically zero over </a:t>
            </a:r>
            <a:r>
              <a:rPr lang="en-US" sz="2400" i="1" dirty="0"/>
              <a:t>Fp</a:t>
            </a:r>
            <a:r>
              <a:rPr lang="en-US" sz="2400" dirty="0" smtClean="0"/>
              <a:t>.”</a:t>
            </a:r>
          </a:p>
          <a:p>
            <a:r>
              <a:rPr lang="en-US" sz="2400" dirty="0" smtClean="0"/>
              <a:t>If q is a prime no and is a factor of p and we are taking </a:t>
            </a:r>
            <a:r>
              <a:rPr lang="en-US" sz="2400" dirty="0" err="1" smtClean="0"/>
              <a:t>q^k</a:t>
            </a:r>
            <a:r>
              <a:rPr lang="en-US" sz="2400" dirty="0" smtClean="0"/>
              <a:t> to be a factor of p.</a:t>
            </a:r>
          </a:p>
          <a:p>
            <a:r>
              <a:rPr lang="en-US" sz="2400" dirty="0" err="1" smtClean="0"/>
              <a:t>pCq</a:t>
            </a:r>
            <a:r>
              <a:rPr lang="en-US" sz="2400" dirty="0" smtClean="0"/>
              <a:t>=p(p-1)(p-2)…….(p-q+1)/q!</a:t>
            </a:r>
          </a:p>
          <a:p>
            <a:r>
              <a:rPr lang="en-US" sz="2400" dirty="0" smtClean="0"/>
              <a:t>=p(p-1)(p-2)…….(p-q+1)/q(q-1)!</a:t>
            </a:r>
          </a:p>
          <a:p>
            <a:r>
              <a:rPr lang="en-US" sz="2400" dirty="0" smtClean="0"/>
              <a:t>Now we can’t divide </a:t>
            </a:r>
            <a:r>
              <a:rPr lang="en-US" sz="2400" dirty="0" err="1" smtClean="0"/>
              <a:t>pCq</a:t>
            </a:r>
            <a:r>
              <a:rPr lang="en-US" sz="2400" dirty="0" smtClean="0"/>
              <a:t> by </a:t>
            </a:r>
            <a:r>
              <a:rPr lang="en-US" sz="2400" dirty="0" err="1" smtClean="0"/>
              <a:t>q^k</a:t>
            </a:r>
            <a:r>
              <a:rPr lang="en-US" sz="2400" dirty="0" smtClean="0"/>
              <a:t> since numerator is already being divided by q so can be divided by q^(k-1) only so we can’t divide by </a:t>
            </a:r>
            <a:r>
              <a:rPr lang="en-US" sz="2400" dirty="0" err="1" smtClean="0"/>
              <a:t>q^k</a:t>
            </a:r>
            <a:endParaRPr lang="en-US" sz="2400" dirty="0" smtClean="0"/>
          </a:p>
          <a:p>
            <a:r>
              <a:rPr lang="en-US" sz="2400" dirty="0" smtClean="0"/>
              <a:t>So for the case i=q </a:t>
            </a:r>
            <a:r>
              <a:rPr lang="en-US" sz="2400" dirty="0" err="1" smtClean="0"/>
              <a:t>coeff</a:t>
            </a:r>
            <a:r>
              <a:rPr lang="en-US" sz="2400" dirty="0" smtClean="0"/>
              <a:t>. Of </a:t>
            </a:r>
            <a:r>
              <a:rPr lang="en-US" sz="2400" dirty="0" err="1" smtClean="0"/>
              <a:t>x^q</a:t>
            </a:r>
            <a:r>
              <a:rPr lang="en-US" sz="2400" dirty="0" smtClean="0"/>
              <a:t> not equal to zero(mod p)</a:t>
            </a:r>
          </a:p>
          <a:p>
            <a:r>
              <a:rPr lang="en-US" sz="2400" dirty="0" smtClean="0"/>
              <a:t>So the</a:t>
            </a:r>
            <a:r>
              <a:rPr lang="en-US" sz="2400" dirty="0"/>
              <a:t> </a:t>
            </a:r>
            <a:r>
              <a:rPr lang="en-US" sz="2400" dirty="0" smtClean="0"/>
              <a:t>used identity is correct</a:t>
            </a: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EFFICIENCY…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“Thus given a </a:t>
            </a:r>
            <a:r>
              <a:rPr lang="en-US" i="1" dirty="0" smtClean="0"/>
              <a:t>p </a:t>
            </a:r>
            <a:r>
              <a:rPr lang="en-US" dirty="0" smtClean="0"/>
              <a:t>as input, one could pick a polynomial </a:t>
            </a:r>
            <a:r>
              <a:rPr lang="en-US" i="1" dirty="0" smtClean="0"/>
              <a:t>P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x−a </a:t>
            </a:r>
            <a:r>
              <a:rPr lang="en-US" dirty="0" smtClean="0"/>
              <a:t>and compute whether the congruence(1) is satisfied or not. However, this takes time Ω(</a:t>
            </a:r>
            <a:r>
              <a:rPr lang="en-US" i="1" dirty="0" smtClean="0"/>
              <a:t>p</a:t>
            </a:r>
            <a:r>
              <a:rPr lang="en-US" dirty="0" smtClean="0"/>
              <a:t>) because we need to evaluate </a:t>
            </a:r>
            <a:r>
              <a:rPr lang="en-US" i="1" dirty="0" smtClean="0"/>
              <a:t>p </a:t>
            </a:r>
            <a:r>
              <a:rPr lang="en-US" dirty="0" smtClean="0"/>
              <a:t>coefficients in the LHS in the worst case. Therefore, to make it feasible we will evaluate both sides of (1) modulo a polynomial of the form </a:t>
            </a:r>
            <a:r>
              <a:rPr lang="en-US" i="1" dirty="0" err="1" smtClean="0"/>
              <a:t>xr</a:t>
            </a:r>
            <a:r>
              <a:rPr lang="en-US" i="1" dirty="0" smtClean="0"/>
              <a:t> − </a:t>
            </a:r>
            <a:r>
              <a:rPr lang="en-US" dirty="0" smtClean="0"/>
              <a:t>1. One iteration of our algorithm will consist of evaluating whether the following holds:</a:t>
            </a:r>
            <a:endParaRPr lang="en-IN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≡ </a:t>
            </a:r>
            <a:r>
              <a:rPr lang="en-US" dirty="0" smtClean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− a</a:t>
            </a:r>
            <a:r>
              <a:rPr lang="en-US" dirty="0" smtClean="0"/>
              <a:t>)(mod (</a:t>
            </a:r>
            <a:r>
              <a:rPr lang="en-US" i="1" dirty="0" err="1" smtClean="0"/>
              <a:t>x^r</a:t>
            </a:r>
            <a:r>
              <a:rPr lang="en-US" i="1" dirty="0" smtClean="0"/>
              <a:t>) − </a:t>
            </a:r>
            <a:r>
              <a:rPr lang="en-US" dirty="0" smtClean="0"/>
              <a:t>1</a:t>
            </a:r>
            <a:r>
              <a:rPr lang="en-US" i="1" dirty="0" smtClean="0"/>
              <a:t>, p</a:t>
            </a:r>
            <a:r>
              <a:rPr lang="en-US" dirty="0" smtClean="0"/>
              <a:t>)	(2) “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EXPLINATIONS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first relation(1) is certainly a valid </a:t>
            </a:r>
            <a:r>
              <a:rPr lang="en-IN" dirty="0" err="1" smtClean="0"/>
              <a:t>primality</a:t>
            </a:r>
            <a:r>
              <a:rPr lang="en-IN" dirty="0" smtClean="0"/>
              <a:t> test, it is horribly inefficient as it involves the computation of n coefficients. The trick however is in choosing a suitable integer a. The simplest method for reducing the number of coefficients that need to be computed is to evaluate f(</a:t>
            </a:r>
            <a:r>
              <a:rPr lang="en-IN" i="1" dirty="0" smtClean="0"/>
              <a:t>x</a:t>
            </a:r>
            <a:r>
              <a:rPr lang="en-IN" dirty="0" smtClean="0"/>
              <a:t>) modulo n and modulo some polynomial of small degree, say (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r</a:t>
            </a:r>
            <a:r>
              <a:rPr lang="en-IN" dirty="0" smtClean="0"/>
              <a:t> - 1).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(</a:t>
            </a:r>
            <a:r>
              <a:rPr lang="en-US" i="1" dirty="0" smtClean="0"/>
              <a:t>x − a</a:t>
            </a:r>
            <a:r>
              <a:rPr lang="en-US" dirty="0" smtClean="0"/>
              <a:t>)^</a:t>
            </a:r>
            <a:r>
              <a:rPr lang="en-US" i="1" dirty="0" smtClean="0"/>
              <a:t>p ≡ </a:t>
            </a:r>
            <a:r>
              <a:rPr lang="en-US" dirty="0" smtClean="0"/>
              <a:t>(</a:t>
            </a:r>
            <a:r>
              <a:rPr lang="en-US" i="1" dirty="0" err="1" smtClean="0"/>
              <a:t>x^p</a:t>
            </a:r>
            <a:r>
              <a:rPr lang="en-US" i="1" dirty="0" smtClean="0"/>
              <a:t> − a</a:t>
            </a:r>
            <a:r>
              <a:rPr lang="en-US" dirty="0" smtClean="0"/>
              <a:t>)(mod (</a:t>
            </a:r>
            <a:r>
              <a:rPr lang="en-US" i="1" dirty="0" err="1" smtClean="0"/>
              <a:t>x^r</a:t>
            </a:r>
            <a:r>
              <a:rPr lang="en-US" i="1" dirty="0" smtClean="0"/>
              <a:t>) − </a:t>
            </a:r>
            <a:r>
              <a:rPr lang="en-US" dirty="0" smtClean="0"/>
              <a:t>1</a:t>
            </a:r>
            <a:r>
              <a:rPr lang="en-US" i="1" dirty="0" smtClean="0"/>
              <a:t>, p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IN" dirty="0" smtClean="0"/>
              <a:t>which is the same as:</a:t>
            </a:r>
            <a:r>
              <a:rPr lang="en-IN" i="1" dirty="0" smtClean="0"/>
              <a:t>(x</a:t>
            </a:r>
            <a:r>
              <a:rPr lang="en-IN" dirty="0" smtClean="0"/>
              <a:t>-</a:t>
            </a:r>
            <a:r>
              <a:rPr lang="en-IN" i="1" dirty="0" smtClean="0"/>
              <a:t>a)</a:t>
            </a:r>
            <a:r>
              <a:rPr lang="en-IN" i="1" baseline="30000" dirty="0" smtClean="0"/>
              <a:t>p</a:t>
            </a:r>
            <a:r>
              <a:rPr lang="en-IN" dirty="0" smtClean="0"/>
              <a:t>-</a:t>
            </a:r>
            <a:r>
              <a:rPr lang="en-IN" i="1" dirty="0" smtClean="0"/>
              <a:t>(</a:t>
            </a:r>
            <a:r>
              <a:rPr lang="en-IN" i="1" dirty="0" err="1" smtClean="0"/>
              <a:t>x</a:t>
            </a:r>
            <a:r>
              <a:rPr lang="en-IN" i="1" baseline="30000" dirty="0" err="1" smtClean="0"/>
              <a:t>p</a:t>
            </a:r>
            <a:r>
              <a:rPr lang="en-IN" i="1" baseline="30000" dirty="0" smtClean="0"/>
              <a:t> </a:t>
            </a:r>
            <a:r>
              <a:rPr lang="en-IN" dirty="0" smtClean="0"/>
              <a:t>- </a:t>
            </a:r>
            <a:r>
              <a:rPr lang="en-IN" i="1" dirty="0" smtClean="0"/>
              <a:t>a)</a:t>
            </a:r>
            <a:r>
              <a:rPr lang="en-IN" dirty="0" smtClean="0"/>
              <a:t>= </a:t>
            </a:r>
            <a:r>
              <a:rPr lang="en-IN" i="1" dirty="0" err="1" smtClean="0"/>
              <a:t>pf</a:t>
            </a:r>
            <a:r>
              <a:rPr lang="en-IN" dirty="0" smtClean="0"/>
              <a:t>+</a:t>
            </a:r>
            <a:r>
              <a:rPr lang="en-IN" i="1" dirty="0" smtClean="0"/>
              <a:t>(x</a:t>
            </a:r>
            <a:r>
              <a:rPr lang="en-IN" i="1" baseline="30000" dirty="0" smtClean="0"/>
              <a:t>r</a:t>
            </a:r>
            <a:r>
              <a:rPr lang="en-IN" dirty="0" smtClean="0"/>
              <a:t>-1</a:t>
            </a:r>
            <a:r>
              <a:rPr lang="en-IN" i="1" dirty="0" smtClean="0"/>
              <a:t>)</a:t>
            </a:r>
            <a:r>
              <a:rPr lang="en-IN" i="1" dirty="0" err="1" smtClean="0"/>
              <a:t>g</a:t>
            </a:r>
            <a:r>
              <a:rPr lang="en-IN" dirty="0" err="1" smtClean="0"/>
              <a:t>,for</a:t>
            </a:r>
            <a:r>
              <a:rPr lang="en-IN" dirty="0" smtClean="0"/>
              <a:t> some polynomials </a:t>
            </a:r>
            <a:r>
              <a:rPr lang="en-IN" i="1" dirty="0" smtClean="0"/>
              <a:t>f</a:t>
            </a:r>
            <a:r>
              <a:rPr lang="en-IN" dirty="0" smtClean="0"/>
              <a:t> and </a:t>
            </a:r>
            <a:r>
              <a:rPr lang="en-IN" i="1" dirty="0" smtClean="0"/>
              <a:t>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is clear that all primes p satisfy (</a:t>
            </a:r>
            <a:r>
              <a:rPr lang="en-IN" i="1" dirty="0" smtClean="0"/>
              <a:t>x</a:t>
            </a:r>
            <a:r>
              <a:rPr lang="en-IN" dirty="0" smtClean="0"/>
              <a:t> + a)</a:t>
            </a:r>
            <a:r>
              <a:rPr lang="en-IN" baseline="30000" dirty="0" smtClean="0"/>
              <a:t>p</a:t>
            </a:r>
            <a:r>
              <a:rPr lang="en-IN" dirty="0" smtClean="0"/>
              <a:t> - (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p</a:t>
            </a:r>
            <a:r>
              <a:rPr lang="en-IN" dirty="0" smtClean="0"/>
              <a:t> + a) ≡ 0 mod (p, </a:t>
            </a:r>
            <a:r>
              <a:rPr lang="en-IN" i="1" dirty="0" err="1" smtClean="0"/>
              <a:t>x</a:t>
            </a:r>
            <a:r>
              <a:rPr lang="en-IN" baseline="30000" dirty="0" err="1" smtClean="0"/>
              <a:t>r</a:t>
            </a:r>
            <a:r>
              <a:rPr lang="en-IN" dirty="0" smtClean="0"/>
              <a:t> -1), some composite numbers may satisfy this equation for all values of a and 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It turns out that for a judiciously chosen r, if the above identity is satisfied for several values of a, then n can be shown to be a prime power. The number of </a:t>
            </a:r>
            <a:r>
              <a:rPr lang="en-IN" dirty="0" err="1" smtClean="0"/>
              <a:t>a's</a:t>
            </a:r>
            <a:r>
              <a:rPr lang="en-IN" dirty="0" smtClean="0"/>
              <a:t> and the appropriate value of r are bounded by  log(n).(It is provable-(using FOURIER MULTIPLICATION) that r need only be logarithmic with respect to n.)</a:t>
            </a:r>
          </a:p>
          <a:p>
            <a:r>
              <a:rPr lang="en-IN" dirty="0" smtClean="0"/>
              <a:t>The congruence can be checked in polynomial time with respect to the number of digits in n, because It is provable that r need only be logarithmic with respect to n. The proof of correctness for AKS consists of showing that there exists a suitably small </a:t>
            </a:r>
            <a:r>
              <a:rPr lang="en-IN" i="1" dirty="0" smtClean="0"/>
              <a:t>r</a:t>
            </a:r>
            <a:r>
              <a:rPr lang="en-IN" dirty="0" smtClean="0"/>
              <a:t> and suitably small set of integers </a:t>
            </a:r>
            <a:r>
              <a:rPr lang="en-IN" i="1" dirty="0" smtClean="0"/>
              <a:t>A</a:t>
            </a:r>
            <a:r>
              <a:rPr lang="en-IN" dirty="0" smtClean="0"/>
              <a:t> such that, if the congruence holds for all such </a:t>
            </a:r>
            <a:r>
              <a:rPr lang="en-IN" i="1" dirty="0" smtClean="0"/>
              <a:t>a</a:t>
            </a:r>
            <a:r>
              <a:rPr lang="en-IN" dirty="0" smtClean="0"/>
              <a:t> in </a:t>
            </a:r>
            <a:r>
              <a:rPr lang="en-IN" i="1" dirty="0" smtClean="0"/>
              <a:t>A</a:t>
            </a:r>
            <a:r>
              <a:rPr lang="en-IN" dirty="0" smtClean="0"/>
              <a:t>, then </a:t>
            </a:r>
            <a:r>
              <a:rPr lang="en-IN" i="1" dirty="0" smtClean="0"/>
              <a:t>n</a:t>
            </a:r>
            <a:r>
              <a:rPr lang="en-IN" dirty="0" smtClean="0"/>
              <a:t> must be prime.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1305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TIME COMPLEXITY OF SEIVE OF ERATOSTHENES ALGO</vt:lpstr>
      <vt:lpstr>Slide 2</vt:lpstr>
      <vt:lpstr>EXPLINATION OF-2.BASIC IDEA AND APPROACH</vt:lpstr>
      <vt:lpstr>Proof of the identity used</vt:lpstr>
      <vt:lpstr>Proof explanation</vt:lpstr>
      <vt:lpstr>Proof explanation contd…</vt:lpstr>
      <vt:lpstr>IMPROVED EFFICIENCY…</vt:lpstr>
      <vt:lpstr>EXPLINATIONS</vt:lpstr>
      <vt:lpstr>Explanation Contd..</vt:lpstr>
      <vt:lpstr>SUITABLE r-value </vt:lpstr>
      <vt:lpstr>EXPLINATION</vt:lpstr>
      <vt:lpstr>BASICS AND PRELIMINARIES</vt:lpstr>
      <vt:lpstr>BASIC CONCEPTS EXPLANATION</vt:lpstr>
      <vt:lpstr>BASICS EXPLANATION CONTD…</vt:lpstr>
      <vt:lpstr>BASICS EXPLANATION CONTD…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OF SEIVE OF ERATOSTHENES ALGO</dc:title>
  <dc:creator>TEJASVI MALLADI</dc:creator>
  <cp:lastModifiedBy>TEJASVI MALLADI</cp:lastModifiedBy>
  <cp:revision>124</cp:revision>
  <dcterms:created xsi:type="dcterms:W3CDTF">2016-04-07T11:20:14Z</dcterms:created>
  <dcterms:modified xsi:type="dcterms:W3CDTF">2016-04-20T18:44:01Z</dcterms:modified>
</cp:coreProperties>
</file>