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69" r:id="rId4"/>
    <p:sldId id="284" r:id="rId5"/>
    <p:sldId id="270" r:id="rId6"/>
    <p:sldId id="260" r:id="rId7"/>
    <p:sldId id="278" r:id="rId8"/>
    <p:sldId id="279" r:id="rId9"/>
    <p:sldId id="280" r:id="rId10"/>
    <p:sldId id="283" r:id="rId11"/>
    <p:sldId id="281" r:id="rId12"/>
    <p:sldId id="275" r:id="rId13"/>
    <p:sldId id="276" r:id="rId14"/>
    <p:sldId id="277" r:id="rId15"/>
    <p:sldId id="28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3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77DE-54E1-B54B-A79A-2045672C80F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8F4-869C-8744-A2BD-DBD8F5C4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77DE-54E1-B54B-A79A-2045672C80F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8F4-869C-8744-A2BD-DBD8F5C4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77DE-54E1-B54B-A79A-2045672C80F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8F4-869C-8744-A2BD-DBD8F5C4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77DE-54E1-B54B-A79A-2045672C80F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8F4-869C-8744-A2BD-DBD8F5C4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6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77DE-54E1-B54B-A79A-2045672C80F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8F4-869C-8744-A2BD-DBD8F5C4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77DE-54E1-B54B-A79A-2045672C80F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8F4-869C-8744-A2BD-DBD8F5C4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77DE-54E1-B54B-A79A-2045672C80F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8F4-869C-8744-A2BD-DBD8F5C4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77DE-54E1-B54B-A79A-2045672C80F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8F4-869C-8744-A2BD-DBD8F5C4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9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77DE-54E1-B54B-A79A-2045672C80F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8F4-869C-8744-A2BD-DBD8F5C4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77DE-54E1-B54B-A79A-2045672C80F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8F4-869C-8744-A2BD-DBD8F5C4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77DE-54E1-B54B-A79A-2045672C80F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8F4-869C-8744-A2BD-DBD8F5C4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777DE-54E1-B54B-A79A-2045672C80F4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F8F4-869C-8744-A2BD-DBD8F5C4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9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Инструментальное</a:t>
            </a:r>
            <a:r>
              <a:rPr lang="en-US" b="1" dirty="0"/>
              <a:t> </a:t>
            </a:r>
            <a:r>
              <a:rPr lang="en-US" b="1" dirty="0" err="1"/>
              <a:t>окружение</a:t>
            </a:r>
            <a:r>
              <a:rPr lang="en-US" b="1" dirty="0"/>
              <a:t> </a:t>
            </a:r>
            <a:r>
              <a:rPr lang="en-US" b="1" dirty="0" err="1"/>
              <a:t>сборки</a:t>
            </a:r>
            <a:r>
              <a:rPr lang="en-US" b="1" dirty="0"/>
              <a:t> </a:t>
            </a:r>
            <a:r>
              <a:rPr lang="en-US" b="1" dirty="0" err="1"/>
              <a:t>готовых</a:t>
            </a:r>
            <a:r>
              <a:rPr lang="en-US" b="1" dirty="0"/>
              <a:t> </a:t>
            </a:r>
            <a:r>
              <a:rPr lang="en-US" b="1" dirty="0" err="1"/>
              <a:t>приложений</a:t>
            </a:r>
            <a:r>
              <a:rPr lang="en-US" b="1" dirty="0"/>
              <a:t> </a:t>
            </a:r>
            <a:r>
              <a:rPr lang="en-US" b="1" dirty="0" err="1"/>
              <a:t>для</a:t>
            </a:r>
            <a:r>
              <a:rPr lang="en-US" b="1" dirty="0"/>
              <a:t> </a:t>
            </a:r>
            <a:r>
              <a:rPr lang="en-US" b="1" dirty="0" err="1"/>
              <a:t>мобильных</a:t>
            </a:r>
            <a:r>
              <a:rPr lang="en-US" b="1" dirty="0"/>
              <a:t> </a:t>
            </a:r>
            <a:r>
              <a:rPr lang="en-US" b="1" dirty="0" err="1" smtClean="0"/>
              <a:t>платформ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99610"/>
          </a:xfrm>
        </p:spPr>
        <p:txBody>
          <a:bodyPr>
            <a:normAutofit/>
          </a:bodyPr>
          <a:lstStyle/>
          <a:p>
            <a:r>
              <a:rPr lang="ru-RU" dirty="0" smtClean="0"/>
              <a:t>Выпускная квалификационная работа бакалавра</a:t>
            </a:r>
          </a:p>
          <a:p>
            <a:endParaRPr lang="ru-RU" dirty="0" smtClean="0"/>
          </a:p>
          <a:p>
            <a:pPr algn="r"/>
            <a:r>
              <a:rPr lang="ru-RU" dirty="0" smtClean="0"/>
              <a:t>Работу выполнил студент группы ПМИ-1,2-2013 4 курса</a:t>
            </a:r>
            <a:br>
              <a:rPr lang="ru-RU" dirty="0" smtClean="0"/>
            </a:br>
            <a:r>
              <a:rPr lang="ru-RU" dirty="0" smtClean="0"/>
              <a:t>механико-математического факультета </a:t>
            </a:r>
            <a:r>
              <a:rPr lang="ru-RU" dirty="0" err="1" smtClean="0"/>
              <a:t>Тюрнин</a:t>
            </a:r>
            <a:r>
              <a:rPr lang="ru-RU" dirty="0" smtClean="0"/>
              <a:t> А. В.</a:t>
            </a:r>
          </a:p>
          <a:p>
            <a:pPr algn="r"/>
            <a:r>
              <a:rPr lang="ru-RU" dirty="0" smtClean="0"/>
              <a:t>Научный руководитель:</a:t>
            </a:r>
            <a:br>
              <a:rPr lang="ru-RU" dirty="0" smtClean="0"/>
            </a:br>
            <a:r>
              <a:rPr lang="ru-RU" dirty="0" smtClean="0"/>
              <a:t>старший преподаватель кафедры МОВС Юрков К. 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56CECC-7D9C-428F-B0E2-938C658310A8}" type="slidenum">
              <a:rPr lang="ru-RU" smtClean="0"/>
              <a:t>1</a:t>
            </a:fld>
            <a:r>
              <a:rPr lang="ru-RU" dirty="0" smtClean="0"/>
              <a:t>/1</a:t>
            </a:r>
            <a:r>
              <a:rPr lang="ru-RU" dirty="0"/>
              <a:t>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63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Технологические процессы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81" y="2298236"/>
            <a:ext cx="5007796" cy="4351338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Создание модуля. На данном этапе создается проект модуля, манифест для менеджера пакетов и манифест модуля.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Написание модуля. Описание интерфейса доступа к модулю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Написание манифеста модуля со всей необходимой для сборки информацией информации об интерфейсе.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Опционально, установка и обновление зависимостей модуля.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Отправка исходного кода модуля на сервер при помощи команды «</a:t>
            </a:r>
            <a:r>
              <a:rPr lang="ru-RU" dirty="0" err="1"/>
              <a:t>push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281" y="1506022"/>
            <a:ext cx="442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Тех. процесс написания модуля</a:t>
            </a:r>
            <a:endParaRPr lang="en-US" sz="2400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56CECC-7D9C-428F-B0E2-938C658310A8}" type="slidenum">
              <a:rPr lang="ru-RU" smtClean="0"/>
              <a:t>10</a:t>
            </a:fld>
            <a:r>
              <a:rPr lang="ru-RU" dirty="0" smtClean="0"/>
              <a:t>/16</a:t>
            </a:r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21348" y="1522022"/>
            <a:ext cx="500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Тех. процесс написания приложения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17924" y="2298236"/>
            <a:ext cx="5007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buFont typeface="+mj-lt"/>
              <a:buAutoNum type="arabicPeriod"/>
            </a:pPr>
            <a:r>
              <a:rPr lang="ru-RU" sz="2600" dirty="0"/>
              <a:t>Создание манифеста приложения. Указание все необходимой информации: имени приложения, пути к файлам конфигурации и ресурсам приложения, список всех необходимых модулей и корневого модуля.</a:t>
            </a:r>
            <a:endParaRPr lang="en-US" sz="2600" dirty="0"/>
          </a:p>
          <a:p>
            <a:pPr marL="514350" lvl="0" indent="-514350">
              <a:buFont typeface="+mj-lt"/>
              <a:buAutoNum type="arabicPeriod"/>
            </a:pPr>
            <a:r>
              <a:rPr lang="ru-RU" sz="2600" dirty="0"/>
              <a:t>Передача манифеста приложения программе-сборщику </a:t>
            </a:r>
            <a:r>
              <a:rPr lang="en-US" sz="2600" dirty="0" err="1"/>
              <a:t>Asmblr</a:t>
            </a:r>
            <a:r>
              <a:rPr lang="ru-RU" sz="2600" dirty="0"/>
              <a:t>.</a:t>
            </a:r>
            <a:endParaRPr lang="en-US" sz="2600" dirty="0"/>
          </a:p>
          <a:p>
            <a:pPr marL="514350" lvl="0" indent="-514350">
              <a:buFont typeface="+mj-lt"/>
              <a:buAutoNum type="arabicPeriod"/>
            </a:pPr>
            <a:r>
              <a:rPr lang="ru-RU" sz="2600" dirty="0"/>
              <a:t>Итог работы программы – проект приложения, в который интегрированы все необходимые зависимости, а также в котором присутствует сгенерированный файл сборки приложения.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09" y="1825625"/>
            <a:ext cx="11075540" cy="4351338"/>
          </a:xfrm>
        </p:spPr>
        <p:txBody>
          <a:bodyPr/>
          <a:lstStyle/>
          <a:p>
            <a:r>
              <a:rPr lang="ru-RU" dirty="0" smtClean="0"/>
              <a:t>Платформа сборки: </a:t>
            </a:r>
            <a:r>
              <a:rPr lang="en-US" dirty="0" smtClean="0"/>
              <a:t>iOS</a:t>
            </a:r>
          </a:p>
          <a:p>
            <a:r>
              <a:rPr lang="ru-RU" dirty="0" smtClean="0"/>
              <a:t>Язык реализации: </a:t>
            </a:r>
            <a:r>
              <a:rPr lang="en-US" dirty="0" smtClean="0"/>
              <a:t>Ruby, Bash</a:t>
            </a:r>
          </a:p>
          <a:p>
            <a:r>
              <a:rPr lang="ru-RU" dirty="0" smtClean="0"/>
              <a:t>Формат хранения/передачи данных: </a:t>
            </a:r>
            <a:r>
              <a:rPr lang="en-US" dirty="0" smtClean="0"/>
              <a:t>JSON</a:t>
            </a:r>
          </a:p>
          <a:p>
            <a:r>
              <a:rPr lang="ru-RU" dirty="0" smtClean="0"/>
              <a:t>Система контроля версий для разработки модулей: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 smtClean="0"/>
              <a:t>Система управления пакетами для дистрибуции модулей: </a:t>
            </a:r>
            <a:r>
              <a:rPr lang="en-US" dirty="0" err="1" smtClean="0"/>
              <a:t>CocoaPods</a:t>
            </a:r>
            <a:endParaRPr lang="en-US" dirty="0" smtClean="0"/>
          </a:p>
          <a:p>
            <a:r>
              <a:rPr lang="ru-RU" dirty="0" smtClean="0"/>
              <a:t>Протокол клиент-серверного </a:t>
            </a:r>
            <a:r>
              <a:rPr lang="ru-RU" dirty="0" err="1" smtClean="0"/>
              <a:t>взяимодействия</a:t>
            </a:r>
            <a:r>
              <a:rPr lang="ru-RU" dirty="0" smtClean="0"/>
              <a:t>: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56CECC-7D9C-428F-B0E2-938C658310A8}" type="slidenum">
              <a:rPr lang="ru-RU" smtClean="0"/>
              <a:t>1</a:t>
            </a:fld>
            <a:r>
              <a:rPr lang="ru-RU" dirty="0" smtClean="0"/>
              <a:t>1/16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053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654" y="2809423"/>
            <a:ext cx="2578813" cy="23116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72359" y="2809424"/>
            <a:ext cx="2578813" cy="23116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54064" y="2809424"/>
            <a:ext cx="2578813" cy="23116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069467" y="3965266"/>
            <a:ext cx="1702892" cy="1"/>
          </a:xfrm>
          <a:prstGeom prst="straightConnector1">
            <a:avLst/>
          </a:prstGeom>
          <a:ln w="1905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51172" y="3965266"/>
            <a:ext cx="170289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6253" y="3780599"/>
            <a:ext cx="170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07957" y="3779792"/>
            <a:ext cx="170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WeatherOnline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89663" y="3779792"/>
            <a:ext cx="170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Пример: </a:t>
            </a:r>
            <a:r>
              <a:rPr lang="en-US" dirty="0" err="1" smtClean="0"/>
              <a:t>WeatherApp</a:t>
            </a:r>
            <a:endParaRPr lang="en-US" dirty="0"/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56CECC-7D9C-428F-B0E2-938C658310A8}" type="slidenum">
              <a:rPr lang="ru-RU" smtClean="0"/>
              <a:t>1</a:t>
            </a:fld>
            <a:r>
              <a:rPr lang="ru-RU" dirty="0" smtClean="0"/>
              <a:t>2/16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97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3" y="2236241"/>
            <a:ext cx="8874142" cy="3444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" y="2068381"/>
            <a:ext cx="10230210" cy="3780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9" y="1690688"/>
            <a:ext cx="10419922" cy="441987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Пример: </a:t>
            </a:r>
            <a:r>
              <a:rPr lang="en-US" dirty="0" err="1" smtClean="0"/>
              <a:t>WeatherApp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9147" y="5001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56CECC-7D9C-428F-B0E2-938C658310A8}" type="slidenum">
              <a:rPr lang="ru-RU" smtClean="0"/>
              <a:t>1</a:t>
            </a:fld>
            <a:r>
              <a:rPr lang="ru-RU" dirty="0" smtClean="0"/>
              <a:t>3/16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308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Пример: </a:t>
            </a:r>
            <a:r>
              <a:rPr lang="en-US" dirty="0" err="1"/>
              <a:t>WeatherApp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09" y="1690688"/>
            <a:ext cx="2743581" cy="4869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56CECC-7D9C-428F-B0E2-938C658310A8}" type="slidenum">
              <a:rPr lang="ru-RU" smtClean="0"/>
              <a:t>1</a:t>
            </a:fld>
            <a:r>
              <a:rPr lang="ru-RU" dirty="0" smtClean="0"/>
              <a:t>4/16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45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 рамках выпускной квалификационной работы были выполнены следующие задачи:</a:t>
            </a:r>
          </a:p>
          <a:p>
            <a:r>
              <a:rPr lang="ru-RU" dirty="0" smtClean="0"/>
              <a:t>Была сформирована концепция слабой зависимости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Было проведено исследование существующих решений: конструкторов приложений и менеджеров пакетов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Сформулированы определения и модели, используемые в рамках работы инструментального окружения</a:t>
            </a:r>
          </a:p>
          <a:p>
            <a:r>
              <a:rPr lang="ru-RU" dirty="0" smtClean="0"/>
              <a:t>Описаны требования к инструментальному окружению и на их базе спроектирована ее архитектура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Описаны технологические процессы взаимодействия разработчика с инструментальным окружением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Разработан прототип инструментального окружения для сборки готовых приложений для платформы </a:t>
            </a:r>
            <a:r>
              <a:rPr lang="en-US" dirty="0" smtClean="0"/>
              <a:t>iOS.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56CECC-7D9C-428F-B0E2-938C658310A8}" type="slidenum">
              <a:rPr lang="ru-RU" smtClean="0"/>
              <a:t>1</a:t>
            </a:fld>
            <a:r>
              <a:rPr lang="ru-RU" dirty="0" smtClean="0"/>
              <a:t>5/16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62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9515"/>
            <a:ext cx="10515600" cy="212468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Ваши вопросы.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16/16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60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интернета на мобильных устройствах достигло объемов, используемых на ПК еще в октябре 2016 года.</a:t>
            </a:r>
            <a:endParaRPr lang="en-US" dirty="0"/>
          </a:p>
          <a:p>
            <a:r>
              <a:rPr lang="ru-RU" dirty="0" smtClean="0"/>
              <a:t>Создание мобильных приложений сильнее интегрирует в себе различные виды оптимизации и автоматизации разработки</a:t>
            </a:r>
          </a:p>
          <a:p>
            <a:r>
              <a:rPr lang="ru-RU" dirty="0" smtClean="0"/>
              <a:t>Рынок наполнен приложениями, функционал которых не отличается или отличается лишь в нескольких местах</a:t>
            </a:r>
          </a:p>
          <a:p>
            <a:endParaRPr lang="en-US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ru-RU" dirty="0" smtClean="0"/>
              <a:t>/1</a:t>
            </a:r>
            <a:r>
              <a:rPr lang="ru-RU" dirty="0"/>
              <a:t>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2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Слабая зависимость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 err="1"/>
              <a:t>Модуль</a:t>
            </a:r>
            <a:r>
              <a:rPr lang="en-US" sz="3200" dirty="0"/>
              <a:t> - </a:t>
            </a:r>
            <a:r>
              <a:rPr lang="en-US" sz="3200" dirty="0" err="1"/>
              <a:t>логическая</a:t>
            </a:r>
            <a:r>
              <a:rPr lang="en-US" sz="3200" dirty="0"/>
              <a:t> </a:t>
            </a:r>
            <a:r>
              <a:rPr lang="en-US" sz="3200" dirty="0" err="1"/>
              <a:t>часть</a:t>
            </a:r>
            <a:r>
              <a:rPr lang="en-US" sz="3200" dirty="0"/>
              <a:t> </a:t>
            </a:r>
            <a:r>
              <a:rPr lang="en-US" sz="3200" dirty="0" err="1"/>
              <a:t>приложения</a:t>
            </a:r>
            <a:r>
              <a:rPr lang="en-US" sz="3200" dirty="0"/>
              <a:t> </a:t>
            </a:r>
            <a:r>
              <a:rPr lang="en-US" sz="3200" dirty="0" err="1"/>
              <a:t>с</a:t>
            </a:r>
            <a:r>
              <a:rPr lang="en-US" sz="3200" dirty="0"/>
              <a:t> </a:t>
            </a:r>
            <a:r>
              <a:rPr lang="en-US" sz="3200" dirty="0" err="1"/>
              <a:t>четко</a:t>
            </a:r>
            <a:r>
              <a:rPr lang="en-US" sz="3200" dirty="0"/>
              <a:t> </a:t>
            </a:r>
            <a:r>
              <a:rPr lang="en-US" sz="3200" dirty="0" err="1"/>
              <a:t>определенной</a:t>
            </a:r>
            <a:r>
              <a:rPr lang="en-US" sz="3200" dirty="0"/>
              <a:t> </a:t>
            </a:r>
            <a:r>
              <a:rPr lang="en-US" sz="3200" dirty="0" err="1"/>
              <a:t>функциональностью</a:t>
            </a:r>
            <a:r>
              <a:rPr lang="en-US" sz="3200" dirty="0"/>
              <a:t>, </a:t>
            </a:r>
            <a:r>
              <a:rPr lang="en-US" sz="3200" dirty="0" err="1"/>
              <a:t>является</a:t>
            </a:r>
            <a:r>
              <a:rPr lang="en-US" sz="3200" dirty="0"/>
              <a:t> </a:t>
            </a:r>
            <a:r>
              <a:rPr lang="en-US" sz="3200" dirty="0" err="1"/>
              <a:t>самодостаточной</a:t>
            </a:r>
            <a:r>
              <a:rPr lang="en-US" sz="3200" dirty="0"/>
              <a:t> </a:t>
            </a:r>
            <a:r>
              <a:rPr lang="en-US" sz="3200" dirty="0" err="1"/>
              <a:t>частью</a:t>
            </a:r>
            <a:r>
              <a:rPr lang="en-US" sz="3200" dirty="0"/>
              <a:t> </a:t>
            </a:r>
            <a:r>
              <a:rPr lang="en-US" sz="3200" dirty="0" err="1"/>
              <a:t>приложения</a:t>
            </a:r>
            <a:r>
              <a:rPr lang="en-US" sz="3200" dirty="0"/>
              <a:t>, </a:t>
            </a:r>
            <a:r>
              <a:rPr lang="en-US" sz="3200" dirty="0" err="1"/>
              <a:t>выполняющий</a:t>
            </a:r>
            <a:r>
              <a:rPr lang="en-US" sz="3200" dirty="0"/>
              <a:t> </a:t>
            </a:r>
            <a:r>
              <a:rPr lang="en-US" sz="3200" dirty="0" err="1"/>
              <a:t>четко</a:t>
            </a:r>
            <a:r>
              <a:rPr lang="en-US" sz="3200" dirty="0"/>
              <a:t> </a:t>
            </a:r>
            <a:r>
              <a:rPr lang="en-US" sz="3200" dirty="0" err="1"/>
              <a:t>определенную</a:t>
            </a:r>
            <a:r>
              <a:rPr lang="en-US" sz="3200" dirty="0"/>
              <a:t> </a:t>
            </a:r>
            <a:r>
              <a:rPr lang="en-US" sz="3200" dirty="0" err="1"/>
              <a:t>задач</a:t>
            </a:r>
            <a:r>
              <a:rPr lang="ru-RU" sz="3200" dirty="0"/>
              <a:t>у</a:t>
            </a:r>
            <a:r>
              <a:rPr lang="ru-RU" sz="3200" dirty="0" smtClean="0"/>
              <a:t>.</a:t>
            </a:r>
            <a:endParaRPr lang="ru-RU" sz="3200" b="1" dirty="0" smtClean="0"/>
          </a:p>
          <a:p>
            <a:r>
              <a:rPr lang="en-US" sz="3200" b="1" dirty="0" err="1" smtClean="0"/>
              <a:t>Слабая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зависимость</a:t>
            </a:r>
            <a:r>
              <a:rPr lang="en-US" sz="3200" dirty="0" smtClean="0"/>
              <a:t> – </a:t>
            </a:r>
            <a:r>
              <a:rPr lang="en-US" sz="3200" dirty="0" err="1" smtClean="0"/>
              <a:t>зависимость</a:t>
            </a:r>
            <a:r>
              <a:rPr lang="en-US" sz="3200" dirty="0" smtClean="0"/>
              <a:t> </a:t>
            </a:r>
            <a:r>
              <a:rPr lang="en-US" sz="3200" dirty="0" err="1" smtClean="0"/>
              <a:t>ме</a:t>
            </a:r>
            <a:r>
              <a:rPr lang="ru-RU" sz="3200" dirty="0" err="1" smtClean="0"/>
              <a:t>жд</a:t>
            </a:r>
            <a:r>
              <a:rPr lang="en-US" sz="3200" dirty="0" err="1" smtClean="0"/>
              <a:t>у</a:t>
            </a:r>
            <a:r>
              <a:rPr lang="en-US" sz="3200" dirty="0" smtClean="0"/>
              <a:t> </a:t>
            </a:r>
            <a:r>
              <a:rPr lang="en-US" sz="3200" dirty="0" err="1" smtClean="0"/>
              <a:t>двумя</a:t>
            </a:r>
            <a:r>
              <a:rPr lang="en-US" sz="3200" dirty="0" smtClean="0"/>
              <a:t> </a:t>
            </a:r>
            <a:r>
              <a:rPr lang="en-US" sz="3200" dirty="0" err="1" smtClean="0"/>
              <a:t>модулями</a:t>
            </a:r>
            <a:r>
              <a:rPr lang="en-US" sz="3200" dirty="0" smtClean="0"/>
              <a:t>, </a:t>
            </a:r>
            <a:r>
              <a:rPr lang="en-US" sz="3200" dirty="0" err="1" smtClean="0"/>
              <a:t>когда</a:t>
            </a:r>
            <a:r>
              <a:rPr lang="en-US" sz="3200" dirty="0" smtClean="0"/>
              <a:t> </a:t>
            </a:r>
            <a:r>
              <a:rPr lang="en-US" sz="3200" dirty="0" err="1" smtClean="0"/>
              <a:t>один</a:t>
            </a:r>
            <a:r>
              <a:rPr lang="en-US" sz="3200" dirty="0" smtClean="0"/>
              <a:t> </a:t>
            </a:r>
            <a:r>
              <a:rPr lang="en-US" sz="3200" dirty="0" err="1" smtClean="0"/>
              <a:t>из</a:t>
            </a:r>
            <a:r>
              <a:rPr lang="en-US" sz="3200" dirty="0" smtClean="0"/>
              <a:t> </a:t>
            </a:r>
            <a:r>
              <a:rPr lang="en-US" sz="3200" dirty="0" err="1" smtClean="0"/>
              <a:t>них</a:t>
            </a:r>
            <a:r>
              <a:rPr lang="en-US" sz="3200" dirty="0" smtClean="0"/>
              <a:t> </a:t>
            </a:r>
            <a:r>
              <a:rPr lang="en-US" sz="3200" dirty="0" err="1" smtClean="0"/>
              <a:t>может</a:t>
            </a:r>
            <a:r>
              <a:rPr lang="en-US" sz="3200" dirty="0" smtClean="0"/>
              <a:t> </a:t>
            </a:r>
            <a:r>
              <a:rPr lang="en-US" sz="3200" dirty="0" err="1" smtClean="0"/>
              <a:t>использовать</a:t>
            </a:r>
            <a:r>
              <a:rPr lang="en-US" sz="3200" dirty="0" smtClean="0"/>
              <a:t> </a:t>
            </a:r>
            <a:r>
              <a:rPr lang="en-US" sz="3200" dirty="0" err="1" smtClean="0"/>
              <a:t>фунционал</a:t>
            </a:r>
            <a:r>
              <a:rPr lang="en-US" sz="3200" dirty="0" smtClean="0"/>
              <a:t> </a:t>
            </a:r>
            <a:r>
              <a:rPr lang="en-US" sz="3200" dirty="0" err="1" smtClean="0"/>
              <a:t>второго</a:t>
            </a:r>
            <a:r>
              <a:rPr lang="en-US" sz="3200" dirty="0" smtClean="0"/>
              <a:t> </a:t>
            </a:r>
            <a:r>
              <a:rPr lang="en-US" sz="3200" dirty="0" err="1" smtClean="0"/>
              <a:t>модуля</a:t>
            </a:r>
            <a:r>
              <a:rPr lang="en-US" sz="3200" dirty="0" smtClean="0"/>
              <a:t>, </a:t>
            </a:r>
            <a:r>
              <a:rPr lang="en-US" sz="3200" dirty="0" err="1" smtClean="0"/>
              <a:t>но</a:t>
            </a:r>
            <a:r>
              <a:rPr lang="en-US" sz="3200" dirty="0" smtClean="0"/>
              <a:t> </a:t>
            </a:r>
            <a:r>
              <a:rPr lang="en-US" sz="3200" dirty="0" err="1" smtClean="0"/>
              <a:t>при</a:t>
            </a:r>
            <a:r>
              <a:rPr lang="en-US" sz="3200" dirty="0" smtClean="0"/>
              <a:t> </a:t>
            </a:r>
            <a:r>
              <a:rPr lang="en-US" sz="3200" dirty="0" err="1" smtClean="0"/>
              <a:t>всем</a:t>
            </a:r>
            <a:r>
              <a:rPr lang="en-US" sz="3200" dirty="0" smtClean="0"/>
              <a:t> </a:t>
            </a:r>
            <a:r>
              <a:rPr lang="en-US" sz="3200" dirty="0" err="1" smtClean="0"/>
              <a:t>этом</a:t>
            </a:r>
            <a:r>
              <a:rPr lang="en-US" sz="3200" dirty="0" smtClean="0"/>
              <a:t> </a:t>
            </a:r>
            <a:r>
              <a:rPr lang="en-US" sz="3200" dirty="0" err="1" smtClean="0"/>
              <a:t>присутствие</a:t>
            </a:r>
            <a:r>
              <a:rPr lang="en-US" sz="3200" dirty="0" smtClean="0"/>
              <a:t> </a:t>
            </a:r>
            <a:r>
              <a:rPr lang="en-US" sz="3200" dirty="0" err="1" smtClean="0"/>
              <a:t>второго</a:t>
            </a:r>
            <a:r>
              <a:rPr lang="en-US" sz="3200" dirty="0" smtClean="0"/>
              <a:t> </a:t>
            </a:r>
            <a:r>
              <a:rPr lang="en-US" sz="3200" dirty="0" err="1" smtClean="0"/>
              <a:t>модуля</a:t>
            </a:r>
            <a:r>
              <a:rPr lang="en-US" sz="3200" dirty="0" smtClean="0"/>
              <a:t> </a:t>
            </a:r>
            <a:r>
              <a:rPr lang="en-US" sz="3200" dirty="0" err="1" smtClean="0"/>
              <a:t>не</a:t>
            </a:r>
            <a:r>
              <a:rPr lang="en-US" sz="3200" dirty="0" smtClean="0"/>
              <a:t> </a:t>
            </a:r>
            <a:r>
              <a:rPr lang="en-US" sz="3200" dirty="0" err="1" smtClean="0"/>
              <a:t>является</a:t>
            </a:r>
            <a:r>
              <a:rPr lang="en-US" sz="3200" dirty="0" smtClean="0"/>
              <a:t> </a:t>
            </a:r>
            <a:r>
              <a:rPr lang="en-US" sz="3200" dirty="0" err="1" smtClean="0"/>
              <a:t>обязательным</a:t>
            </a:r>
            <a:r>
              <a:rPr lang="en-US" sz="3200" dirty="0" smtClean="0"/>
              <a:t> </a:t>
            </a:r>
            <a:r>
              <a:rPr lang="en-US" sz="3200" dirty="0" err="1" smtClean="0"/>
              <a:t>и</a:t>
            </a:r>
            <a:r>
              <a:rPr lang="en-US" sz="3200" dirty="0" smtClean="0"/>
              <a:t> </a:t>
            </a:r>
            <a:r>
              <a:rPr lang="en-US" sz="3200" dirty="0" err="1" smtClean="0"/>
              <a:t>первый</a:t>
            </a:r>
            <a:r>
              <a:rPr lang="en-US" sz="3200" dirty="0" smtClean="0"/>
              <a:t> </a:t>
            </a:r>
            <a:r>
              <a:rPr lang="en-US" sz="3200" dirty="0" err="1" smtClean="0"/>
              <a:t>модуль</a:t>
            </a:r>
            <a:r>
              <a:rPr lang="en-US" sz="3200" dirty="0" smtClean="0"/>
              <a:t> </a:t>
            </a:r>
            <a:r>
              <a:rPr lang="en-US" sz="3200" dirty="0" err="1" smtClean="0"/>
              <a:t>имеет</a:t>
            </a:r>
            <a:r>
              <a:rPr lang="en-US" sz="3200" dirty="0" smtClean="0"/>
              <a:t> </a:t>
            </a:r>
            <a:r>
              <a:rPr lang="en-US" sz="3200" dirty="0" err="1" smtClean="0"/>
              <a:t>возможность</a:t>
            </a:r>
            <a:r>
              <a:rPr lang="en-US" sz="3200" dirty="0" smtClean="0"/>
              <a:t> </a:t>
            </a:r>
            <a:r>
              <a:rPr lang="en-US" sz="3200" dirty="0" err="1" smtClean="0"/>
              <a:t>обрабатывать</a:t>
            </a:r>
            <a:r>
              <a:rPr lang="en-US" sz="3200" dirty="0" smtClean="0"/>
              <a:t> </a:t>
            </a:r>
            <a:r>
              <a:rPr lang="en-US" sz="3200" dirty="0" err="1" smtClean="0"/>
              <a:t>его</a:t>
            </a:r>
            <a:r>
              <a:rPr lang="en-US" sz="3200" dirty="0" smtClean="0"/>
              <a:t> </a:t>
            </a:r>
            <a:r>
              <a:rPr lang="en-US" sz="3200" dirty="0" err="1" smtClean="0"/>
              <a:t>отсутствие</a:t>
            </a:r>
            <a:r>
              <a:rPr lang="en-US" sz="3200" dirty="0" smtClean="0"/>
              <a:t> </a:t>
            </a:r>
            <a:r>
              <a:rPr lang="en-US" sz="3200" dirty="0" err="1" smtClean="0"/>
              <a:t>не</a:t>
            </a:r>
            <a:r>
              <a:rPr lang="en-US" sz="3200" dirty="0" smtClean="0"/>
              <a:t> </a:t>
            </a:r>
            <a:r>
              <a:rPr lang="en-US" sz="3200" dirty="0" err="1" smtClean="0"/>
              <a:t>вызывая</a:t>
            </a:r>
            <a:r>
              <a:rPr lang="en-US" sz="3200" dirty="0" smtClean="0"/>
              <a:t> </a:t>
            </a:r>
            <a:r>
              <a:rPr lang="en-US" sz="3200" dirty="0" err="1" smtClean="0"/>
              <a:t>ошибок</a:t>
            </a:r>
            <a:r>
              <a:rPr lang="en-US" sz="3200" dirty="0" smtClean="0"/>
              <a:t> </a:t>
            </a:r>
            <a:r>
              <a:rPr lang="en-US" sz="3200" dirty="0" err="1" smtClean="0"/>
              <a:t>компиляции</a:t>
            </a:r>
            <a:r>
              <a:rPr lang="en-US" sz="3200" dirty="0" smtClean="0"/>
              <a:t> </a:t>
            </a:r>
            <a:r>
              <a:rPr lang="en-US" sz="3200" dirty="0" err="1" smtClean="0"/>
              <a:t>или</a:t>
            </a:r>
            <a:r>
              <a:rPr lang="en-US" sz="3200" dirty="0" smtClean="0"/>
              <a:t> </a:t>
            </a:r>
            <a:r>
              <a:rPr lang="ru-RU" sz="3200" dirty="0" smtClean="0"/>
              <a:t>времени исполнения</a:t>
            </a:r>
            <a:r>
              <a:rPr lang="en-US" sz="3200" dirty="0" smtClean="0"/>
              <a:t>.</a:t>
            </a:r>
            <a:r>
              <a:rPr lang="en-US" sz="3200" dirty="0" smtClean="0">
                <a:effectLst/>
              </a:rPr>
              <a:t> 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  <a:r>
              <a:rPr lang="ru-RU" dirty="0" smtClean="0"/>
              <a:t>/1</a:t>
            </a:r>
            <a:r>
              <a:rPr lang="ru-RU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6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Реализовать инструментальное окружение сборки готовых приложений для мобильных платформ</a:t>
            </a:r>
          </a:p>
          <a:p>
            <a:r>
              <a:rPr lang="ru-RU" dirty="0" smtClean="0"/>
              <a:t>Реализовать в рамках данной работы сборку приложений с использованием концепции слабой зависимости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4/1</a:t>
            </a:r>
            <a:r>
              <a:rPr lang="ru-RU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1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Исследовать </a:t>
            </a:r>
            <a:r>
              <a:rPr lang="ru-RU" sz="3200" dirty="0" smtClean="0"/>
              <a:t>существующие решения и реализации слабой зависимости  </a:t>
            </a:r>
            <a:endParaRPr lang="ru-RU" sz="3200" dirty="0" smtClean="0"/>
          </a:p>
          <a:p>
            <a:r>
              <a:rPr lang="ru-RU" sz="3200" dirty="0" smtClean="0"/>
              <a:t>Формулировка определений, спецификаций </a:t>
            </a:r>
            <a:r>
              <a:rPr lang="ru-RU" sz="3200" dirty="0" smtClean="0"/>
              <a:t>и моделей</a:t>
            </a:r>
            <a:endParaRPr lang="ru-RU" sz="3200" dirty="0"/>
          </a:p>
          <a:p>
            <a:r>
              <a:rPr lang="ru-RU" sz="3200" dirty="0" smtClean="0"/>
              <a:t>Построение архитектуры ИС</a:t>
            </a:r>
          </a:p>
          <a:p>
            <a:r>
              <a:rPr lang="ru-RU" sz="3200" dirty="0" smtClean="0"/>
              <a:t>Описание технологических процессов</a:t>
            </a:r>
          </a:p>
          <a:p>
            <a:r>
              <a:rPr lang="ru-RU" sz="3200" dirty="0" smtClean="0"/>
              <a:t>Реализация инструментального окружения для сборки готовых приложений для </a:t>
            </a:r>
            <a:r>
              <a:rPr lang="ru-RU" sz="3200" dirty="0" smtClean="0"/>
              <a:t>платформ</a:t>
            </a:r>
            <a:r>
              <a:rPr lang="ru-RU" sz="3200" dirty="0"/>
              <a:t>ы</a:t>
            </a:r>
            <a:r>
              <a:rPr lang="ru-RU" sz="3200" dirty="0" smtClean="0"/>
              <a:t> </a:t>
            </a:r>
            <a:r>
              <a:rPr lang="en-US" sz="3200" dirty="0" smtClean="0"/>
              <a:t>iOS</a:t>
            </a:r>
            <a:endParaRPr lang="ru-RU" sz="3200" dirty="0" smtClean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5/1</a:t>
            </a:r>
            <a:r>
              <a:rPr lang="ru-RU" dirty="0"/>
              <a:t>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9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8" y="565813"/>
            <a:ext cx="5605049" cy="1391941"/>
          </a:xfrm>
          <a:prstGeom prst="rect">
            <a:avLst/>
          </a:prstGeom>
        </p:spPr>
      </p:pic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6/16</a:t>
            </a:r>
            <a:endParaRPr lang="ru-R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205" y="354134"/>
            <a:ext cx="4245402" cy="2822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68" y="4031768"/>
            <a:ext cx="5638800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205" y="3941152"/>
            <a:ext cx="476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4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Менеджеры пакетов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411790"/>
              </p:ext>
            </p:extLst>
          </p:nvPr>
        </p:nvGraphicFramePr>
        <p:xfrm>
          <a:off x="400692" y="1424935"/>
          <a:ext cx="11352944" cy="4959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509"/>
                <a:gridCol w="2362655"/>
                <a:gridCol w="2270764"/>
                <a:gridCol w="2643113"/>
                <a:gridCol w="2041903"/>
              </a:tblGrid>
              <a:tr h="85133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Формат</a:t>
                      </a:r>
                      <a:r>
                        <a:rPr lang="ru-RU" sz="2400" baseline="0" dirty="0" smtClean="0"/>
                        <a:t> представления пакетов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Возможность</a:t>
                      </a:r>
                      <a:r>
                        <a:rPr lang="ru-RU" sz="2400" baseline="0" dirty="0" smtClean="0"/>
                        <a:t> интеграции в готовый проект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Поддерживаемы платформы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Реализация концепции</a:t>
                      </a:r>
                      <a:r>
                        <a:rPr lang="ru-RU" sz="2400" baseline="0" dirty="0" smtClean="0"/>
                        <a:t> слабой зависимости</a:t>
                      </a:r>
                      <a:endParaRPr lang="en-US" sz="2400" dirty="0"/>
                    </a:p>
                  </a:txBody>
                  <a:tcPr anchor="ctr"/>
                </a:tc>
              </a:tr>
              <a:tr h="8513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CocoaPods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Ruby</a:t>
                      </a:r>
                      <a:r>
                        <a:rPr lang="en-US" sz="2400" baseline="0" dirty="0" smtClean="0"/>
                        <a:t> DSL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aseline="0" dirty="0" smtClean="0"/>
                        <a:t>+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iOS,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macOS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>
                    <a:solidFill>
                      <a:srgbClr val="FF5A30"/>
                    </a:solidFill>
                  </a:tcPr>
                </a:tc>
              </a:tr>
              <a:tr h="8513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Swift Package Manager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JSON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+/-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iOS (</a:t>
                      </a:r>
                      <a:r>
                        <a:rPr lang="ru-RU" sz="1800" dirty="0" smtClean="0"/>
                        <a:t>только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baseline="0" dirty="0" smtClean="0"/>
                        <a:t>Foundation Framework</a:t>
                      </a:r>
                      <a:r>
                        <a:rPr lang="en-US" sz="1800" dirty="0" smtClean="0"/>
                        <a:t>),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macOS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>
                    <a:solidFill>
                      <a:srgbClr val="FF5A30"/>
                    </a:solidFill>
                  </a:tcPr>
                </a:tc>
              </a:tr>
              <a:tr h="8513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NuGet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XML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.Net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>
                    <a:solidFill>
                      <a:srgbClr val="FF5A30"/>
                    </a:solidFill>
                  </a:tcPr>
                </a:tc>
              </a:tr>
              <a:tr h="8513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Maven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XML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Поддерживающие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JVM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>
                    <a:solidFill>
                      <a:srgbClr val="FF5A30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7</a:t>
            </a:r>
            <a:r>
              <a:rPr lang="ru-RU" dirty="0" smtClean="0"/>
              <a:t>/16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389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требования к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Разработка модуля может вестись независимо на разных машинах.</a:t>
            </a:r>
            <a:endParaRPr lang="en-US" dirty="0"/>
          </a:p>
          <a:p>
            <a:pPr lvl="0"/>
            <a:r>
              <a:rPr lang="ru-RU" dirty="0"/>
              <a:t>Каждый модуль может иметь несколько версий в процессе его разработки.</a:t>
            </a:r>
            <a:endParaRPr lang="en-US" dirty="0"/>
          </a:p>
          <a:p>
            <a:pPr lvl="0"/>
            <a:r>
              <a:rPr lang="ru-RU" dirty="0"/>
              <a:t>Сборка готового приложения может производиться на любой машине.  </a:t>
            </a:r>
            <a:endParaRPr lang="en-US" dirty="0"/>
          </a:p>
          <a:p>
            <a:pPr lvl="0"/>
            <a:r>
              <a:rPr lang="ru-RU" dirty="0"/>
              <a:t>Различные модули могут храниться на разных машинах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8</a:t>
            </a:r>
            <a:r>
              <a:rPr lang="ru-RU" dirty="0" smtClean="0"/>
              <a:t>/16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384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 системы</a:t>
            </a:r>
            <a:endParaRPr lang="en-US" dirty="0"/>
          </a:p>
        </p:txBody>
      </p:sp>
      <p:pic>
        <p:nvPicPr>
          <p:cNvPr id="4" name="Picture 3" descr="../../Downloads/Arc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23" y="1690688"/>
            <a:ext cx="7263201" cy="40217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9</a:t>
            </a:r>
            <a:r>
              <a:rPr lang="ru-RU" dirty="0" smtClean="0"/>
              <a:t>/16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01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553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Инструментальное окружение сборки готовых приложений для мобильных платформ</vt:lpstr>
      <vt:lpstr>Актуальность работы</vt:lpstr>
      <vt:lpstr>Слабая зависимость</vt:lpstr>
      <vt:lpstr>Цель работы</vt:lpstr>
      <vt:lpstr>Задачи</vt:lpstr>
      <vt:lpstr>PowerPoint Presentation</vt:lpstr>
      <vt:lpstr>Менеджеры пакетов</vt:lpstr>
      <vt:lpstr>Основные требования к системы</vt:lpstr>
      <vt:lpstr>Архитектура системы</vt:lpstr>
      <vt:lpstr>Технологические процессы разработки</vt:lpstr>
      <vt:lpstr>Реализация</vt:lpstr>
      <vt:lpstr>Пример: WeatherApp</vt:lpstr>
      <vt:lpstr>Пример: WeatherApp</vt:lpstr>
      <vt:lpstr>Пример: WeatherApp</vt:lpstr>
      <vt:lpstr>Заключение</vt:lpstr>
      <vt:lpstr>Спасибо за внимание!  Ваши вопросы.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2017-02-04T08:23:04Z</dcterms:created>
  <dcterms:modified xsi:type="dcterms:W3CDTF">2017-06-22T03:34:18Z</dcterms:modified>
</cp:coreProperties>
</file>