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slide64.xml" ContentType="application/vnd.openxmlformats-officedocument.presentationml.slide+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62.xml" ContentType="application/vnd.openxmlformats-officedocument.presentationml.slide+xml"/>
  <Override PartName="/ppt/slides/slide41.xml" ContentType="application/vnd.openxmlformats-officedocument.presentationml.slide+xml"/>
  <Override PartName="/ppt/slides/slide6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55.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56.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57.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59.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64.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62.xml.rels" ContentType="application/vnd.openxmlformats-package.relationships+xml"/>
  <Override PartName="/ppt/slides/_rels/slide40.xml.rels" ContentType="application/vnd.openxmlformats-package.relationships+xml"/>
  <Override PartName="/ppt/slides/_rels/slide63.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47E2E2F-8A8B-49E2-919D-88034A92CFC0}" type="slidenum">
              <a:t>&lt;#&gt;</a:t>
            </a:fld>
          </a:p>
        </p:txBody>
      </p:sp>
      <p:sp>
        <p:nvSpPr>
          <p:cNvPr id="4" name="PlaceHolder 3"/>
          <p:cNvSpPr>
            <a:spLocks noGrp="1"/>
          </p:cNvSpPr>
          <p:nvPr>
            <p:ph type="dt" idx="3"/>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7"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8"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2C14402-3364-44DE-8F72-EEF97F07DC37}"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0"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31"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32"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33"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7024ECD-B187-4596-9544-908588F312D2}" type="slidenum">
              <a:t>&lt;#&gt;</a:t>
            </a:fld>
          </a:p>
        </p:txBody>
      </p:sp>
      <p:sp>
        <p:nvSpPr>
          <p:cNvPr id="9" name="PlaceHolder 8"/>
          <p:cNvSpPr>
            <a:spLocks noGrp="1"/>
          </p:cNvSpPr>
          <p:nvPr>
            <p:ph type="dt" idx="3"/>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5"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36"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37"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38"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39"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40"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7E5B052-64FB-4890-B0BD-360600A55107}" type="slidenum">
              <a:t>&lt;#&gt;</a:t>
            </a:fld>
          </a:p>
        </p:txBody>
      </p:sp>
      <p:sp>
        <p:nvSpPr>
          <p:cNvPr id="11" name="PlaceHolder 10"/>
          <p:cNvSpPr>
            <a:spLocks noGrp="1"/>
          </p:cNvSpPr>
          <p:nvPr>
            <p:ph type="dt" idx="3"/>
          </p:nvPr>
        </p:nvSpPr>
        <p:spPr/>
        <p:txBody>
          <a:bodyPr/>
          <a:p>
            <a:r>
              <a:rPr lang="tr-T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1842100-EF61-41CC-80BC-064F9690DC1F}" type="slidenum">
              <a:t>&lt;#&gt;</a:t>
            </a:fld>
          </a:p>
        </p:txBody>
      </p:sp>
      <p:sp>
        <p:nvSpPr>
          <p:cNvPr id="4" name="PlaceHolder 3"/>
          <p:cNvSpPr>
            <a:spLocks noGrp="1"/>
          </p:cNvSpPr>
          <p:nvPr>
            <p:ph type="dt" idx="6"/>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7"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7E27B5E-DA00-490A-8F54-C763D2264BC5}" type="slidenum">
              <a:t>&lt;#&gt;</a:t>
            </a:fld>
          </a:p>
        </p:txBody>
      </p:sp>
      <p:sp>
        <p:nvSpPr>
          <p:cNvPr id="6" name="PlaceHolder 5"/>
          <p:cNvSpPr>
            <a:spLocks noGrp="1"/>
          </p:cNvSpPr>
          <p:nvPr>
            <p:ph type="dt" idx="6"/>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9"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FE6029B-6A0D-43EE-B7B5-D63F0022FEA3}" type="slidenum">
              <a:t>&lt;#&gt;</a:t>
            </a:fld>
          </a:p>
        </p:txBody>
      </p:sp>
      <p:sp>
        <p:nvSpPr>
          <p:cNvPr id="6" name="PlaceHolder 5"/>
          <p:cNvSpPr>
            <a:spLocks noGrp="1"/>
          </p:cNvSpPr>
          <p:nvPr>
            <p:ph type="dt" idx="6"/>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51"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2"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EEF56A0-BB16-4771-B95A-7FB0B69FEA48}" type="slidenum">
              <a:t>&lt;#&gt;</a:t>
            </a:fld>
          </a:p>
        </p:txBody>
      </p:sp>
      <p:sp>
        <p:nvSpPr>
          <p:cNvPr id="7" name="PlaceHolder 6"/>
          <p:cNvSpPr>
            <a:spLocks noGrp="1"/>
          </p:cNvSpPr>
          <p:nvPr>
            <p:ph type="dt" idx="6"/>
          </p:nvPr>
        </p:nvSpPr>
        <p:spPr/>
        <p:txBody>
          <a:bodyPr/>
          <a:p>
            <a:r>
              <a:rPr lang="tr-T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1D8C4E4-6E72-4DFA-98A1-8E236588F035}" type="slidenum">
              <a:t>&lt;#&gt;</a:t>
            </a:fld>
          </a:p>
        </p:txBody>
      </p:sp>
      <p:sp>
        <p:nvSpPr>
          <p:cNvPr id="5" name="PlaceHolder 4"/>
          <p:cNvSpPr>
            <a:spLocks noGrp="1"/>
          </p:cNvSpPr>
          <p:nvPr>
            <p:ph type="dt" idx="6"/>
          </p:nvPr>
        </p:nvSpPr>
        <p:spPr/>
        <p:txBody>
          <a:bodyPr/>
          <a:p>
            <a:r>
              <a:rPr lang="tr-T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27D7978-07F9-46E9-BC40-30863F611B0A}" type="slidenum">
              <a:t>&lt;#&gt;</a:t>
            </a:fld>
          </a:p>
        </p:txBody>
      </p:sp>
      <p:sp>
        <p:nvSpPr>
          <p:cNvPr id="5" name="PlaceHolder 4"/>
          <p:cNvSpPr>
            <a:spLocks noGrp="1"/>
          </p:cNvSpPr>
          <p:nvPr>
            <p:ph type="dt" idx="6"/>
          </p:nvPr>
        </p:nvSpPr>
        <p:spPr/>
        <p:txBody>
          <a:bodyPr/>
          <a:p>
            <a:r>
              <a:rPr lang="tr-T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56"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57"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8"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88E2AE2-C31B-4549-8D3A-40D1C5AB5272}"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16C32B1-E8F5-41BA-A9DC-BA426BFD62B7}"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0"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1"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2"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CBB92C6-73AE-40A3-AC9F-80466B45A331}"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4"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5"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6"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C0B6950-D072-4AB4-8863-8C0099A7118B}"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8"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9"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ADD8EC4-FCAB-414D-AF1C-5A768C9477CB}" type="slidenum">
              <a:t>&lt;#&gt;</a:t>
            </a:fld>
          </a:p>
        </p:txBody>
      </p:sp>
      <p:sp>
        <p:nvSpPr>
          <p:cNvPr id="7" name="PlaceHolder 6"/>
          <p:cNvSpPr>
            <a:spLocks noGrp="1"/>
          </p:cNvSpPr>
          <p:nvPr>
            <p:ph type="dt" idx="6"/>
          </p:nvPr>
        </p:nvSpPr>
        <p:spPr/>
        <p:txBody>
          <a:bodyPr/>
          <a:p>
            <a:r>
              <a:rPr lang="tr-T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71"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2"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3"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4"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3B66D40-BAB4-45EE-9085-54D31138565F}" type="slidenum">
              <a:t>&lt;#&gt;</a:t>
            </a:fld>
          </a:p>
        </p:txBody>
      </p:sp>
      <p:sp>
        <p:nvSpPr>
          <p:cNvPr id="9" name="PlaceHolder 8"/>
          <p:cNvSpPr>
            <a:spLocks noGrp="1"/>
          </p:cNvSpPr>
          <p:nvPr>
            <p:ph type="dt" idx="6"/>
          </p:nvPr>
        </p:nvSpPr>
        <p:spPr/>
        <p:txBody>
          <a:bodyPr/>
          <a:p>
            <a:r>
              <a:rPr lang="tr-T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76"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77"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78"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79"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80"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81"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AA7FF2A-8D26-436D-AD52-633F471510BB}" type="slidenum">
              <a:t>&lt;#&gt;</a:t>
            </a:fld>
          </a:p>
        </p:txBody>
      </p:sp>
      <p:sp>
        <p:nvSpPr>
          <p:cNvPr id="11" name="PlaceHolder 10"/>
          <p:cNvSpPr>
            <a:spLocks noGrp="1"/>
          </p:cNvSpPr>
          <p:nvPr>
            <p:ph type="dt" idx="6"/>
          </p:nvPr>
        </p:nvSpPr>
        <p:spPr/>
        <p:txBody>
          <a:bodyPr/>
          <a:p>
            <a:r>
              <a:rPr lang="tr-T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7037632-2573-4E1D-81E8-0249BC07432A}" type="slidenum">
              <a:t>&lt;#&gt;</a:t>
            </a:fld>
          </a:p>
        </p:txBody>
      </p:sp>
      <p:sp>
        <p:nvSpPr>
          <p:cNvPr id="4" name="PlaceHolder 3"/>
          <p:cNvSpPr>
            <a:spLocks noGrp="1"/>
          </p:cNvSpPr>
          <p:nvPr>
            <p:ph type="dt" idx="9"/>
          </p:nvPr>
        </p:nvSpPr>
        <p:spPr/>
        <p:txBody>
          <a:bodyPr/>
          <a:p>
            <a:r>
              <a:rPr lang="tr-T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8"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F317D84-E098-4A19-A9BC-B6199880FF7B}" type="slidenum">
              <a:t>&lt;#&gt;</a:t>
            </a:fld>
          </a:p>
        </p:txBody>
      </p:sp>
      <p:sp>
        <p:nvSpPr>
          <p:cNvPr id="6" name="PlaceHolder 5"/>
          <p:cNvSpPr>
            <a:spLocks noGrp="1"/>
          </p:cNvSpPr>
          <p:nvPr>
            <p:ph type="dt" idx="9"/>
          </p:nvPr>
        </p:nvSpPr>
        <p:spPr/>
        <p:txBody>
          <a:bodyPr/>
          <a:p>
            <a:r>
              <a:rPr lang="tr-T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90"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A66E6EE-87BA-4C6C-BB90-D78239F43B40}" type="slidenum">
              <a:t>&lt;#&gt;</a:t>
            </a:fld>
          </a:p>
        </p:txBody>
      </p:sp>
      <p:sp>
        <p:nvSpPr>
          <p:cNvPr id="6" name="PlaceHolder 5"/>
          <p:cNvSpPr>
            <a:spLocks noGrp="1"/>
          </p:cNvSpPr>
          <p:nvPr>
            <p:ph type="dt" idx="9"/>
          </p:nvPr>
        </p:nvSpPr>
        <p:spPr/>
        <p:txBody>
          <a:bodyPr/>
          <a:p>
            <a:r>
              <a:rPr lang="tr-T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92"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3"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6BF0E7E-E464-4AA9-A74F-20BC2961D540}" type="slidenum">
              <a:t>&lt;#&gt;</a:t>
            </a:fld>
          </a:p>
        </p:txBody>
      </p:sp>
      <p:sp>
        <p:nvSpPr>
          <p:cNvPr id="7" name="PlaceHolder 6"/>
          <p:cNvSpPr>
            <a:spLocks noGrp="1"/>
          </p:cNvSpPr>
          <p:nvPr>
            <p:ph type="dt" idx="9"/>
          </p:nvPr>
        </p:nvSpPr>
        <p:spPr/>
        <p:txBody>
          <a:bodyPr/>
          <a:p>
            <a:r>
              <a:rPr lang="tr-T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B097EC8-9920-4CA6-8A9E-E195F1747209}" type="slidenum">
              <a:t>&lt;#&gt;</a:t>
            </a:fld>
          </a:p>
        </p:txBody>
      </p:sp>
      <p:sp>
        <p:nvSpPr>
          <p:cNvPr id="5" name="PlaceHolder 4"/>
          <p:cNvSpPr>
            <a:spLocks noGrp="1"/>
          </p:cNvSpPr>
          <p:nvPr>
            <p:ph type="dt" idx="9"/>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3F413C0-6680-44BB-A247-548DCA6BF25C}"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195B4C1-BDA7-49BB-9C68-A74EDB30A045}" type="slidenum">
              <a:t>&lt;#&gt;</a:t>
            </a:fld>
          </a:p>
        </p:txBody>
      </p:sp>
      <p:sp>
        <p:nvSpPr>
          <p:cNvPr id="5" name="PlaceHolder 4"/>
          <p:cNvSpPr>
            <a:spLocks noGrp="1"/>
          </p:cNvSpPr>
          <p:nvPr>
            <p:ph type="dt" idx="9"/>
          </p:nvPr>
        </p:nvSpPr>
        <p:spPr/>
        <p:txBody>
          <a:bodyPr/>
          <a:p>
            <a:r>
              <a:rPr lang="tr-T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97"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98"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9"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FC73CE7-33E4-4E5B-8A5C-451CD7A3FF46}"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1"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02"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03"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8C0FAE0-B14D-43B2-845B-46BF4198D5A5}"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5"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06"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07"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ECB8073-4498-412D-94A2-B8B7CC014705}"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9"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0"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6E257B3-E662-4E00-A63D-0C93F2ACE83A}" type="slidenum">
              <a:t>&lt;#&gt;</a:t>
            </a:fld>
          </a:p>
        </p:txBody>
      </p:sp>
      <p:sp>
        <p:nvSpPr>
          <p:cNvPr id="7" name="PlaceHolder 6"/>
          <p:cNvSpPr>
            <a:spLocks noGrp="1"/>
          </p:cNvSpPr>
          <p:nvPr>
            <p:ph type="dt" idx="9"/>
          </p:nvPr>
        </p:nvSpPr>
        <p:spPr/>
        <p:txBody>
          <a:bodyPr/>
          <a:p>
            <a:r>
              <a:rPr lang="tr-T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2"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13"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14"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15"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8DEF14D-1E4E-4A57-BF33-AE147555529A}" type="slidenum">
              <a:t>&lt;#&gt;</a:t>
            </a:fld>
          </a:p>
        </p:txBody>
      </p:sp>
      <p:sp>
        <p:nvSpPr>
          <p:cNvPr id="9" name="PlaceHolder 8"/>
          <p:cNvSpPr>
            <a:spLocks noGrp="1"/>
          </p:cNvSpPr>
          <p:nvPr>
            <p:ph type="dt" idx="9"/>
          </p:nvPr>
        </p:nvSpPr>
        <p:spPr/>
        <p:txBody>
          <a:bodyPr/>
          <a:p>
            <a:r>
              <a:rPr lang="tr-T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7"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18"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19"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20"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21"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22"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A2C7762E-CD80-4990-B46F-991478BFE6D4}" type="slidenum">
              <a:t>&lt;#&gt;</a:t>
            </a:fld>
          </a:p>
        </p:txBody>
      </p:sp>
      <p:sp>
        <p:nvSpPr>
          <p:cNvPr id="11" name="PlaceHolder 10"/>
          <p:cNvSpPr>
            <a:spLocks noGrp="1"/>
          </p:cNvSpPr>
          <p:nvPr>
            <p:ph type="dt" idx="9"/>
          </p:nvPr>
        </p:nvSpPr>
        <p:spPr/>
        <p:txBody>
          <a:bodyPr/>
          <a:p>
            <a:r>
              <a:rPr lang="tr-T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47D9962C-BD3D-4068-8757-9E71F9296EDA}" type="slidenum">
              <a:t>&lt;#&gt;</a:t>
            </a:fld>
          </a:p>
        </p:txBody>
      </p:sp>
      <p:sp>
        <p:nvSpPr>
          <p:cNvPr id="4" name="PlaceHolder 3"/>
          <p:cNvSpPr>
            <a:spLocks noGrp="1"/>
          </p:cNvSpPr>
          <p:nvPr>
            <p:ph type="dt" idx="12"/>
          </p:nvPr>
        </p:nvSpPr>
        <p:spPr/>
        <p:txBody>
          <a:bodyPr/>
          <a:p>
            <a:r>
              <a:rPr lang="tr-T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29"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A0BCFFCF-B444-4B62-A386-646CCDC4A005}" type="slidenum">
              <a:t>&lt;#&gt;</a:t>
            </a:fld>
          </a:p>
        </p:txBody>
      </p:sp>
      <p:sp>
        <p:nvSpPr>
          <p:cNvPr id="6" name="PlaceHolder 5"/>
          <p:cNvSpPr>
            <a:spLocks noGrp="1"/>
          </p:cNvSpPr>
          <p:nvPr>
            <p:ph type="dt" idx="12"/>
          </p:nvPr>
        </p:nvSpPr>
        <p:spPr/>
        <p:txBody>
          <a:bodyPr/>
          <a:p>
            <a:r>
              <a:rPr lang="tr-T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1"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5EBF76E-9505-4DF6-A627-0F3902453E13}" type="slidenum">
              <a:t>&lt;#&gt;</a:t>
            </a:fld>
          </a:p>
        </p:txBody>
      </p:sp>
      <p:sp>
        <p:nvSpPr>
          <p:cNvPr id="6" name="PlaceHolder 5"/>
          <p:cNvSpPr>
            <a:spLocks noGrp="1"/>
          </p:cNvSpPr>
          <p:nvPr>
            <p:ph type="dt" idx="12"/>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A70707E-8195-42FF-9230-C2E4A0889B0D}"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3"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4"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8A01A48-4FF7-4B3E-85BE-C040B0A17668}" type="slidenum">
              <a:t>&lt;#&gt;</a:t>
            </a:fld>
          </a:p>
        </p:txBody>
      </p:sp>
      <p:sp>
        <p:nvSpPr>
          <p:cNvPr id="7" name="PlaceHolder 6"/>
          <p:cNvSpPr>
            <a:spLocks noGrp="1"/>
          </p:cNvSpPr>
          <p:nvPr>
            <p:ph type="dt" idx="12"/>
          </p:nvPr>
        </p:nvSpPr>
        <p:spPr/>
        <p:txBody>
          <a:bodyPr/>
          <a:p>
            <a:r>
              <a:rPr lang="tr-T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EF83645-928E-4FF3-88FE-7AEA8ABA25ED}" type="slidenum">
              <a:t>&lt;#&gt;</a:t>
            </a:fld>
          </a:p>
        </p:txBody>
      </p:sp>
      <p:sp>
        <p:nvSpPr>
          <p:cNvPr id="5" name="PlaceHolder 4"/>
          <p:cNvSpPr>
            <a:spLocks noGrp="1"/>
          </p:cNvSpPr>
          <p:nvPr>
            <p:ph type="dt" idx="12"/>
          </p:nvPr>
        </p:nvSpPr>
        <p:spPr/>
        <p:txBody>
          <a:bodyPr/>
          <a:p>
            <a:r>
              <a:rPr lang="tr-T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132AB65-58E9-48D5-8D38-54610DB67175}" type="slidenum">
              <a:t>&lt;#&gt;</a:t>
            </a:fld>
          </a:p>
        </p:txBody>
      </p:sp>
      <p:sp>
        <p:nvSpPr>
          <p:cNvPr id="5" name="PlaceHolder 4"/>
          <p:cNvSpPr>
            <a:spLocks noGrp="1"/>
          </p:cNvSpPr>
          <p:nvPr>
            <p:ph type="dt" idx="12"/>
          </p:nvPr>
        </p:nvSpPr>
        <p:spPr/>
        <p:txBody>
          <a:bodyPr/>
          <a:p>
            <a:r>
              <a:rPr lang="tr-T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8"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39"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0"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53EC9EB-229C-4162-9D03-64E1DD21977D}" type="slidenum">
              <a:t>&lt;#&gt;</a:t>
            </a:fld>
          </a:p>
        </p:txBody>
      </p:sp>
      <p:sp>
        <p:nvSpPr>
          <p:cNvPr id="8" name="PlaceHolder 7"/>
          <p:cNvSpPr>
            <a:spLocks noGrp="1"/>
          </p:cNvSpPr>
          <p:nvPr>
            <p:ph type="dt" idx="12"/>
          </p:nvPr>
        </p:nvSpPr>
        <p:spPr/>
        <p:txBody>
          <a:bodyPr/>
          <a:p>
            <a:r>
              <a:rPr lang="tr-T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42"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3"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44"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6A4ADBE-15F9-4010-9083-E21CBB0CA757}" type="slidenum">
              <a:t>&lt;#&gt;</a:t>
            </a:fld>
          </a:p>
        </p:txBody>
      </p:sp>
      <p:sp>
        <p:nvSpPr>
          <p:cNvPr id="8" name="PlaceHolder 7"/>
          <p:cNvSpPr>
            <a:spLocks noGrp="1"/>
          </p:cNvSpPr>
          <p:nvPr>
            <p:ph type="dt" idx="12"/>
          </p:nvPr>
        </p:nvSpPr>
        <p:spPr/>
        <p:txBody>
          <a:bodyPr/>
          <a:p>
            <a:r>
              <a:rPr lang="tr-T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46"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47"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48"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FD0047C-2E57-4C5E-8B17-F6B28814717B}" type="slidenum">
              <a:t>&lt;#&gt;</a:t>
            </a:fld>
          </a:p>
        </p:txBody>
      </p:sp>
      <p:sp>
        <p:nvSpPr>
          <p:cNvPr id="8" name="PlaceHolder 7"/>
          <p:cNvSpPr>
            <a:spLocks noGrp="1"/>
          </p:cNvSpPr>
          <p:nvPr>
            <p:ph type="dt" idx="12"/>
          </p:nvPr>
        </p:nvSpPr>
        <p:spPr/>
        <p:txBody>
          <a:bodyPr/>
          <a:p>
            <a:r>
              <a:rPr lang="tr-T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0"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51"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CE2D5EB-E1DE-4967-AFDC-B0EB84A500D4}" type="slidenum">
              <a:t>&lt;#&gt;</a:t>
            </a:fld>
          </a:p>
        </p:txBody>
      </p:sp>
      <p:sp>
        <p:nvSpPr>
          <p:cNvPr id="7" name="PlaceHolder 6"/>
          <p:cNvSpPr>
            <a:spLocks noGrp="1"/>
          </p:cNvSpPr>
          <p:nvPr>
            <p:ph type="dt" idx="12"/>
          </p:nvPr>
        </p:nvSpPr>
        <p:spPr/>
        <p:txBody>
          <a:bodyPr/>
          <a:p>
            <a:r>
              <a:rPr lang="tr-T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3"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54"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55"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56"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67E039E-7F5E-40EE-936F-5553FBFC511E}" type="slidenum">
              <a:t>&lt;#&gt;</a:t>
            </a:fld>
          </a:p>
        </p:txBody>
      </p:sp>
      <p:sp>
        <p:nvSpPr>
          <p:cNvPr id="9" name="PlaceHolder 8"/>
          <p:cNvSpPr>
            <a:spLocks noGrp="1"/>
          </p:cNvSpPr>
          <p:nvPr>
            <p:ph type="dt" idx="12"/>
          </p:nvPr>
        </p:nvSpPr>
        <p:spPr/>
        <p:txBody>
          <a:bodyPr/>
          <a:p>
            <a:r>
              <a:rPr lang="tr-T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8"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59"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60"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61"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62"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63"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7172700-A164-4190-9E58-DF6DBCF5DB61}" type="slidenum">
              <a:t>&lt;#&gt;</a:t>
            </a:fld>
          </a:p>
        </p:txBody>
      </p:sp>
      <p:sp>
        <p:nvSpPr>
          <p:cNvPr id="11" name="PlaceHolder 10"/>
          <p:cNvSpPr>
            <a:spLocks noGrp="1"/>
          </p:cNvSpPr>
          <p:nvPr>
            <p:ph type="dt" idx="12"/>
          </p:nvPr>
        </p:nvSpPr>
        <p:spPr/>
        <p:txBody>
          <a:bodyPr/>
          <a:p>
            <a:r>
              <a:rPr lang="tr-TR"/>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1F46729-34FC-4C69-82B4-2FB4F53310F5}" type="slidenum">
              <a:t>&lt;#&gt;</a:t>
            </a:fld>
          </a:p>
        </p:txBody>
      </p:sp>
      <p:sp>
        <p:nvSpPr>
          <p:cNvPr id="4" name="PlaceHolder 3"/>
          <p:cNvSpPr>
            <a:spLocks noGrp="1"/>
          </p:cNvSpPr>
          <p:nvPr>
            <p:ph type="dt" idx="15"/>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02DEE61-D64E-486A-BE03-A88B4FDC82BC}"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1"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914A7917-8784-4E42-BDA3-16685D40D17A}" type="slidenum">
              <a:t>&lt;#&gt;</a:t>
            </a:fld>
          </a:p>
        </p:txBody>
      </p:sp>
      <p:sp>
        <p:nvSpPr>
          <p:cNvPr id="6" name="PlaceHolder 5"/>
          <p:cNvSpPr>
            <a:spLocks noGrp="1"/>
          </p:cNvSpPr>
          <p:nvPr>
            <p:ph type="dt" idx="15"/>
          </p:nvPr>
        </p:nvSpPr>
        <p:spPr/>
        <p:txBody>
          <a:bodyPr/>
          <a:p>
            <a:r>
              <a:rPr lang="tr-TR"/>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3"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02610BC9-B50B-4B1C-A91D-B47157046DEF}" type="slidenum">
              <a:t>&lt;#&gt;</a:t>
            </a:fld>
          </a:p>
        </p:txBody>
      </p:sp>
      <p:sp>
        <p:nvSpPr>
          <p:cNvPr id="6" name="PlaceHolder 5"/>
          <p:cNvSpPr>
            <a:spLocks noGrp="1"/>
          </p:cNvSpPr>
          <p:nvPr>
            <p:ph type="dt" idx="15"/>
          </p:nvPr>
        </p:nvSpPr>
        <p:spPr/>
        <p:txBody>
          <a:bodyPr/>
          <a:p>
            <a:r>
              <a:rPr lang="tr-TR"/>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5"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76"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4B4CAFF1-E9C9-4F59-B1D9-BA6FD71E6916}" type="slidenum">
              <a:t>&lt;#&gt;</a:t>
            </a:fld>
          </a:p>
        </p:txBody>
      </p:sp>
      <p:sp>
        <p:nvSpPr>
          <p:cNvPr id="7" name="PlaceHolder 6"/>
          <p:cNvSpPr>
            <a:spLocks noGrp="1"/>
          </p:cNvSpPr>
          <p:nvPr>
            <p:ph type="dt" idx="15"/>
          </p:nvPr>
        </p:nvSpPr>
        <p:spPr/>
        <p:txBody>
          <a:bodyPr/>
          <a:p>
            <a:r>
              <a:rPr lang="tr-TR"/>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22EAD16-70F0-423E-8D9D-ED0BD7AA0D1F}" type="slidenum">
              <a:t>&lt;#&gt;</a:t>
            </a:fld>
          </a:p>
        </p:txBody>
      </p:sp>
      <p:sp>
        <p:nvSpPr>
          <p:cNvPr id="5" name="PlaceHolder 4"/>
          <p:cNvSpPr>
            <a:spLocks noGrp="1"/>
          </p:cNvSpPr>
          <p:nvPr>
            <p:ph type="dt" idx="15"/>
          </p:nvPr>
        </p:nvSpPr>
        <p:spPr/>
        <p:txBody>
          <a:bodyPr/>
          <a:p>
            <a:r>
              <a:rPr lang="tr-TR"/>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69D0BF53-D270-422B-ADB0-0C9DB329C73D}" type="slidenum">
              <a:t>&lt;#&gt;</a:t>
            </a:fld>
          </a:p>
        </p:txBody>
      </p:sp>
      <p:sp>
        <p:nvSpPr>
          <p:cNvPr id="5" name="PlaceHolder 4"/>
          <p:cNvSpPr>
            <a:spLocks noGrp="1"/>
          </p:cNvSpPr>
          <p:nvPr>
            <p:ph type="dt" idx="15"/>
          </p:nvPr>
        </p:nvSpPr>
        <p:spPr/>
        <p:txBody>
          <a:bodyPr/>
          <a:p>
            <a:r>
              <a:rPr lang="tr-TR"/>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80"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81"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2"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247F103-012C-45B7-B343-3B76ACDC5640}" type="slidenum">
              <a:t>&lt;#&gt;</a:t>
            </a:fld>
          </a:p>
        </p:txBody>
      </p:sp>
      <p:sp>
        <p:nvSpPr>
          <p:cNvPr id="8" name="PlaceHolder 7"/>
          <p:cNvSpPr>
            <a:spLocks noGrp="1"/>
          </p:cNvSpPr>
          <p:nvPr>
            <p:ph type="dt" idx="15"/>
          </p:nvPr>
        </p:nvSpPr>
        <p:spPr/>
        <p:txBody>
          <a:bodyPr/>
          <a:p>
            <a:r>
              <a:rPr lang="tr-TR"/>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84"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5"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86"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E530E1D-AED5-4902-B9B9-A914D10360C2}" type="slidenum">
              <a:t>&lt;#&gt;</a:t>
            </a:fld>
          </a:p>
        </p:txBody>
      </p:sp>
      <p:sp>
        <p:nvSpPr>
          <p:cNvPr id="8" name="PlaceHolder 7"/>
          <p:cNvSpPr>
            <a:spLocks noGrp="1"/>
          </p:cNvSpPr>
          <p:nvPr>
            <p:ph type="dt" idx="15"/>
          </p:nvPr>
        </p:nvSpPr>
        <p:spPr/>
        <p:txBody>
          <a:bodyPr/>
          <a:p>
            <a:r>
              <a:rPr lang="tr-TR"/>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88"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89"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90"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D8EB0B5-C56A-4B48-8CB6-B0078BF812A2}" type="slidenum">
              <a:t>&lt;#&gt;</a:t>
            </a:fld>
          </a:p>
        </p:txBody>
      </p:sp>
      <p:sp>
        <p:nvSpPr>
          <p:cNvPr id="8" name="PlaceHolder 7"/>
          <p:cNvSpPr>
            <a:spLocks noGrp="1"/>
          </p:cNvSpPr>
          <p:nvPr>
            <p:ph type="dt" idx="15"/>
          </p:nvPr>
        </p:nvSpPr>
        <p:spPr/>
        <p:txBody>
          <a:bodyPr/>
          <a:p>
            <a:r>
              <a:rPr lang="tr-TR"/>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92"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93"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A6DD27C-7226-4C90-990B-B5E579EF4A69}" type="slidenum">
              <a:t>&lt;#&gt;</a:t>
            </a:fld>
          </a:p>
        </p:txBody>
      </p:sp>
      <p:sp>
        <p:nvSpPr>
          <p:cNvPr id="7" name="PlaceHolder 6"/>
          <p:cNvSpPr>
            <a:spLocks noGrp="1"/>
          </p:cNvSpPr>
          <p:nvPr>
            <p:ph type="dt" idx="15"/>
          </p:nvPr>
        </p:nvSpPr>
        <p:spPr/>
        <p:txBody>
          <a:bodyPr/>
          <a:p>
            <a:r>
              <a:rPr lang="tr-TR"/>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95"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96"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97"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98"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D818D3A5-0B9A-4315-B0C9-BBEC0FD39D4C}" type="slidenum">
              <a:t>&lt;#&gt;</a:t>
            </a:fld>
          </a:p>
        </p:txBody>
      </p:sp>
      <p:sp>
        <p:nvSpPr>
          <p:cNvPr id="9" name="PlaceHolder 8"/>
          <p:cNvSpPr>
            <a:spLocks noGrp="1"/>
          </p:cNvSpPr>
          <p:nvPr>
            <p:ph type="dt" idx="15"/>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117BB85-8D74-4AE3-9E63-1DCEB195A593}"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00"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1"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2"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3"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4"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5"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6C652706-0FA4-4B3E-894D-C3E1368E8105}" type="slidenum">
              <a:t>&lt;#&gt;</a:t>
            </a:fld>
          </a:p>
        </p:txBody>
      </p:sp>
      <p:sp>
        <p:nvSpPr>
          <p:cNvPr id="11" name="PlaceHolder 10"/>
          <p:cNvSpPr>
            <a:spLocks noGrp="1"/>
          </p:cNvSpPr>
          <p:nvPr>
            <p:ph type="dt" idx="15"/>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6"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7"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5C32EAC-9C97-4B12-A3B8-A8B9FAD04D9D}"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9"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0"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21"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9C59B74-F87F-47C7-AEA8-124CC9C0F84E}"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3"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24"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25"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0BAE16-4D6A-45C8-8AB1-177AFC434818}" type="slidenum">
              <a:t>&lt;#&gt;</a:t>
            </a:fld>
          </a:p>
        </p:txBody>
      </p:sp>
      <p:sp>
        <p:nvSpPr>
          <p:cNvPr id="8" name="PlaceHolder 7"/>
          <p:cNvSpPr>
            <a:spLocks noGrp="1"/>
          </p:cNvSpPr>
          <p:nvPr>
            <p:ph type="dt" idx="3"/>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1" name="PlaceHolder 2"/>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555B6326-C6F0-49AB-B350-1DC47DAE1BB9}"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Click to edit the title text format</a:t>
            </a:r>
            <a:endParaRPr b="0" lang="tr-TR" sz="4400" spc="-1" strike="noStrike">
              <a:solidFill>
                <a:srgbClr val="000000"/>
              </a:solidFill>
              <a:latin typeface="Arial"/>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Click to edit the outline text format</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Second Outline Level</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Third Outline Level</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Fourth Outline Level</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Fifth Outline Level</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Sixth Outline Level</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Seventh Outline Level</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Click to edit the title text format</a:t>
            </a:r>
            <a:endParaRPr b="0" lang="tr-TR" sz="1800" spc="-1" strike="noStrike">
              <a:solidFill>
                <a:srgbClr val="000000"/>
              </a:solidFill>
              <a:latin typeface="Arial"/>
            </a:endParaRPr>
          </a:p>
        </p:txBody>
      </p:sp>
      <p:sp>
        <p:nvSpPr>
          <p:cNvPr id="42" name="PlaceHolder 2"/>
          <p:cNvSpPr>
            <a:spLocks noGrp="1"/>
          </p:cNvSpPr>
          <p:nvPr>
            <p:ph type="ftr" idx="4"/>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43" name="PlaceHolder 3"/>
          <p:cNvSpPr>
            <a:spLocks noGrp="1"/>
          </p:cNvSpPr>
          <p:nvPr>
            <p:ph type="sldNum" idx="5"/>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CC499587-8966-476E-B84A-E49CF7C57198}"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44" name="PlaceHolder 4"/>
          <p:cNvSpPr>
            <a:spLocks noGrp="1"/>
          </p:cNvSpPr>
          <p:nvPr>
            <p:ph type="dt" idx="6"/>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45"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Click to edit the outline text format</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Second Outline Level</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Third Outline Level</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Fourth Outline Level</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Fifth Outline Level</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Sixth Outline Level</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Seventh Outline Level</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83" name="PlaceHolder 2"/>
          <p:cNvSpPr>
            <a:spLocks noGrp="1"/>
          </p:cNvSpPr>
          <p:nvPr>
            <p:ph type="sldNum" idx="8"/>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E7F4387F-7EA5-484C-BD97-B6C8EEB1655C}"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84" name="PlaceHolder 3"/>
          <p:cNvSpPr>
            <a:spLocks noGrp="1"/>
          </p:cNvSpPr>
          <p:nvPr>
            <p:ph type="dt" idx="9"/>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85"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Click to edit the title text format</a:t>
            </a:r>
            <a:endParaRPr b="0" lang="tr-TR" sz="4400" spc="-1" strike="noStrike">
              <a:solidFill>
                <a:srgbClr val="000000"/>
              </a:solidFill>
              <a:latin typeface="Arial"/>
            </a:endParaRPr>
          </a:p>
        </p:txBody>
      </p:sp>
      <p:sp>
        <p:nvSpPr>
          <p:cNvPr id="86"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Click to edit the outline text format</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Second Outline Level</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Third Outline Level</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Fourth Outline Level</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Fifth Outline Level</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Sixth Outline Level</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Seventh Outline Level</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124" name="PlaceHolder 2"/>
          <p:cNvSpPr>
            <a:spLocks noGrp="1"/>
          </p:cNvSpPr>
          <p:nvPr>
            <p:ph type="sldNum" idx="11"/>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BDE32233-09A4-4AA7-B732-F7892839876C}"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125" name="PlaceHolder 3"/>
          <p:cNvSpPr>
            <a:spLocks noGrp="1"/>
          </p:cNvSpPr>
          <p:nvPr>
            <p:ph type="dt" idx="12"/>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126"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Click to edit the title text format</a:t>
            </a:r>
            <a:endParaRPr b="0" lang="tr-TR" sz="4400" spc="-1" strike="noStrike">
              <a:solidFill>
                <a:srgbClr val="000000"/>
              </a:solidFill>
              <a:latin typeface="Arial"/>
            </a:endParaRPr>
          </a:p>
        </p:txBody>
      </p:sp>
      <p:sp>
        <p:nvSpPr>
          <p:cNvPr id="127"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Click to edit the outline text format</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Second Outline Level</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Third Outline Level</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Fourth Outline Level</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Fifth Outline Level</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Sixth Outline Level</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Seventh Outline Level</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Click to edit the title text format</a:t>
            </a:r>
            <a:endParaRPr b="0" lang="tr-TR" sz="1800" spc="-1" strike="noStrike">
              <a:solidFill>
                <a:srgbClr val="000000"/>
              </a:solidFill>
              <a:latin typeface="Arial"/>
            </a:endParaRPr>
          </a:p>
        </p:txBody>
      </p:sp>
      <p:sp>
        <p:nvSpPr>
          <p:cNvPr id="165" name="PlaceHolder 2"/>
          <p:cNvSpPr>
            <a:spLocks noGrp="1"/>
          </p:cNvSpPr>
          <p:nvPr>
            <p:ph type="body"/>
          </p:nvPr>
        </p:nvSpPr>
        <p:spPr>
          <a:xfrm>
            <a:off x="457200" y="1600200"/>
            <a:ext cx="1969920" cy="4525200"/>
          </a:xfrm>
          <a:prstGeom prst="rect">
            <a:avLst/>
          </a:prstGeom>
          <a:noFill/>
          <a:ln w="0">
            <a:noFill/>
          </a:ln>
        </p:spPr>
        <p:txBody>
          <a:bodyPr lIns="0" rIns="0" tIns="0" bIns="0" anchor="t">
            <a:normAutofit fontScale="46000"/>
          </a:bodyPr>
          <a:p>
            <a:pPr marL="198720" indent="-149040">
              <a:spcBef>
                <a:spcPts val="1417"/>
              </a:spcBef>
              <a:buClr>
                <a:srgbClr val="000000"/>
              </a:buClr>
              <a:buSzPct val="45000"/>
              <a:buFont typeface="Wingdings" charset="2"/>
              <a:buChar char=""/>
            </a:pPr>
            <a:r>
              <a:rPr b="0" lang="tr-TR" sz="1800" spc="-1" strike="noStrike">
                <a:solidFill>
                  <a:srgbClr val="000000"/>
                </a:solidFill>
                <a:latin typeface="Arial"/>
              </a:rPr>
              <a:t>Click to edit the outline text format</a:t>
            </a:r>
            <a:endParaRPr b="0" lang="tr-TR" sz="18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tr-TR" sz="1800" spc="-1" strike="noStrike">
                <a:solidFill>
                  <a:srgbClr val="000000"/>
                </a:solidFill>
                <a:latin typeface="Arial"/>
              </a:rPr>
              <a:t>Second Outline Level</a:t>
            </a:r>
            <a:endParaRPr b="0" lang="tr-TR" sz="1800" spc="-1" strike="noStrike">
              <a:solidFill>
                <a:srgbClr val="000000"/>
              </a:solidFill>
              <a:latin typeface="Arial"/>
            </a:endParaRPr>
          </a:p>
          <a:p>
            <a:pPr lvl="2" marL="596160" indent="-132480">
              <a:spcBef>
                <a:spcPts val="850"/>
              </a:spcBef>
              <a:buClr>
                <a:srgbClr val="000000"/>
              </a:buClr>
              <a:buSzPct val="45000"/>
              <a:buFont typeface="Wingdings" charset="2"/>
              <a:buChar char=""/>
            </a:pPr>
            <a:r>
              <a:rPr b="0" lang="tr-TR" sz="1800" spc="-1" strike="noStrike">
                <a:solidFill>
                  <a:srgbClr val="000000"/>
                </a:solidFill>
                <a:latin typeface="Arial"/>
              </a:rPr>
              <a:t>Third Outline Level</a:t>
            </a:r>
            <a:endParaRPr b="0" lang="tr-TR" sz="1800" spc="-1" strike="noStrike">
              <a:solidFill>
                <a:srgbClr val="000000"/>
              </a:solidFill>
              <a:latin typeface="Arial"/>
            </a:endParaRPr>
          </a:p>
          <a:p>
            <a:pPr lvl="3" marL="794880" indent="-99360">
              <a:spcBef>
                <a:spcPts val="567"/>
              </a:spcBef>
              <a:buClr>
                <a:srgbClr val="000000"/>
              </a:buClr>
              <a:buSzPct val="75000"/>
              <a:buFont typeface="Symbol" charset="2"/>
              <a:buChar char=""/>
            </a:pPr>
            <a:r>
              <a:rPr b="0" lang="tr-TR" sz="1800" spc="-1" strike="noStrike">
                <a:solidFill>
                  <a:srgbClr val="000000"/>
                </a:solidFill>
                <a:latin typeface="Arial"/>
              </a:rPr>
              <a:t>Fourth Outline Level</a:t>
            </a:r>
            <a:endParaRPr b="0" lang="tr-TR" sz="1800" spc="-1" strike="noStrike">
              <a:solidFill>
                <a:srgbClr val="000000"/>
              </a:solidFill>
              <a:latin typeface="Arial"/>
            </a:endParaRPr>
          </a:p>
          <a:p>
            <a:pPr lvl="4" marL="993600" indent="-99360">
              <a:spcBef>
                <a:spcPts val="283"/>
              </a:spcBef>
              <a:buClr>
                <a:srgbClr val="000000"/>
              </a:buClr>
              <a:buSzPct val="45000"/>
              <a:buFont typeface="Wingdings" charset="2"/>
              <a:buChar char=""/>
            </a:pPr>
            <a:r>
              <a:rPr b="0" lang="tr-TR" sz="1800" spc="-1" strike="noStrike">
                <a:solidFill>
                  <a:srgbClr val="000000"/>
                </a:solidFill>
                <a:latin typeface="Arial"/>
              </a:rPr>
              <a:t>Fifth Outline Level</a:t>
            </a:r>
            <a:endParaRPr b="0" lang="tr-TR" sz="1800" spc="-1" strike="noStrike">
              <a:solidFill>
                <a:srgbClr val="000000"/>
              </a:solidFill>
              <a:latin typeface="Arial"/>
            </a:endParaRPr>
          </a:p>
          <a:p>
            <a:pPr lvl="5" marL="1192320" indent="-99360">
              <a:spcBef>
                <a:spcPts val="283"/>
              </a:spcBef>
              <a:buClr>
                <a:srgbClr val="000000"/>
              </a:buClr>
              <a:buSzPct val="45000"/>
              <a:buFont typeface="Wingdings" charset="2"/>
              <a:buChar char=""/>
            </a:pPr>
            <a:r>
              <a:rPr b="0" lang="tr-TR" sz="1800" spc="-1" strike="noStrike">
                <a:solidFill>
                  <a:srgbClr val="000000"/>
                </a:solidFill>
                <a:latin typeface="Arial"/>
              </a:rPr>
              <a:t>Sixth Outline Level</a:t>
            </a:r>
            <a:endParaRPr b="0" lang="tr-TR" sz="1800" spc="-1" strike="noStrike">
              <a:solidFill>
                <a:srgbClr val="000000"/>
              </a:solidFill>
              <a:latin typeface="Arial"/>
            </a:endParaRPr>
          </a:p>
          <a:p>
            <a:pPr lvl="6" marL="1391040" indent="-99360">
              <a:spcBef>
                <a:spcPts val="283"/>
              </a:spcBef>
              <a:buClr>
                <a:srgbClr val="000000"/>
              </a:buClr>
              <a:buSzPct val="45000"/>
              <a:buFont typeface="Wingdings" charset="2"/>
              <a:buChar char=""/>
            </a:pPr>
            <a:r>
              <a:rPr b="0" lang="tr-TR" sz="1800" spc="-1" strike="noStrike">
                <a:solidFill>
                  <a:srgbClr val="000000"/>
                </a:solidFill>
                <a:latin typeface="Arial"/>
              </a:rPr>
              <a:t>Seventh Outline Level</a:t>
            </a:r>
            <a:endParaRPr b="0" lang="tr-TR" sz="1800" spc="-1" strike="noStrike">
              <a:solidFill>
                <a:srgbClr val="000000"/>
              </a:solidFill>
              <a:latin typeface="Arial"/>
            </a:endParaRPr>
          </a:p>
        </p:txBody>
      </p:sp>
      <p:sp>
        <p:nvSpPr>
          <p:cNvPr id="166" name="PlaceHolder 3"/>
          <p:cNvSpPr>
            <a:spLocks noGrp="1"/>
          </p:cNvSpPr>
          <p:nvPr>
            <p:ph type="body"/>
          </p:nvPr>
        </p:nvSpPr>
        <p:spPr>
          <a:xfrm>
            <a:off x="2526480" y="1600200"/>
            <a:ext cx="1969920" cy="4525200"/>
          </a:xfrm>
          <a:prstGeom prst="rect">
            <a:avLst/>
          </a:prstGeom>
          <a:noFill/>
          <a:ln w="0">
            <a:noFill/>
          </a:ln>
        </p:spPr>
        <p:txBody>
          <a:bodyPr lIns="0" rIns="0" tIns="0" bIns="0" anchor="t">
            <a:normAutofit fontScale="46000"/>
          </a:bodyPr>
          <a:p>
            <a:pPr marL="198720" indent="-149040">
              <a:spcBef>
                <a:spcPts val="1417"/>
              </a:spcBef>
              <a:buClr>
                <a:srgbClr val="000000"/>
              </a:buClr>
              <a:buSzPct val="45000"/>
              <a:buFont typeface="Wingdings" charset="2"/>
              <a:buChar char=""/>
            </a:pPr>
            <a:r>
              <a:rPr b="0" lang="tr-TR" sz="1800" spc="-1" strike="noStrike">
                <a:solidFill>
                  <a:srgbClr val="000000"/>
                </a:solidFill>
                <a:latin typeface="Arial"/>
              </a:rPr>
              <a:t>Click to edit the outline text format</a:t>
            </a:r>
            <a:endParaRPr b="0" lang="tr-TR" sz="18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tr-TR" sz="1800" spc="-1" strike="noStrike">
                <a:solidFill>
                  <a:srgbClr val="000000"/>
                </a:solidFill>
                <a:latin typeface="Arial"/>
              </a:rPr>
              <a:t>Second Outline Level</a:t>
            </a:r>
            <a:endParaRPr b="0" lang="tr-TR" sz="1800" spc="-1" strike="noStrike">
              <a:solidFill>
                <a:srgbClr val="000000"/>
              </a:solidFill>
              <a:latin typeface="Arial"/>
            </a:endParaRPr>
          </a:p>
          <a:p>
            <a:pPr lvl="2" marL="596160" indent="-132480">
              <a:spcBef>
                <a:spcPts val="850"/>
              </a:spcBef>
              <a:buClr>
                <a:srgbClr val="000000"/>
              </a:buClr>
              <a:buSzPct val="45000"/>
              <a:buFont typeface="Wingdings" charset="2"/>
              <a:buChar char=""/>
            </a:pPr>
            <a:r>
              <a:rPr b="0" lang="tr-TR" sz="1800" spc="-1" strike="noStrike">
                <a:solidFill>
                  <a:srgbClr val="000000"/>
                </a:solidFill>
                <a:latin typeface="Arial"/>
              </a:rPr>
              <a:t>Third Outline Level</a:t>
            </a:r>
            <a:endParaRPr b="0" lang="tr-TR" sz="1800" spc="-1" strike="noStrike">
              <a:solidFill>
                <a:srgbClr val="000000"/>
              </a:solidFill>
              <a:latin typeface="Arial"/>
            </a:endParaRPr>
          </a:p>
          <a:p>
            <a:pPr lvl="3" marL="794880" indent="-99360">
              <a:spcBef>
                <a:spcPts val="567"/>
              </a:spcBef>
              <a:buClr>
                <a:srgbClr val="000000"/>
              </a:buClr>
              <a:buSzPct val="75000"/>
              <a:buFont typeface="Symbol" charset="2"/>
              <a:buChar char=""/>
            </a:pPr>
            <a:r>
              <a:rPr b="0" lang="tr-TR" sz="1800" spc="-1" strike="noStrike">
                <a:solidFill>
                  <a:srgbClr val="000000"/>
                </a:solidFill>
                <a:latin typeface="Arial"/>
              </a:rPr>
              <a:t>Fourth Outline Level</a:t>
            </a:r>
            <a:endParaRPr b="0" lang="tr-TR" sz="1800" spc="-1" strike="noStrike">
              <a:solidFill>
                <a:srgbClr val="000000"/>
              </a:solidFill>
              <a:latin typeface="Arial"/>
            </a:endParaRPr>
          </a:p>
          <a:p>
            <a:pPr lvl="4" marL="993600" indent="-99360">
              <a:spcBef>
                <a:spcPts val="283"/>
              </a:spcBef>
              <a:buClr>
                <a:srgbClr val="000000"/>
              </a:buClr>
              <a:buSzPct val="45000"/>
              <a:buFont typeface="Wingdings" charset="2"/>
              <a:buChar char=""/>
            </a:pPr>
            <a:r>
              <a:rPr b="0" lang="tr-TR" sz="1800" spc="-1" strike="noStrike">
                <a:solidFill>
                  <a:srgbClr val="000000"/>
                </a:solidFill>
                <a:latin typeface="Arial"/>
              </a:rPr>
              <a:t>Fifth Outline Level</a:t>
            </a:r>
            <a:endParaRPr b="0" lang="tr-TR" sz="1800" spc="-1" strike="noStrike">
              <a:solidFill>
                <a:srgbClr val="000000"/>
              </a:solidFill>
              <a:latin typeface="Arial"/>
            </a:endParaRPr>
          </a:p>
          <a:p>
            <a:pPr lvl="5" marL="1192320" indent="-99360">
              <a:spcBef>
                <a:spcPts val="283"/>
              </a:spcBef>
              <a:buClr>
                <a:srgbClr val="000000"/>
              </a:buClr>
              <a:buSzPct val="45000"/>
              <a:buFont typeface="Wingdings" charset="2"/>
              <a:buChar char=""/>
            </a:pPr>
            <a:r>
              <a:rPr b="0" lang="tr-TR" sz="1800" spc="-1" strike="noStrike">
                <a:solidFill>
                  <a:srgbClr val="000000"/>
                </a:solidFill>
                <a:latin typeface="Arial"/>
              </a:rPr>
              <a:t>Sixth Outline Level</a:t>
            </a:r>
            <a:endParaRPr b="0" lang="tr-TR" sz="1800" spc="-1" strike="noStrike">
              <a:solidFill>
                <a:srgbClr val="000000"/>
              </a:solidFill>
              <a:latin typeface="Arial"/>
            </a:endParaRPr>
          </a:p>
          <a:p>
            <a:pPr lvl="6" marL="1391040" indent="-99360">
              <a:spcBef>
                <a:spcPts val="283"/>
              </a:spcBef>
              <a:buClr>
                <a:srgbClr val="000000"/>
              </a:buClr>
              <a:buSzPct val="45000"/>
              <a:buFont typeface="Wingdings" charset="2"/>
              <a:buChar char=""/>
            </a:pPr>
            <a:r>
              <a:rPr b="0" lang="tr-TR" sz="1800" spc="-1" strike="noStrike">
                <a:solidFill>
                  <a:srgbClr val="000000"/>
                </a:solidFill>
                <a:latin typeface="Arial"/>
              </a:rPr>
              <a:t>Seventh Outline Level</a:t>
            </a:r>
            <a:endParaRPr b="0" lang="tr-TR" sz="1800" spc="-1" strike="noStrike">
              <a:solidFill>
                <a:srgbClr val="000000"/>
              </a:solidFill>
              <a:latin typeface="Arial"/>
            </a:endParaRPr>
          </a:p>
        </p:txBody>
      </p:sp>
      <p:sp>
        <p:nvSpPr>
          <p:cNvPr id="167" name="PlaceHolder 4"/>
          <p:cNvSpPr>
            <a:spLocks noGrp="1"/>
          </p:cNvSpPr>
          <p:nvPr>
            <p:ph type="ftr" idx="13"/>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168" name="PlaceHolder 5"/>
          <p:cNvSpPr>
            <a:spLocks noGrp="1"/>
          </p:cNvSpPr>
          <p:nvPr>
            <p:ph type="sldNum" idx="14"/>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ADF144F3-D43A-4124-956E-DD461822A347}"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169" name="PlaceHolder 6"/>
          <p:cNvSpPr>
            <a:spLocks noGrp="1"/>
          </p:cNvSpPr>
          <p:nvPr>
            <p:ph type="dt" idx="15"/>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3.png"/><Relationship Id="rId9" Type="http://schemas.openxmlformats.org/officeDocument/2006/relationships/image" Target="../media/image4.png"/><Relationship Id="rId10" Type="http://schemas.openxmlformats.org/officeDocument/2006/relationships/image" Target="../media/image5.png"/><Relationship Id="rId11" Type="http://schemas.openxmlformats.org/officeDocument/2006/relationships/image" Target="../media/image6.png"/><Relationship Id="rId1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2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2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3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3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4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4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slideLayout" Target="../slideLayouts/slideLayout52.xml"/>
</Relationships>
</file>

<file path=ppt/slides/_rels/slide4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2.xml"/>
</Relationships>
</file>

<file path=ppt/slides/_rels/slide5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5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6" name="Group 2"/>
          <p:cNvGrpSpPr/>
          <p:nvPr/>
        </p:nvGrpSpPr>
        <p:grpSpPr>
          <a:xfrm>
            <a:off x="-173520" y="-208440"/>
            <a:ext cx="18460800" cy="10494720"/>
            <a:chOff x="-173520" y="-208440"/>
            <a:chExt cx="18460800" cy="10494720"/>
          </a:xfrm>
        </p:grpSpPr>
        <p:sp>
          <p:nvSpPr>
            <p:cNvPr id="207" name="Freeform 3"/>
            <p:cNvSpPr/>
            <p:nvPr/>
          </p:nvSpPr>
          <p:spPr>
            <a:xfrm>
              <a:off x="-173520" y="-208440"/>
              <a:ext cx="18460800" cy="10494720"/>
            </a:xfrm>
            <a:custGeom>
              <a:avLst/>
              <a:gdLst>
                <a:gd name="textAreaLeft" fmla="*/ 0 w 18460800"/>
                <a:gd name="textAreaRight" fmla="*/ 18461520 w 18460800"/>
                <a:gd name="textAreaTop" fmla="*/ 0 h 10494720"/>
                <a:gd name="textAreaBottom" fmla="*/ 10495440 h 10494720"/>
              </a:gdLst>
              <a:ahLst/>
              <a:rect l="textAreaLeft" t="textAreaTop" r="textAreaRight" b="textAreaBottom"/>
              <a:pathLst>
                <a:path w="24615521" h="13993749">
                  <a:moveTo>
                    <a:pt x="0" y="0"/>
                  </a:moveTo>
                  <a:lnTo>
                    <a:pt x="24615521" y="0"/>
                  </a:lnTo>
                  <a:lnTo>
                    <a:pt x="24615521" y="13993749"/>
                  </a:lnTo>
                  <a:lnTo>
                    <a:pt x="0" y="13993749"/>
                  </a:lnTo>
                  <a:close/>
                </a:path>
              </a:pathLst>
            </a:custGeom>
            <a:blipFill rotWithShape="0">
              <a:blip r:embed="rId1">
                <a:alphaModFix amt="4000"/>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grpSp>
      <p:sp>
        <p:nvSpPr>
          <p:cNvPr id="208" name="Freeform 4"/>
          <p:cNvSpPr/>
          <p:nvPr/>
        </p:nvSpPr>
        <p:spPr>
          <a:xfrm>
            <a:off x="-484200" y="74804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grpSp>
        <p:nvGrpSpPr>
          <p:cNvPr id="209" name="Group 5"/>
          <p:cNvGrpSpPr/>
          <p:nvPr/>
        </p:nvGrpSpPr>
        <p:grpSpPr>
          <a:xfrm>
            <a:off x="1440000" y="6421320"/>
            <a:ext cx="15577200" cy="58320"/>
            <a:chOff x="1440000" y="6421320"/>
            <a:chExt cx="15577200" cy="58320"/>
          </a:xfrm>
        </p:grpSpPr>
        <p:sp>
          <p:nvSpPr>
            <p:cNvPr id="210" name="Freeform 6"/>
            <p:cNvSpPr/>
            <p:nvPr/>
          </p:nvSpPr>
          <p:spPr>
            <a:xfrm>
              <a:off x="1440000" y="642132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pPr>
                <a:lnSpc>
                  <a:spcPct val="100000"/>
                </a:lnSpc>
              </a:pPr>
              <a:endParaRPr b="0" lang="tr-TR" sz="1800" spc="-1" strike="noStrike">
                <a:solidFill>
                  <a:srgbClr val="000000"/>
                </a:solidFill>
                <a:latin typeface="Arial"/>
                <a:ea typeface="DejaVu Sans"/>
              </a:endParaRPr>
            </a:p>
          </p:txBody>
        </p:sp>
        <p:sp>
          <p:nvSpPr>
            <p:cNvPr id="211" name="Freeform 14"/>
            <p:cNvSpPr/>
            <p:nvPr/>
          </p:nvSpPr>
          <p:spPr>
            <a:xfrm>
              <a:off x="1440000" y="642132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pPr>
                <a:lnSpc>
                  <a:spcPct val="100000"/>
                </a:lnSpc>
              </a:pPr>
              <a:endParaRPr b="0" lang="tr-TR" sz="1800" spc="-1" strike="noStrike">
                <a:solidFill>
                  <a:srgbClr val="000000"/>
                </a:solidFill>
                <a:latin typeface="Arial"/>
                <a:ea typeface="DejaVu Sans"/>
              </a:endParaRPr>
            </a:p>
          </p:txBody>
        </p:sp>
      </p:grpSp>
      <p:sp>
        <p:nvSpPr>
          <p:cNvPr id="212" name="Freeform 7"/>
          <p:cNvSpPr/>
          <p:nvPr/>
        </p:nvSpPr>
        <p:spPr>
          <a:xfrm>
            <a:off x="16286400" y="891828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sp>
        <p:nvSpPr>
          <p:cNvPr id="213" name="Freeform 8"/>
          <p:cNvSpPr/>
          <p:nvPr/>
        </p:nvSpPr>
        <p:spPr>
          <a:xfrm>
            <a:off x="3207960" y="888696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grpSp>
        <p:nvGrpSpPr>
          <p:cNvPr id="214" name="Group 9"/>
          <p:cNvGrpSpPr/>
          <p:nvPr/>
        </p:nvGrpSpPr>
        <p:grpSpPr>
          <a:xfrm>
            <a:off x="-548640" y="8653680"/>
            <a:ext cx="1602360" cy="1809360"/>
            <a:chOff x="-548640" y="8653680"/>
            <a:chExt cx="1602360" cy="1809360"/>
          </a:xfrm>
        </p:grpSpPr>
        <p:sp>
          <p:nvSpPr>
            <p:cNvPr id="215" name="Freeform 10"/>
            <p:cNvSpPr/>
            <p:nvPr/>
          </p:nvSpPr>
          <p:spPr>
            <a:xfrm rot="16200000">
              <a:off x="-651960" y="87570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ffffff"/>
                </a:solidFill>
                <a:latin typeface="Arial"/>
                <a:ea typeface="DejaVu Sans"/>
              </a:endParaRPr>
            </a:p>
          </p:txBody>
        </p:sp>
      </p:grpSp>
      <p:sp>
        <p:nvSpPr>
          <p:cNvPr id="216" name="Freeform 11"/>
          <p:cNvSpPr/>
          <p:nvPr/>
        </p:nvSpPr>
        <p:spPr>
          <a:xfrm>
            <a:off x="12309840" y="885024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sp>
        <p:nvSpPr>
          <p:cNvPr id="217" name="Freeform 12"/>
          <p:cNvSpPr/>
          <p:nvPr/>
        </p:nvSpPr>
        <p:spPr>
          <a:xfrm rot="16200000">
            <a:off x="1689480" y="896688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sp>
        <p:nvSpPr>
          <p:cNvPr id="218" name="TextBox 13"/>
          <p:cNvSpPr/>
          <p:nvPr/>
        </p:nvSpPr>
        <p:spPr>
          <a:xfrm>
            <a:off x="1348920" y="1105920"/>
            <a:ext cx="15589800" cy="905400"/>
          </a:xfrm>
          <a:prstGeom prst="rect">
            <a:avLst/>
          </a:prstGeom>
          <a:noFill/>
          <a:ln w="0">
            <a:noFill/>
          </a:ln>
        </p:spPr>
        <p:style>
          <a:lnRef idx="0"/>
          <a:fillRef idx="0"/>
          <a:effectRef idx="0"/>
          <a:fontRef idx="minor"/>
        </p:style>
        <p:txBody>
          <a:bodyPr lIns="0" rIns="0" tIns="0" bIns="0" anchor="t">
            <a:spAutoFit/>
          </a:bodyPr>
          <a:p>
            <a:pPr>
              <a:lnSpc>
                <a:spcPts val="7129"/>
              </a:lnSpc>
            </a:pPr>
            <a:r>
              <a:rPr b="1" lang="en-US" sz="6600" spc="58" strike="noStrike">
                <a:solidFill>
                  <a:srgbClr val="000000"/>
                </a:solidFill>
                <a:latin typeface="TT Rounds Condensed Bold"/>
                <a:ea typeface="TT Rounds Condensed Bold"/>
              </a:rPr>
              <a:t>Title</a:t>
            </a:r>
            <a:endParaRPr b="0" lang="tr-TR" sz="6600" spc="-1" strike="noStrike">
              <a:solidFill>
                <a:srgbClr val="000000"/>
              </a:solidFill>
              <a:latin typeface="Arial"/>
            </a:endParaRPr>
          </a:p>
        </p:txBody>
      </p:sp>
      <p:sp>
        <p:nvSpPr>
          <p:cNvPr id="219" name="TextBox 14"/>
          <p:cNvSpPr/>
          <p:nvPr/>
        </p:nvSpPr>
        <p:spPr>
          <a:xfrm>
            <a:off x="1348920" y="2774520"/>
            <a:ext cx="15589800" cy="640080"/>
          </a:xfrm>
          <a:prstGeom prst="rect">
            <a:avLst/>
          </a:prstGeom>
          <a:noFill/>
          <a:ln w="0">
            <a:noFill/>
          </a:ln>
        </p:spPr>
        <p:style>
          <a:lnRef idx="0"/>
          <a:fillRef idx="0"/>
          <a:effectRef idx="0"/>
          <a:fontRef idx="minor"/>
        </p:style>
        <p:txBody>
          <a:bodyPr lIns="0" rIns="0" tIns="0" bIns="0" anchor="t">
            <a:spAutoFit/>
          </a:bodyPr>
          <a:p>
            <a:pPr marL="759960" indent="-380160">
              <a:lnSpc>
                <a:spcPts val="5040"/>
              </a:lnSpc>
              <a:tabLst>
                <a:tab algn="l" pos="0"/>
              </a:tabLst>
            </a:pPr>
            <a:r>
              <a:rPr b="0" lang="en-US" sz="4200" spc="35" strike="noStrike" u="sng">
                <a:solidFill>
                  <a:srgbClr val="000000"/>
                </a:solidFill>
                <a:uFillTx/>
                <a:latin typeface="TT Rounds Condensed"/>
                <a:ea typeface="TT Rounds Condensed"/>
              </a:rPr>
              <a:t>Information</a:t>
            </a:r>
            <a:endParaRPr b="0" lang="tr-TR" sz="4200" spc="-1" strike="noStrike">
              <a:solidFill>
                <a:srgbClr val="000000"/>
              </a:solidFill>
              <a:latin typeface="Arial"/>
            </a:endParaRPr>
          </a:p>
        </p:txBody>
      </p:sp>
      <p:sp>
        <p:nvSpPr>
          <p:cNvPr id="220" name="TextBox 15"/>
          <p:cNvSpPr/>
          <p:nvPr/>
        </p:nvSpPr>
        <p:spPr>
          <a:xfrm>
            <a:off x="16383960" y="8949600"/>
            <a:ext cx="554400" cy="274320"/>
          </a:xfrm>
          <a:prstGeom prst="rect">
            <a:avLst/>
          </a:prstGeom>
          <a:noFill/>
          <a:ln w="0">
            <a:noFill/>
          </a:ln>
        </p:spPr>
        <p:style>
          <a:lnRef idx="0"/>
          <a:fillRef idx="0"/>
          <a:effectRef idx="0"/>
          <a:fontRef idx="minor"/>
        </p:style>
        <p:txBody>
          <a:bodyPr lIns="0" rIns="0" tIns="0" bIns="0" anchor="t">
            <a:spAutoFit/>
          </a:bodyPr>
          <a:p>
            <a:pPr algn="ctr">
              <a:lnSpc>
                <a:spcPts val="2160"/>
              </a:lnSpc>
            </a:pPr>
            <a:r>
              <a:rPr b="0" lang="en-US" sz="1800" spc="-1" strike="noStrike">
                <a:solidFill>
                  <a:srgbClr val="ffffff"/>
                </a:solidFill>
                <a:latin typeface="Montserrat"/>
                <a:ea typeface="Montserrat"/>
              </a:rPr>
              <a:t>7</a:t>
            </a:r>
            <a:endParaRPr b="0" lang="tr-TR" sz="1800" spc="-1" strike="noStrike">
              <a:solidFill>
                <a:srgbClr val="000000"/>
              </a:solidFill>
              <a:latin typeface="Arial"/>
            </a:endParaRPr>
          </a:p>
        </p:txBody>
      </p:sp>
      <p:sp>
        <p:nvSpPr>
          <p:cNvPr id="221" name="Freeform 21"/>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22" name="Group 3"/>
          <p:cNvGrpSpPr/>
          <p:nvPr/>
        </p:nvGrpSpPr>
        <p:grpSpPr>
          <a:xfrm>
            <a:off x="1440000" y="8911080"/>
            <a:ext cx="15577200" cy="58320"/>
            <a:chOff x="1440000" y="8911080"/>
            <a:chExt cx="15577200" cy="58320"/>
          </a:xfrm>
        </p:grpSpPr>
        <p:sp>
          <p:nvSpPr>
            <p:cNvPr id="223" name="Freeform 22"/>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224" name="Freeform 23"/>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25" name="Freeform 24"/>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26" name="Group 4"/>
          <p:cNvGrpSpPr/>
          <p:nvPr/>
        </p:nvGrpSpPr>
        <p:grpSpPr>
          <a:xfrm>
            <a:off x="-548640" y="8651880"/>
            <a:ext cx="1602360" cy="1809360"/>
            <a:chOff x="-548640" y="8651880"/>
            <a:chExt cx="1602360" cy="1809360"/>
          </a:xfrm>
        </p:grpSpPr>
        <p:sp>
          <p:nvSpPr>
            <p:cNvPr id="227" name="Freeform 25"/>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228" name="Freeform 26"/>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10"/>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29" name="Freeform 27"/>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1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591120" y="47772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4400" spc="-1" strike="noStrike">
                <a:solidFill>
                  <a:srgbClr val="000000"/>
                </a:solidFill>
                <a:latin typeface="Calibri"/>
              </a:rPr>
              <a:t>Data Collection Methods</a:t>
            </a:r>
            <a:endParaRPr b="0" lang="tr-TR" sz="4400" spc="-1" strike="noStrike">
              <a:solidFill>
                <a:srgbClr val="000000"/>
              </a:solidFill>
              <a:latin typeface="Arial"/>
            </a:endParaRPr>
          </a:p>
        </p:txBody>
      </p:sp>
      <p:sp>
        <p:nvSpPr>
          <p:cNvPr id="325" name="PlaceHolder 2"/>
          <p:cNvSpPr>
            <a:spLocks noGrp="1"/>
          </p:cNvSpPr>
          <p:nvPr>
            <p:ph/>
          </p:nvPr>
        </p:nvSpPr>
        <p:spPr>
          <a:xfrm>
            <a:off x="1537200" y="1774800"/>
            <a:ext cx="1178280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r>
              <a:rPr b="1" lang="en-US" sz="2500" spc="-1" strike="noStrike">
                <a:solidFill>
                  <a:srgbClr val="000000"/>
                </a:solidFill>
                <a:latin typeface="Calibri"/>
              </a:rPr>
              <a:t>Data collection constitutes a foundational element within the domain of cybersecurity. A comprehensive understanding of diverse methodologies for data acquisition is indispensable for efficacious gathering and subsequent analysis. </a:t>
            </a:r>
            <a:endParaRPr b="1" lang="tr-TR" sz="2500" spc="-1" strike="noStrike">
              <a:solidFill>
                <a:srgbClr val="000000"/>
              </a:solidFill>
              <a:latin typeface="Arial"/>
            </a:endParaRPr>
          </a:p>
          <a:p>
            <a:pPr indent="0">
              <a:lnSpc>
                <a:spcPct val="100000"/>
              </a:lnSpc>
              <a:spcBef>
                <a:spcPts val="641"/>
              </a:spcBef>
              <a:buNone/>
              <a:tabLst>
                <a:tab algn="l" pos="0"/>
              </a:tabLst>
            </a:pPr>
            <a:endParaRPr b="1" lang="tr-TR" sz="2500" spc="-1" strike="noStrike">
              <a:solidFill>
                <a:srgbClr val="000000"/>
              </a:solidFill>
              <a:latin typeface="Arial"/>
            </a:endParaRPr>
          </a:p>
          <a:p>
            <a:pPr indent="0">
              <a:lnSpc>
                <a:spcPct val="100000"/>
              </a:lnSpc>
              <a:spcBef>
                <a:spcPts val="641"/>
              </a:spcBef>
              <a:buNone/>
              <a:tabLst>
                <a:tab algn="l" pos="0"/>
              </a:tabLst>
            </a:pPr>
            <a:r>
              <a:rPr b="1" lang="en-US" sz="2500" spc="-1" strike="noStrike">
                <a:solidFill>
                  <a:srgbClr val="000000"/>
                </a:solidFill>
                <a:latin typeface="Calibri"/>
              </a:rPr>
              <a:t>This overview elucidates the pragmatic applications of data collection techniques, furnishing pertinent examples and actionable insights.</a:t>
            </a:r>
            <a:endParaRPr b="1" lang="tr-TR" sz="2500" spc="-1" strike="noStrike">
              <a:solidFill>
                <a:srgbClr val="000000"/>
              </a:solidFill>
              <a:latin typeface="Arial"/>
            </a:endParaRPr>
          </a:p>
          <a:p>
            <a:pPr indent="0">
              <a:lnSpc>
                <a:spcPct val="100000"/>
              </a:lnSpc>
              <a:spcBef>
                <a:spcPts val="641"/>
              </a:spcBef>
              <a:buNone/>
              <a:tabLst>
                <a:tab algn="l" pos="0"/>
              </a:tabLst>
            </a:pPr>
            <a:r>
              <a:rPr b="1" lang="en-US" sz="2500" spc="-1" strike="noStrike">
                <a:solidFill>
                  <a:srgbClr val="000000"/>
                </a:solidFill>
                <a:latin typeface="Calibri"/>
              </a:rPr>
              <a:t>For instance, network traffic analysis employing tools such as Wireshark serves as a valuable method for identifying potential security threats.  </a:t>
            </a:r>
            <a:endParaRPr b="1" lang="tr-TR" sz="2500" spc="-1" strike="noStrike">
              <a:solidFill>
                <a:srgbClr val="000000"/>
              </a:solidFill>
              <a:latin typeface="Arial"/>
            </a:endParaRPr>
          </a:p>
          <a:p>
            <a:pPr indent="0">
              <a:lnSpc>
                <a:spcPct val="100000"/>
              </a:lnSpc>
              <a:spcBef>
                <a:spcPts val="641"/>
              </a:spcBef>
              <a:buNone/>
              <a:tabLst>
                <a:tab algn="l" pos="0"/>
              </a:tabLst>
            </a:pPr>
            <a:endParaRPr b="1" lang="tr-TR" sz="2500" spc="-1" strike="noStrike">
              <a:solidFill>
                <a:srgbClr val="000000"/>
              </a:solidFill>
              <a:latin typeface="Arial"/>
            </a:endParaRPr>
          </a:p>
          <a:p>
            <a:pPr indent="0">
              <a:lnSpc>
                <a:spcPct val="100000"/>
              </a:lnSpc>
              <a:spcBef>
                <a:spcPts val="641"/>
              </a:spcBef>
              <a:buNone/>
              <a:tabLst>
                <a:tab algn="l" pos="0"/>
              </a:tabLst>
            </a:pPr>
            <a:r>
              <a:rPr b="1" lang="en-US" sz="2500" spc="-1" strike="noStrike">
                <a:solidFill>
                  <a:srgbClr val="000000"/>
                </a:solidFill>
                <a:latin typeface="Calibri"/>
              </a:rPr>
              <a:t>Furthermore, leveraging open-source tools like Wireshark for network capture, meticulous log analysis for security event monitoring, proactive network activity tracking via solutions such as Zeek or Suricata, and diligent host-level data surveillance represent integral components of a robust data collection strategy. Cloud-based solutions also offer scalable platforms for aggregating data from distributed sources, thereby enhancing comprehensive security visibility.</a:t>
            </a:r>
            <a:endParaRPr b="1" lang="tr-TR" sz="2500" spc="-1" strike="noStrike">
              <a:solidFill>
                <a:srgbClr val="000000"/>
              </a:solidFill>
              <a:latin typeface="Arial"/>
            </a:endParaRPr>
          </a:p>
        </p:txBody>
      </p:sp>
      <p:sp>
        <p:nvSpPr>
          <p:cNvPr id="326" name="Freeform 77"/>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27" name="Group 21"/>
          <p:cNvGrpSpPr/>
          <p:nvPr/>
        </p:nvGrpSpPr>
        <p:grpSpPr>
          <a:xfrm>
            <a:off x="1440000" y="8911080"/>
            <a:ext cx="15577200" cy="58320"/>
            <a:chOff x="1440000" y="8911080"/>
            <a:chExt cx="15577200" cy="58320"/>
          </a:xfrm>
        </p:grpSpPr>
        <p:sp>
          <p:nvSpPr>
            <p:cNvPr id="328" name="Freeform 78"/>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329" name="Freeform 79"/>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30" name="Freeform 80"/>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31" name="Group 22"/>
          <p:cNvGrpSpPr/>
          <p:nvPr/>
        </p:nvGrpSpPr>
        <p:grpSpPr>
          <a:xfrm>
            <a:off x="-548640" y="8651880"/>
            <a:ext cx="1602360" cy="1809360"/>
            <a:chOff x="-548640" y="8651880"/>
            <a:chExt cx="1602360" cy="1809360"/>
          </a:xfrm>
        </p:grpSpPr>
        <p:sp>
          <p:nvSpPr>
            <p:cNvPr id="332" name="Freeform 81"/>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333" name="Freeform 82"/>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34" name="Freeform 83"/>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Types and Formats</a:t>
            </a:r>
            <a:endParaRPr b="0" lang="tr-TR" sz="3600" spc="-1" strike="noStrike">
              <a:solidFill>
                <a:srgbClr val="000000"/>
              </a:solidFill>
              <a:latin typeface="Arial"/>
            </a:endParaRPr>
          </a:p>
        </p:txBody>
      </p:sp>
      <p:sp>
        <p:nvSpPr>
          <p:cNvPr id="336" name="PlaceHolder 2"/>
          <p:cNvSpPr>
            <a:spLocks noGrp="1"/>
          </p:cNvSpPr>
          <p:nvPr>
            <p:ph/>
          </p:nvPr>
        </p:nvSpPr>
        <p:spPr>
          <a:xfrm>
            <a:off x="1260000" y="1416960"/>
            <a:ext cx="16380000" cy="360216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r>
              <a:rPr b="0" lang="en-US" sz="3200" spc="-1" strike="noStrike">
                <a:solidFill>
                  <a:srgbClr val="000000"/>
                </a:solidFill>
                <a:latin typeface="Calibri"/>
              </a:rPr>
              <a:t>Data Formats in Cybersecurity: A Critical Overview</a:t>
            </a:r>
            <a:endParaRPr b="0" lang="tr-TR" sz="32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indent="0">
              <a:lnSpc>
                <a:spcPct val="100000"/>
              </a:lnSpc>
              <a:spcBef>
                <a:spcPts val="641"/>
              </a:spcBef>
              <a:buNone/>
              <a:tabLst>
                <a:tab algn="l" pos="0"/>
              </a:tabLst>
            </a:pPr>
            <a:r>
              <a:rPr b="0" lang="en-US" sz="3200" spc="-1" strike="noStrike">
                <a:solidFill>
                  <a:srgbClr val="000000"/>
                </a:solidFill>
                <a:latin typeface="Calibri"/>
              </a:rPr>
              <a:t>Understanding data formats is essential for effective cybersecurity data collection and analysis.  Diverse data types necessitate specific techniques:</a:t>
            </a:r>
            <a:endParaRPr b="0" lang="tr-TR" sz="32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indent="0">
              <a:lnSpc>
                <a:spcPct val="100000"/>
              </a:lnSpc>
              <a:spcBef>
                <a:spcPts val="641"/>
              </a:spcBef>
              <a:buNone/>
              <a:tabLst>
                <a:tab algn="l" pos="0"/>
              </a:tabLst>
            </a:pPr>
            <a:r>
              <a:rPr b="0" lang="en-US" sz="3200" spc="-1" strike="noStrike">
                <a:solidFill>
                  <a:srgbClr val="000000"/>
                </a:solidFill>
                <a:latin typeface="Calibri"/>
              </a:rPr>
              <a:t>Structured Data: Predefined formats like databases (e.g., financial transactions).</a:t>
            </a:r>
            <a:endParaRPr b="0" lang="tr-TR" sz="3200" spc="-1" strike="noStrike">
              <a:solidFill>
                <a:srgbClr val="000000"/>
              </a:solidFill>
              <a:latin typeface="Arial"/>
            </a:endParaRPr>
          </a:p>
          <a:p>
            <a:pPr indent="0">
              <a:lnSpc>
                <a:spcPct val="100000"/>
              </a:lnSpc>
              <a:spcBef>
                <a:spcPts val="641"/>
              </a:spcBef>
              <a:buNone/>
              <a:tabLst>
                <a:tab algn="l" pos="0"/>
              </a:tabLst>
            </a:pPr>
            <a:r>
              <a:rPr b="0" lang="en-US" sz="3200" spc="-1" strike="noStrike">
                <a:solidFill>
                  <a:srgbClr val="000000"/>
                </a:solidFill>
                <a:latin typeface="Calibri"/>
              </a:rPr>
              <a:t>Unstructured Data: Lacks rigid structure (e.g., text documents, incident reports).</a:t>
            </a:r>
            <a:endParaRPr b="0" lang="tr-TR" sz="3200" spc="-1" strike="noStrike">
              <a:solidFill>
                <a:srgbClr val="000000"/>
              </a:solidFill>
              <a:latin typeface="Arial"/>
            </a:endParaRPr>
          </a:p>
          <a:p>
            <a:pPr indent="0">
              <a:lnSpc>
                <a:spcPct val="100000"/>
              </a:lnSpc>
              <a:spcBef>
                <a:spcPts val="641"/>
              </a:spcBef>
              <a:buNone/>
              <a:tabLst>
                <a:tab algn="l" pos="0"/>
              </a:tabLst>
            </a:pPr>
            <a:r>
              <a:rPr b="0" lang="en-US" sz="3200" spc="-1" strike="noStrike">
                <a:solidFill>
                  <a:srgbClr val="000000"/>
                </a:solidFill>
                <a:latin typeface="Calibri"/>
              </a:rPr>
              <a:t>Semi-structured Data: Some organizational properties, less rigid than structured.</a:t>
            </a:r>
            <a:endParaRPr b="0" lang="tr-TR" sz="3200" spc="-1" strike="noStrike">
              <a:solidFill>
                <a:srgbClr val="000000"/>
              </a:solidFill>
              <a:latin typeface="Arial"/>
            </a:endParaRPr>
          </a:p>
          <a:p>
            <a:pPr indent="0">
              <a:lnSpc>
                <a:spcPct val="100000"/>
              </a:lnSpc>
              <a:spcBef>
                <a:spcPts val="641"/>
              </a:spcBef>
              <a:buNone/>
              <a:tabLst>
                <a:tab algn="l" pos="0"/>
              </a:tabLst>
            </a:pPr>
            <a:r>
              <a:rPr b="0" lang="en-US" sz="3200" spc="-1" strike="noStrike">
                <a:solidFill>
                  <a:srgbClr val="000000"/>
                </a:solidFill>
                <a:latin typeface="Calibri"/>
              </a:rPr>
              <a:t>Metadata: "Data about data" (e.g., file creation timestamps, log entries).</a:t>
            </a:r>
            <a:endParaRPr b="0" lang="tr-TR" sz="3200" spc="-1" strike="noStrike">
              <a:solidFill>
                <a:srgbClr val="000000"/>
              </a:solidFill>
              <a:latin typeface="Arial"/>
            </a:endParaRPr>
          </a:p>
          <a:p>
            <a:pPr indent="0">
              <a:lnSpc>
                <a:spcPct val="100000"/>
              </a:lnSpc>
              <a:spcBef>
                <a:spcPts val="641"/>
              </a:spcBef>
              <a:buNone/>
              <a:tabLst>
                <a:tab algn="l" pos="0"/>
              </a:tabLst>
            </a:pPr>
            <a:r>
              <a:rPr b="0" lang="en-US" sz="3200" spc="-1" strike="noStrike">
                <a:solidFill>
                  <a:srgbClr val="000000"/>
                </a:solidFill>
                <a:latin typeface="Calibri"/>
              </a:rPr>
              <a:t>Big Data: Large, complex datasets requiring specialized processing.</a:t>
            </a:r>
            <a:endParaRPr b="0" lang="tr-TR" sz="3200" spc="-1" strike="noStrike">
              <a:solidFill>
                <a:srgbClr val="000000"/>
              </a:solidFill>
              <a:latin typeface="Arial"/>
            </a:endParaRPr>
          </a:p>
          <a:p>
            <a:pPr indent="0">
              <a:lnSpc>
                <a:spcPct val="100000"/>
              </a:lnSpc>
              <a:spcBef>
                <a:spcPts val="641"/>
              </a:spcBef>
              <a:buNone/>
              <a:tabLst>
                <a:tab algn="l" pos="0"/>
              </a:tabLst>
            </a:pPr>
            <a:r>
              <a:rPr b="0" lang="en-US" sz="3200" spc="-1" strike="noStrike">
                <a:solidFill>
                  <a:srgbClr val="000000"/>
                </a:solidFill>
                <a:latin typeface="Calibri"/>
              </a:rPr>
              <a:t>Format dictates collection and analysis methods. Refer to standards like ISO/IEC 27040 and NIST SP 800-122 for guidance.</a:t>
            </a:r>
            <a:endParaRPr b="0" lang="tr-TR" sz="3200" spc="-1" strike="noStrike">
              <a:solidFill>
                <a:srgbClr val="000000"/>
              </a:solidFill>
              <a:latin typeface="Arial"/>
            </a:endParaRPr>
          </a:p>
        </p:txBody>
      </p:sp>
      <p:sp>
        <p:nvSpPr>
          <p:cNvPr id="337" name="Freeform 84"/>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38" name="Group 23"/>
          <p:cNvGrpSpPr/>
          <p:nvPr/>
        </p:nvGrpSpPr>
        <p:grpSpPr>
          <a:xfrm>
            <a:off x="1440000" y="8911080"/>
            <a:ext cx="15577200" cy="58320"/>
            <a:chOff x="1440000" y="8911080"/>
            <a:chExt cx="15577200" cy="58320"/>
          </a:xfrm>
        </p:grpSpPr>
        <p:sp>
          <p:nvSpPr>
            <p:cNvPr id="339" name="Freeform 85"/>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340" name="Freeform 86"/>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41" name="Freeform 87"/>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42" name="Group 24"/>
          <p:cNvGrpSpPr/>
          <p:nvPr/>
        </p:nvGrpSpPr>
        <p:grpSpPr>
          <a:xfrm>
            <a:off x="-548640" y="8651880"/>
            <a:ext cx="1602360" cy="1809360"/>
            <a:chOff x="-548640" y="8651880"/>
            <a:chExt cx="1602360" cy="1809360"/>
          </a:xfrm>
        </p:grpSpPr>
        <p:sp>
          <p:nvSpPr>
            <p:cNvPr id="343" name="Freeform 88"/>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344" name="Freeform 89"/>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45" name="Freeform 90"/>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Data Types and Formats</a:t>
            </a:r>
            <a:endParaRPr b="0" lang="tr-TR" sz="3600" spc="-1" strike="noStrike">
              <a:solidFill>
                <a:srgbClr val="000000"/>
              </a:solidFill>
              <a:latin typeface="Arial"/>
            </a:endParaRPr>
          </a:p>
        </p:txBody>
      </p:sp>
      <p:sp>
        <p:nvSpPr>
          <p:cNvPr id="347"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348"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349" name="Freeform 91"/>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50" name="Group 25"/>
          <p:cNvGrpSpPr/>
          <p:nvPr/>
        </p:nvGrpSpPr>
        <p:grpSpPr>
          <a:xfrm>
            <a:off x="1440000" y="8911080"/>
            <a:ext cx="15577200" cy="58320"/>
            <a:chOff x="1440000" y="8911080"/>
            <a:chExt cx="15577200" cy="58320"/>
          </a:xfrm>
        </p:grpSpPr>
        <p:sp>
          <p:nvSpPr>
            <p:cNvPr id="351" name="Freeform 92"/>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352" name="Freeform 93"/>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53" name="Freeform 94"/>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54" name="Group 26"/>
          <p:cNvGrpSpPr/>
          <p:nvPr/>
        </p:nvGrpSpPr>
        <p:grpSpPr>
          <a:xfrm>
            <a:off x="-548640" y="8651880"/>
            <a:ext cx="1602360" cy="1809360"/>
            <a:chOff x="-548640" y="8651880"/>
            <a:chExt cx="1602360" cy="1809360"/>
          </a:xfrm>
        </p:grpSpPr>
        <p:sp>
          <p:nvSpPr>
            <p:cNvPr id="355" name="Freeform 95"/>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356" name="Freeform 96"/>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57" name="Freeform 97"/>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Types and Formats</a:t>
            </a:r>
            <a:endParaRPr b="0" lang="tr-TR" sz="3600" spc="-1" strike="noStrike">
              <a:solidFill>
                <a:srgbClr val="000000"/>
              </a:solidFill>
              <a:latin typeface="Arial"/>
            </a:endParaRPr>
          </a:p>
        </p:txBody>
      </p:sp>
      <p:sp>
        <p:nvSpPr>
          <p:cNvPr id="359" name="PlaceHolder 2"/>
          <p:cNvSpPr>
            <a:spLocks noGrp="1"/>
          </p:cNvSpPr>
          <p:nvPr>
            <p:ph/>
          </p:nvPr>
        </p:nvSpPr>
        <p:spPr>
          <a:xfrm>
            <a:off x="720000" y="1260000"/>
            <a:ext cx="1656000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Understanding different data types and formats is crucial for effective data collection. Each type has unique characteristics and applications, influencing data analysis and storage strategies.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Structured: Financial transaction data in a database</a:t>
            </a:r>
            <a:br>
              <a:rPr sz="2400"/>
            </a:br>
            <a:r>
              <a:rPr b="0" lang="en-US" sz="2400" spc="-1" strike="noStrike">
                <a:solidFill>
                  <a:srgbClr val="000000"/>
                </a:solidFill>
                <a:latin typeface="Calibri"/>
              </a:rPr>
              <a:t>• Unstructured: Customer feedback from social media</a:t>
            </a:r>
            <a:endParaRPr b="0" lang="tr-TR" sz="2400" spc="-1" strike="noStrike">
              <a:solidFill>
                <a:srgbClr val="000000"/>
              </a:solidFill>
              <a:latin typeface="Arial"/>
            </a:endParaRPr>
          </a:p>
        </p:txBody>
      </p:sp>
      <p:sp>
        <p:nvSpPr>
          <p:cNvPr id="360" name="Freeform 98"/>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61" name="Group 27"/>
          <p:cNvGrpSpPr/>
          <p:nvPr/>
        </p:nvGrpSpPr>
        <p:grpSpPr>
          <a:xfrm>
            <a:off x="1440000" y="8911080"/>
            <a:ext cx="15577200" cy="58320"/>
            <a:chOff x="1440000" y="8911080"/>
            <a:chExt cx="15577200" cy="58320"/>
          </a:xfrm>
        </p:grpSpPr>
        <p:sp>
          <p:nvSpPr>
            <p:cNvPr id="362" name="Freeform 99"/>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363" name="Freeform 100"/>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64" name="Freeform 101"/>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65" name="Group 28"/>
          <p:cNvGrpSpPr/>
          <p:nvPr/>
        </p:nvGrpSpPr>
        <p:grpSpPr>
          <a:xfrm>
            <a:off x="-548640" y="8651880"/>
            <a:ext cx="1602360" cy="1809360"/>
            <a:chOff x="-548640" y="8651880"/>
            <a:chExt cx="1602360" cy="1809360"/>
          </a:xfrm>
        </p:grpSpPr>
        <p:sp>
          <p:nvSpPr>
            <p:cNvPr id="366" name="Freeform 102"/>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367" name="Freeform 103"/>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68" name="Freeform 104"/>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180000" y="90000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Best Practices in Data Collection</a:t>
            </a:r>
            <a:endParaRPr b="0" lang="tr-TR" sz="3600" spc="-1" strike="noStrike">
              <a:solidFill>
                <a:srgbClr val="000000"/>
              </a:solidFill>
              <a:latin typeface="Arial"/>
            </a:endParaRPr>
          </a:p>
        </p:txBody>
      </p:sp>
      <p:sp>
        <p:nvSpPr>
          <p:cNvPr id="370" name="PlaceHolder 2"/>
          <p:cNvSpPr>
            <a:spLocks noGrp="1"/>
          </p:cNvSpPr>
          <p:nvPr>
            <p:ph/>
          </p:nvPr>
        </p:nvSpPr>
        <p:spPr>
          <a:xfrm>
            <a:off x="720000" y="1260000"/>
            <a:ext cx="15922800" cy="5400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1" lang="tr-TR" sz="2700" spc="-1" strike="noStrike">
              <a:solidFill>
                <a:srgbClr val="000000"/>
              </a:solidFill>
              <a:latin typeface="Arial"/>
            </a:endParaRPr>
          </a:p>
          <a:p>
            <a:pPr indent="0">
              <a:lnSpc>
                <a:spcPct val="100000"/>
              </a:lnSpc>
              <a:spcBef>
                <a:spcPts val="641"/>
              </a:spcBef>
              <a:buNone/>
              <a:tabLst>
                <a:tab algn="l" pos="0"/>
              </a:tabLst>
            </a:pP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Effective data collection requires adherence to key best practices to ensure integrity, accuracy, and ethical compliance:</a:t>
            </a:r>
            <a:endParaRPr b="1" lang="tr-TR" sz="2700" spc="-1" strike="noStrike">
              <a:solidFill>
                <a:srgbClr val="000000"/>
              </a:solidFill>
              <a:latin typeface="Arial"/>
            </a:endParaRPr>
          </a:p>
          <a:p>
            <a:pPr indent="0">
              <a:lnSpc>
                <a:spcPct val="100000"/>
              </a:lnSpc>
              <a:spcBef>
                <a:spcPts val="641"/>
              </a:spcBef>
              <a:buNone/>
              <a:tabLst>
                <a:tab algn="l" pos="0"/>
              </a:tabLst>
            </a:pP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Define Clear Objectives: Establish specific goals for data collection efforts.</a:t>
            </a: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Data Minimization: Collect only data strictly necessary for defined objectives.</a:t>
            </a: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Anonymization/Pseudonymization: Protect privacy by anonymizing or pseudonymizing data where possible.</a:t>
            </a: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Ethical &amp; Legal Compliance: Adhere to legal frameworks (e.g., GDPR) and ethical guidelines.</a:t>
            </a: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Secure Storage &amp; Transmission: Implement robust security measures for data at rest and in transit.</a:t>
            </a: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Example Applications:  Incident response (collect incident-relevant data); Security audits (anonymize personal data).</a:t>
            </a:r>
            <a:endParaRPr b="1" lang="tr-TR" sz="2700" spc="-1" strike="noStrike">
              <a:solidFill>
                <a:srgbClr val="000000"/>
              </a:solidFill>
              <a:latin typeface="Arial"/>
            </a:endParaRPr>
          </a:p>
        </p:txBody>
      </p:sp>
      <p:sp>
        <p:nvSpPr>
          <p:cNvPr id="371" name="Freeform 105"/>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72" name="Group 29"/>
          <p:cNvGrpSpPr/>
          <p:nvPr/>
        </p:nvGrpSpPr>
        <p:grpSpPr>
          <a:xfrm>
            <a:off x="1440000" y="8911080"/>
            <a:ext cx="15577200" cy="58320"/>
            <a:chOff x="1440000" y="8911080"/>
            <a:chExt cx="15577200" cy="58320"/>
          </a:xfrm>
        </p:grpSpPr>
        <p:sp>
          <p:nvSpPr>
            <p:cNvPr id="373" name="Freeform 106"/>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374" name="Freeform 107"/>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75" name="Freeform 108"/>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76" name="Group 30"/>
          <p:cNvGrpSpPr/>
          <p:nvPr/>
        </p:nvGrpSpPr>
        <p:grpSpPr>
          <a:xfrm>
            <a:off x="-548640" y="8651880"/>
            <a:ext cx="1602360" cy="1809360"/>
            <a:chOff x="-548640" y="8651880"/>
            <a:chExt cx="1602360" cy="1809360"/>
          </a:xfrm>
        </p:grpSpPr>
        <p:sp>
          <p:nvSpPr>
            <p:cNvPr id="377" name="Freeform 109"/>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378" name="Freeform 110"/>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79" name="Freeform 111"/>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Best Practices in Data Collection</a:t>
            </a:r>
            <a:endParaRPr b="0" lang="tr-TR" sz="3600" spc="-1" strike="noStrike">
              <a:solidFill>
                <a:srgbClr val="000000"/>
              </a:solidFill>
              <a:latin typeface="Arial"/>
            </a:endParaRPr>
          </a:p>
        </p:txBody>
      </p:sp>
      <p:sp>
        <p:nvSpPr>
          <p:cNvPr id="381" name="PlaceHolder 2"/>
          <p:cNvSpPr>
            <a:spLocks noGrp="1"/>
          </p:cNvSpPr>
          <p:nvPr>
            <p:ph/>
          </p:nvPr>
        </p:nvSpPr>
        <p:spPr>
          <a:xfrm>
            <a:off x="457200" y="1600200"/>
            <a:ext cx="1736280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Adhere to best practices in data collection to ensure data integrity and compliance with regulatory standards. Key strategies include:</a:t>
            </a:r>
            <a:br>
              <a:rPr sz="2400"/>
            </a:br>
            <a:br>
              <a:rPr sz="2400"/>
            </a:br>
            <a:r>
              <a:rPr b="0" lang="en-US" sz="2400" spc="-1" strike="noStrike">
                <a:solidFill>
                  <a:srgbClr val="000000"/>
                </a:solidFill>
                <a:latin typeface="Calibri"/>
              </a:rPr>
              <a:t>- Define clear data collection objectives</a:t>
            </a:r>
            <a:br>
              <a:rPr sz="2400"/>
            </a:br>
            <a:r>
              <a:rPr b="0" lang="en-US" sz="2400" spc="-1" strike="noStrike">
                <a:solidFill>
                  <a:srgbClr val="000000"/>
                </a:solidFill>
                <a:latin typeface="Calibri"/>
              </a:rPr>
              <a:t>- Identify and prioritize relevant data sources</a:t>
            </a:r>
            <a:br>
              <a:rPr sz="2400"/>
            </a:br>
            <a:r>
              <a:rPr b="0" lang="en-US" sz="2400" spc="-1" strike="noStrike">
                <a:solidFill>
                  <a:srgbClr val="000000"/>
                </a:solidFill>
                <a:latin typeface="Calibri"/>
              </a:rPr>
              <a:t>- Implement robust data collection methods</a:t>
            </a:r>
            <a:br>
              <a:rPr sz="2400"/>
            </a:br>
            <a:r>
              <a:rPr b="0" lang="en-US" sz="2400" spc="-1" strike="noStrike">
                <a:solidFill>
                  <a:srgbClr val="000000"/>
                </a:solidFill>
                <a:latin typeface="Calibri"/>
              </a:rPr>
              <a:t>- Establish data quality controls and validation</a:t>
            </a:r>
            <a:br>
              <a:rPr sz="2400"/>
            </a:br>
            <a:r>
              <a:rPr b="0" lang="en-US" sz="2400" spc="-1" strike="noStrike">
                <a:solidFill>
                  <a:srgbClr val="000000"/>
                </a:solidFill>
                <a:latin typeface="Calibri"/>
              </a:rPr>
              <a:t>- Regularly review and update data collection practices.</a:t>
            </a:r>
            <a:endParaRPr b="0" lang="tr-TR" sz="2400" spc="-1" strike="noStrike">
              <a:solidFill>
                <a:srgbClr val="000000"/>
              </a:solidFill>
              <a:latin typeface="Arial"/>
            </a:endParaRPr>
          </a:p>
        </p:txBody>
      </p:sp>
      <p:sp>
        <p:nvSpPr>
          <p:cNvPr id="382" name="Freeform 112"/>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83" name="Group 31"/>
          <p:cNvGrpSpPr/>
          <p:nvPr/>
        </p:nvGrpSpPr>
        <p:grpSpPr>
          <a:xfrm>
            <a:off x="1440000" y="8911080"/>
            <a:ext cx="15577200" cy="58320"/>
            <a:chOff x="1440000" y="8911080"/>
            <a:chExt cx="15577200" cy="58320"/>
          </a:xfrm>
        </p:grpSpPr>
        <p:sp>
          <p:nvSpPr>
            <p:cNvPr id="384" name="Freeform 113"/>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385" name="Freeform 114"/>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86" name="Freeform 115"/>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87" name="Group 32"/>
          <p:cNvGrpSpPr/>
          <p:nvPr/>
        </p:nvGrpSpPr>
        <p:grpSpPr>
          <a:xfrm>
            <a:off x="-548640" y="8651880"/>
            <a:ext cx="1602360" cy="1809360"/>
            <a:chOff x="-548640" y="8651880"/>
            <a:chExt cx="1602360" cy="1809360"/>
          </a:xfrm>
        </p:grpSpPr>
        <p:sp>
          <p:nvSpPr>
            <p:cNvPr id="388" name="Freeform 116"/>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389" name="Freeform 117"/>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90" name="Freeform 118"/>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Best Practices in Data Collection</a:t>
            </a:r>
            <a:endParaRPr b="0" lang="tr-TR" sz="3600" spc="-1" strike="noStrike">
              <a:solidFill>
                <a:srgbClr val="000000"/>
              </a:solidFill>
              <a:latin typeface="Arial"/>
            </a:endParaRPr>
          </a:p>
        </p:txBody>
      </p:sp>
      <p:sp>
        <p:nvSpPr>
          <p:cNvPr id="392"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393"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394" name="Freeform 119"/>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95" name="Group 33"/>
          <p:cNvGrpSpPr/>
          <p:nvPr/>
        </p:nvGrpSpPr>
        <p:grpSpPr>
          <a:xfrm>
            <a:off x="1440000" y="8911080"/>
            <a:ext cx="15577200" cy="58320"/>
            <a:chOff x="1440000" y="8911080"/>
            <a:chExt cx="15577200" cy="58320"/>
          </a:xfrm>
        </p:grpSpPr>
        <p:sp>
          <p:nvSpPr>
            <p:cNvPr id="396" name="Freeform 120"/>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397" name="Freeform 121"/>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98" name="Freeform 122"/>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99" name="Group 34"/>
          <p:cNvGrpSpPr/>
          <p:nvPr/>
        </p:nvGrpSpPr>
        <p:grpSpPr>
          <a:xfrm>
            <a:off x="-548640" y="8651880"/>
            <a:ext cx="1602360" cy="1809360"/>
            <a:chOff x="-548640" y="8651880"/>
            <a:chExt cx="1602360" cy="1809360"/>
          </a:xfrm>
        </p:grpSpPr>
        <p:sp>
          <p:nvSpPr>
            <p:cNvPr id="400" name="Freeform 123"/>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401" name="Freeform 124"/>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02" name="Freeform 125"/>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900000" y="27252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Quality Assessment</a:t>
            </a:r>
            <a:endParaRPr b="0" lang="tr-TR" sz="3600" spc="-1" strike="noStrike">
              <a:solidFill>
                <a:srgbClr val="000000"/>
              </a:solidFill>
              <a:latin typeface="Arial"/>
            </a:endParaRPr>
          </a:p>
        </p:txBody>
      </p:sp>
      <p:sp>
        <p:nvSpPr>
          <p:cNvPr id="404" name="PlaceHolder 2"/>
          <p:cNvSpPr>
            <a:spLocks noGrp="1"/>
          </p:cNvSpPr>
          <p:nvPr>
            <p:ph/>
          </p:nvPr>
        </p:nvSpPr>
        <p:spPr>
          <a:xfrm>
            <a:off x="720000" y="1440000"/>
            <a:ext cx="1646280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r>
              <a:rPr b="1" lang="en-US" sz="2700" spc="-1" strike="noStrike">
                <a:solidFill>
                  <a:srgbClr val="000000"/>
                </a:solidFill>
                <a:latin typeface="Calibri"/>
              </a:rPr>
              <a:t>Data quality assessment is a crucial process in cybersecurity, entailing the systematic evaluation of data to ascertain its suitability for intended purposes. This assessment is fundamentally concerned with the identification and remediation of data quality deficiencies, which may manifest as missing values, internal inconsistencies, and redundant entries.</a:t>
            </a:r>
            <a:endParaRPr b="1" lang="tr-TR" sz="2700" spc="-1" strike="noStrike">
              <a:solidFill>
                <a:srgbClr val="000000"/>
              </a:solidFill>
              <a:latin typeface="Arial"/>
            </a:endParaRPr>
          </a:p>
          <a:p>
            <a:pPr indent="0">
              <a:lnSpc>
                <a:spcPct val="100000"/>
              </a:lnSpc>
              <a:spcBef>
                <a:spcPts val="641"/>
              </a:spcBef>
              <a:buNone/>
              <a:tabLst>
                <a:tab algn="l" pos="0"/>
              </a:tabLst>
            </a:pP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For instance, the application of statistical techniques can effectively highlight instances of missing values within datasets, while the implementation of rigorous data validation rules serves to detect and rectify inconsistencies that might compromise data integrity.</a:t>
            </a: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  </a:t>
            </a:r>
            <a:endParaRPr b="1" lang="tr-TR" sz="2700" spc="-1" strike="noStrike">
              <a:solidFill>
                <a:srgbClr val="000000"/>
              </a:solidFill>
              <a:latin typeface="Arial"/>
            </a:endParaRPr>
          </a:p>
          <a:p>
            <a:pPr indent="0">
              <a:lnSpc>
                <a:spcPct val="100000"/>
              </a:lnSpc>
              <a:spcBef>
                <a:spcPts val="641"/>
              </a:spcBef>
              <a:buNone/>
              <a:tabLst>
                <a:tab algn="l" pos="0"/>
              </a:tabLst>
            </a:pPr>
            <a:r>
              <a:rPr b="1" lang="en-US" sz="2700" spc="-1" strike="noStrike">
                <a:solidFill>
                  <a:srgbClr val="000000"/>
                </a:solidFill>
                <a:latin typeface="Calibri"/>
              </a:rPr>
              <a:t>Furthermore, the process encompasses the identification of outliers, the verification of data consistency and integrity across sources, the detection and elimination of duplicate records, and the validation of data formats and ranges to ensure adherence to predefined specifications.  These practices, informed by standards such as ISO 8000-51 and NIST SP 800-53A, are essential for maintaining reliable and actionable data in cybersecurity contexts.</a:t>
            </a:r>
            <a:endParaRPr b="1" lang="tr-TR" sz="2700" spc="-1" strike="noStrike">
              <a:solidFill>
                <a:srgbClr val="000000"/>
              </a:solidFill>
              <a:latin typeface="Arial"/>
            </a:endParaRPr>
          </a:p>
        </p:txBody>
      </p:sp>
      <p:sp>
        <p:nvSpPr>
          <p:cNvPr id="405" name="Freeform 126"/>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06" name="Group 35"/>
          <p:cNvGrpSpPr/>
          <p:nvPr/>
        </p:nvGrpSpPr>
        <p:grpSpPr>
          <a:xfrm>
            <a:off x="1440000" y="8911080"/>
            <a:ext cx="15577200" cy="58320"/>
            <a:chOff x="1440000" y="8911080"/>
            <a:chExt cx="15577200" cy="58320"/>
          </a:xfrm>
        </p:grpSpPr>
        <p:sp>
          <p:nvSpPr>
            <p:cNvPr id="407" name="Freeform 127"/>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408" name="Freeform 128"/>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09" name="Freeform 129"/>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10" name="Group 36"/>
          <p:cNvGrpSpPr/>
          <p:nvPr/>
        </p:nvGrpSpPr>
        <p:grpSpPr>
          <a:xfrm>
            <a:off x="-548640" y="8651880"/>
            <a:ext cx="1602360" cy="1809360"/>
            <a:chOff x="-548640" y="8651880"/>
            <a:chExt cx="1602360" cy="1809360"/>
          </a:xfrm>
        </p:grpSpPr>
        <p:sp>
          <p:nvSpPr>
            <p:cNvPr id="411" name="Freeform 130"/>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412" name="Freeform 131"/>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13" name="Freeform 132"/>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Quality Assessment in Practice</a:t>
            </a:r>
            <a:endParaRPr b="0" lang="tr-TR" sz="3600" spc="-1" strike="noStrike">
              <a:solidFill>
                <a:srgbClr val="000000"/>
              </a:solidFill>
              <a:latin typeface="Arial"/>
            </a:endParaRPr>
          </a:p>
        </p:txBody>
      </p:sp>
      <p:sp>
        <p:nvSpPr>
          <p:cNvPr id="415" name="PlaceHolder 2"/>
          <p:cNvSpPr>
            <a:spLocks noGrp="1"/>
          </p:cNvSpPr>
          <p:nvPr>
            <p:ph/>
          </p:nvPr>
        </p:nvSpPr>
        <p:spPr>
          <a:xfrm>
            <a:off x="720000" y="1414800"/>
            <a:ext cx="1700280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r>
              <a:rPr b="0" lang="en-US" sz="3200" spc="-1" strike="noStrike">
                <a:solidFill>
                  <a:srgbClr val="000000"/>
                </a:solidFill>
                <a:latin typeface="Calibri"/>
              </a:rPr>
              <a:t>Data quality assessment is a critical process in cybersecurity, ensuring the reliability and integrity of data used for analysis, threat detection, and incident response.  It involves evaluating data for accuracy, completeness, consistency, validity, and timeliness.  For example, assessing network flow data requires verifying the correct source and destination IP addresses, port numbers, and timestamps.  Missing values, such as incomplete log entries, can hinder security investigations.  Inconsistent data, like varying date formats in security logs from different systems, can complicate correlation efforts.  Invalid data, such as IP addresses outside the expected range, could indicate malicious activity or data corruption.  Addressing these issues through techniques like outlier detection, data imputation, and format standardization is crucial.  Poor data quality can lead to inaccurate threat intelligence, ineffective security controls, and flawed machine learning models used for anomaly detection, ultimately compromising an organization's security posture.  This assessment often leverages frameworks like the DQA Framework and the NIST Data Quality Framework, providing structured approaches to data quality management.</a:t>
            </a:r>
            <a:endParaRPr b="0" lang="tr-TR" sz="3200" spc="-1" strike="noStrike">
              <a:solidFill>
                <a:srgbClr val="000000"/>
              </a:solidFill>
              <a:latin typeface="Arial"/>
            </a:endParaRPr>
          </a:p>
        </p:txBody>
      </p:sp>
      <p:sp>
        <p:nvSpPr>
          <p:cNvPr id="416" name="Freeform 133"/>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17" name="Group 37"/>
          <p:cNvGrpSpPr/>
          <p:nvPr/>
        </p:nvGrpSpPr>
        <p:grpSpPr>
          <a:xfrm>
            <a:off x="1440000" y="8911080"/>
            <a:ext cx="15577200" cy="58320"/>
            <a:chOff x="1440000" y="8911080"/>
            <a:chExt cx="15577200" cy="58320"/>
          </a:xfrm>
        </p:grpSpPr>
        <p:sp>
          <p:nvSpPr>
            <p:cNvPr id="418" name="Freeform 134"/>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419" name="Freeform 135"/>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20" name="Freeform 136"/>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21" name="Group 38"/>
          <p:cNvGrpSpPr/>
          <p:nvPr/>
        </p:nvGrpSpPr>
        <p:grpSpPr>
          <a:xfrm>
            <a:off x="-548640" y="8651880"/>
            <a:ext cx="1602360" cy="1809360"/>
            <a:chOff x="-548640" y="8651880"/>
            <a:chExt cx="1602360" cy="1809360"/>
          </a:xfrm>
        </p:grpSpPr>
        <p:sp>
          <p:nvSpPr>
            <p:cNvPr id="422" name="Freeform 137"/>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423" name="Freeform 138"/>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24" name="Freeform 139"/>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Cleaning Techniques</a:t>
            </a:r>
            <a:endParaRPr b="0" lang="tr-TR" sz="3600" spc="-1" strike="noStrike">
              <a:solidFill>
                <a:srgbClr val="000000"/>
              </a:solidFill>
              <a:latin typeface="Arial"/>
            </a:endParaRPr>
          </a:p>
        </p:txBody>
      </p:sp>
      <p:sp>
        <p:nvSpPr>
          <p:cNvPr id="426"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cleaning techniques prepare raw data for analysis by removing errors, inconsistencies, and irrelevant information. This ensures the accuracy and reliability of subsequent analysis and modeling.</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Imputing missing values in a customer dataset using mean or median</a:t>
            </a:r>
            <a:br>
              <a:rPr sz="2400"/>
            </a:br>
            <a:r>
              <a:rPr b="0" lang="en-US" sz="2400" spc="-1" strike="noStrike">
                <a:solidFill>
                  <a:srgbClr val="000000"/>
                </a:solidFill>
                <a:latin typeface="Calibri"/>
              </a:rPr>
              <a:t>• - Capping outliers in a financial dataset to prevent skewing analysis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ISO/IEC 27002:2022</a:t>
            </a:r>
            <a:br>
              <a:rPr sz="2400"/>
            </a:br>
            <a:r>
              <a:rPr b="0" lang="en-US" sz="2400" spc="-1" strike="noStrike">
                <a:solidFill>
                  <a:srgbClr val="000000"/>
                </a:solidFill>
                <a:latin typeface="Calibri"/>
              </a:rPr>
              <a:t>• - NIST SP 800-53 Rev. 5</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Handling Missing Values: Imputation, Deletion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Dealing with Outliers: Capping, Transformation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Correcting Errors: Typo correction, Consistency checks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Feature Scaling: Standardization, Normalization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Removing Duplicates: Deduplication algorithms</a:t>
            </a:r>
            <a:endParaRPr b="0" lang="tr-TR" sz="2400" spc="-1" strike="noStrike">
              <a:solidFill>
                <a:srgbClr val="000000"/>
              </a:solidFill>
              <a:latin typeface="Arial"/>
            </a:endParaRPr>
          </a:p>
        </p:txBody>
      </p:sp>
      <p:sp>
        <p:nvSpPr>
          <p:cNvPr id="427" name="Freeform 140"/>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28" name="Group 39"/>
          <p:cNvGrpSpPr/>
          <p:nvPr/>
        </p:nvGrpSpPr>
        <p:grpSpPr>
          <a:xfrm>
            <a:off x="1440000" y="8911080"/>
            <a:ext cx="15577200" cy="58320"/>
            <a:chOff x="1440000" y="8911080"/>
            <a:chExt cx="15577200" cy="58320"/>
          </a:xfrm>
        </p:grpSpPr>
        <p:sp>
          <p:nvSpPr>
            <p:cNvPr id="429" name="Freeform 141"/>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430" name="Freeform 142"/>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31" name="Freeform 143"/>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32" name="Group 40"/>
          <p:cNvGrpSpPr/>
          <p:nvPr/>
        </p:nvGrpSpPr>
        <p:grpSpPr>
          <a:xfrm>
            <a:off x="-548640" y="8651880"/>
            <a:ext cx="1602360" cy="1809360"/>
            <a:chOff x="-548640" y="8651880"/>
            <a:chExt cx="1602360" cy="1809360"/>
          </a:xfrm>
        </p:grpSpPr>
        <p:sp>
          <p:nvSpPr>
            <p:cNvPr id="433" name="Freeform 144"/>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434" name="Freeform 145"/>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35" name="Freeform 146"/>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685800" y="2130480"/>
            <a:ext cx="7771680" cy="146916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Data Analytics in Cybersecurity</a:t>
            </a:r>
            <a:endParaRPr b="0" lang="tr-TR" sz="3600" spc="-1" strike="noStrike">
              <a:solidFill>
                <a:srgbClr val="000000"/>
              </a:solidFill>
              <a:latin typeface="Arial"/>
            </a:endParaRPr>
          </a:p>
        </p:txBody>
      </p:sp>
      <p:sp>
        <p:nvSpPr>
          <p:cNvPr id="231" name="PlaceHolder 2"/>
          <p:cNvSpPr>
            <a:spLocks noGrp="1"/>
          </p:cNvSpPr>
          <p:nvPr>
            <p:ph type="subTitle"/>
          </p:nvPr>
        </p:nvSpPr>
        <p:spPr>
          <a:xfrm>
            <a:off x="1371600" y="3886200"/>
            <a:ext cx="6400080" cy="1751760"/>
          </a:xfrm>
          <a:prstGeom prst="rect">
            <a:avLst/>
          </a:prstGeom>
          <a:noFill/>
          <a:ln w="0">
            <a:noFill/>
          </a:ln>
        </p:spPr>
        <p:txBody>
          <a:bodyPr lIns="0" rIns="0" tIns="0" bIns="0" anchor="t">
            <a:noAutofit/>
          </a:bodyPr>
          <a:p>
            <a:pPr indent="0" algn="ctr">
              <a:buNone/>
            </a:pPr>
            <a:endParaRPr b="0" lang="tr-TR" sz="1800" spc="-1" strike="noStrike">
              <a:solidFill>
                <a:srgbClr val="000000"/>
              </a:solidFill>
              <a:latin typeface="Arial"/>
            </a:endParaRPr>
          </a:p>
        </p:txBody>
      </p:sp>
      <p:sp>
        <p:nvSpPr>
          <p:cNvPr id="232" name="Freeform 1"/>
          <p:cNvSpPr/>
          <p:nvPr/>
        </p:nvSpPr>
        <p:spPr>
          <a:xfrm>
            <a:off x="416160" y="738000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sp>
        <p:nvSpPr>
          <p:cNvPr id="233" name="Freeform 2"/>
          <p:cNvSpPr/>
          <p:nvPr/>
        </p:nvSpPr>
        <p:spPr>
          <a:xfrm>
            <a:off x="17186760" y="881784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grpSp>
        <p:nvGrpSpPr>
          <p:cNvPr id="234" name="Group 1"/>
          <p:cNvGrpSpPr/>
          <p:nvPr/>
        </p:nvGrpSpPr>
        <p:grpSpPr>
          <a:xfrm>
            <a:off x="416160" y="8553240"/>
            <a:ext cx="1602360" cy="1809360"/>
            <a:chOff x="416160" y="8553240"/>
            <a:chExt cx="1602360" cy="1809360"/>
          </a:xfrm>
        </p:grpSpPr>
        <p:sp>
          <p:nvSpPr>
            <p:cNvPr id="235" name="Freeform 5"/>
            <p:cNvSpPr/>
            <p:nvPr/>
          </p:nvSpPr>
          <p:spPr>
            <a:xfrm rot="16200000">
              <a:off x="312480" y="865656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ffffff"/>
                </a:solidFill>
                <a:latin typeface="Arial"/>
                <a:ea typeface="DejaVu Sans"/>
              </a:endParaRPr>
            </a:p>
          </p:txBody>
        </p:sp>
      </p:grpSp>
      <p:sp>
        <p:nvSpPr>
          <p:cNvPr id="236" name="Freeform 9"/>
          <p:cNvSpPr/>
          <p:nvPr/>
        </p:nvSpPr>
        <p:spPr>
          <a:xfrm>
            <a:off x="13210200" y="874980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sp>
        <p:nvSpPr>
          <p:cNvPr id="237" name="Freeform 13"/>
          <p:cNvSpPr/>
          <p:nvPr/>
        </p:nvSpPr>
        <p:spPr>
          <a:xfrm rot="16200000">
            <a:off x="2589840" y="886644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sp>
        <p:nvSpPr>
          <p:cNvPr id="238" name="TextBox 1"/>
          <p:cNvSpPr/>
          <p:nvPr/>
        </p:nvSpPr>
        <p:spPr>
          <a:xfrm flipH="1">
            <a:off x="-360360" y="8849160"/>
            <a:ext cx="17643600" cy="274320"/>
          </a:xfrm>
          <a:prstGeom prst="rect">
            <a:avLst/>
          </a:prstGeom>
          <a:noFill/>
          <a:ln w="0">
            <a:noFill/>
          </a:ln>
        </p:spPr>
        <p:style>
          <a:lnRef idx="0"/>
          <a:fillRef idx="0"/>
          <a:effectRef idx="0"/>
          <a:fontRef idx="minor"/>
        </p:style>
        <p:txBody>
          <a:bodyPr lIns="0" rIns="0" tIns="0" bIns="0" anchor="t">
            <a:spAutoFit/>
          </a:bodyPr>
          <a:p>
            <a:pPr algn="ctr">
              <a:lnSpc>
                <a:spcPts val="2160"/>
              </a:lnSpc>
            </a:pPr>
            <a:r>
              <a:rPr b="0" lang="en-US" sz="1800" spc="-1" strike="noStrike">
                <a:solidFill>
                  <a:srgbClr val="ffffff"/>
                </a:solidFill>
                <a:latin typeface="Montserrat"/>
                <a:ea typeface="Montserrat"/>
              </a:rPr>
              <a:t>7</a:t>
            </a:r>
            <a:endParaRPr b="0" lang="tr-TR" sz="1800" spc="-1" strike="noStrike">
              <a:solidFill>
                <a:srgbClr val="000000"/>
              </a:solidFill>
              <a:latin typeface="Arial"/>
            </a:endParaRPr>
          </a:p>
        </p:txBody>
      </p:sp>
      <p:sp>
        <p:nvSpPr>
          <p:cNvPr id="239" name="Freeform 16"/>
          <p:cNvSpPr/>
          <p:nvPr/>
        </p:nvSpPr>
        <p:spPr>
          <a:xfrm>
            <a:off x="2160000" y="8581320"/>
            <a:ext cx="15217200" cy="58320"/>
          </a:xfrm>
          <a:custGeom>
            <a:avLst/>
            <a:gdLst>
              <a:gd name="textAreaLeft" fmla="*/ 0 w 15217200"/>
              <a:gd name="textAreaRight" fmla="*/ 15217920 w 1521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pPr>
              <a:lnSpc>
                <a:spcPct val="100000"/>
              </a:lnSpc>
            </a:pPr>
            <a:endParaRPr b="0" lang="tr-TR" sz="1800" spc="-1" strike="noStrike">
              <a:solidFill>
                <a:srgbClr val="000000"/>
              </a:solidFill>
              <a:latin typeface="Arial"/>
              <a:ea typeface="DejaVu Sans"/>
            </a:endParaRPr>
          </a:p>
        </p:txBody>
      </p:sp>
      <p:sp>
        <p:nvSpPr>
          <p:cNvPr id="240" name="Freeform 15"/>
          <p:cNvSpPr/>
          <p:nvPr/>
        </p:nvSpPr>
        <p:spPr>
          <a:xfrm>
            <a:off x="416160" y="73778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sp>
        <p:nvSpPr>
          <p:cNvPr id="241" name="Freeform 17"/>
          <p:cNvSpPr/>
          <p:nvPr/>
        </p:nvSpPr>
        <p:spPr>
          <a:xfrm>
            <a:off x="17186760" y="881568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sp>
        <p:nvSpPr>
          <p:cNvPr id="242" name="Freeform 18"/>
          <p:cNvSpPr/>
          <p:nvPr/>
        </p:nvSpPr>
        <p:spPr>
          <a:xfrm rot="16200000">
            <a:off x="2589840" y="886428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000000"/>
              </a:solidFill>
              <a:latin typeface="Arial"/>
              <a:ea typeface="DejaVu Sans"/>
            </a:endParaRPr>
          </a:p>
        </p:txBody>
      </p:sp>
      <p:sp>
        <p:nvSpPr>
          <p:cNvPr id="243" name="Freeform 19"/>
          <p:cNvSpPr/>
          <p:nvPr/>
        </p:nvSpPr>
        <p:spPr>
          <a:xfrm>
            <a:off x="2160000" y="8579160"/>
            <a:ext cx="15217200" cy="58320"/>
          </a:xfrm>
          <a:custGeom>
            <a:avLst/>
            <a:gdLst>
              <a:gd name="textAreaLeft" fmla="*/ 0 w 15217200"/>
              <a:gd name="textAreaRight" fmla="*/ 15217920 w 1521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pPr>
              <a:lnSpc>
                <a:spcPct val="100000"/>
              </a:lnSpc>
            </a:pPr>
            <a:endParaRPr b="0" lang="tr-TR" sz="1800" spc="-1" strike="noStrike">
              <a:solidFill>
                <a:srgbClr val="000000"/>
              </a:solidFill>
              <a:latin typeface="Arial"/>
              <a:ea typeface="DejaVu Sans"/>
            </a:endParaRPr>
          </a:p>
        </p:txBody>
      </p:sp>
      <p:sp>
        <p:nvSpPr>
          <p:cNvPr id="244" name="Freeform 20"/>
          <p:cNvSpPr/>
          <p:nvPr/>
        </p:nvSpPr>
        <p:spPr>
          <a:xfrm rot="16200000">
            <a:off x="312480" y="86544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pPr>
              <a:lnSpc>
                <a:spcPct val="100000"/>
              </a:lnSpc>
            </a:pPr>
            <a:endParaRPr b="0" lang="tr-TR" sz="1800" spc="-1" strike="noStrike">
              <a:solidFill>
                <a:srgbClr val="ffffff"/>
              </a:solidFill>
              <a:latin typeface="Arial"/>
              <a:ea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Data Cleaning Techniques</a:t>
            </a:r>
            <a:endParaRPr b="0" lang="tr-TR" sz="3600" spc="-1" strike="noStrike">
              <a:solidFill>
                <a:srgbClr val="000000"/>
              </a:solidFill>
              <a:latin typeface="Arial"/>
            </a:endParaRPr>
          </a:p>
        </p:txBody>
      </p:sp>
      <p:sp>
        <p:nvSpPr>
          <p:cNvPr id="437"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438"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439" name="Freeform 147"/>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40" name="Group 41"/>
          <p:cNvGrpSpPr/>
          <p:nvPr/>
        </p:nvGrpSpPr>
        <p:grpSpPr>
          <a:xfrm>
            <a:off x="1440000" y="8911080"/>
            <a:ext cx="15577200" cy="58320"/>
            <a:chOff x="1440000" y="8911080"/>
            <a:chExt cx="15577200" cy="58320"/>
          </a:xfrm>
        </p:grpSpPr>
        <p:sp>
          <p:nvSpPr>
            <p:cNvPr id="441" name="Freeform 148"/>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442" name="Freeform 149"/>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43" name="Freeform 150"/>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44" name="Group 42"/>
          <p:cNvGrpSpPr/>
          <p:nvPr/>
        </p:nvGrpSpPr>
        <p:grpSpPr>
          <a:xfrm>
            <a:off x="-548640" y="8651880"/>
            <a:ext cx="1602360" cy="1809360"/>
            <a:chOff x="-548640" y="8651880"/>
            <a:chExt cx="1602360" cy="1809360"/>
          </a:xfrm>
        </p:grpSpPr>
        <p:sp>
          <p:nvSpPr>
            <p:cNvPr id="445" name="Freeform 151"/>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446" name="Freeform 152"/>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47" name="Freeform 153"/>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Cleaning Techniques</a:t>
            </a:r>
            <a:endParaRPr b="0" lang="tr-TR" sz="3600" spc="-1" strike="noStrike">
              <a:solidFill>
                <a:srgbClr val="000000"/>
              </a:solidFill>
              <a:latin typeface="Arial"/>
            </a:endParaRPr>
          </a:p>
        </p:txBody>
      </p:sp>
      <p:sp>
        <p:nvSpPr>
          <p:cNvPr id="44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cleaning techniques are crucial for preparing data for analysis by removing errors, inconsistencies, and redundancies. They involve processes such as data imputation, outlier detection, and feature scaling.</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Imputation: Filling in missing values based on statistical methods or nearest...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Outlier Detection: Identifying and removing extreme values that can skew anal...</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Feature Scaling: Normalizing data values to ensure they have a similar scale ...</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Data Validation: Checking data for errors, inconsistencies, and compliance wi...</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Data Transformation: Converting data into a format suitable for analysis, suc...</a:t>
            </a:r>
            <a:endParaRPr b="0" lang="tr-TR" sz="2400" spc="-1" strike="noStrike">
              <a:solidFill>
                <a:srgbClr val="000000"/>
              </a:solidFill>
              <a:latin typeface="Arial"/>
            </a:endParaRPr>
          </a:p>
        </p:txBody>
      </p:sp>
      <p:sp>
        <p:nvSpPr>
          <p:cNvPr id="450" name="Freeform 154"/>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51" name="Group 43"/>
          <p:cNvGrpSpPr/>
          <p:nvPr/>
        </p:nvGrpSpPr>
        <p:grpSpPr>
          <a:xfrm>
            <a:off x="1440000" y="8911080"/>
            <a:ext cx="15577200" cy="58320"/>
            <a:chOff x="1440000" y="8911080"/>
            <a:chExt cx="15577200" cy="58320"/>
          </a:xfrm>
        </p:grpSpPr>
        <p:sp>
          <p:nvSpPr>
            <p:cNvPr id="452" name="Freeform 155"/>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453" name="Freeform 156"/>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54" name="Freeform 157"/>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55" name="Group 44"/>
          <p:cNvGrpSpPr/>
          <p:nvPr/>
        </p:nvGrpSpPr>
        <p:grpSpPr>
          <a:xfrm>
            <a:off x="-548640" y="8651880"/>
            <a:ext cx="1602360" cy="1809360"/>
            <a:chOff x="-548640" y="8651880"/>
            <a:chExt cx="1602360" cy="1809360"/>
          </a:xfrm>
        </p:grpSpPr>
        <p:sp>
          <p:nvSpPr>
            <p:cNvPr id="456" name="Freeform 158"/>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457" name="Freeform 159"/>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58" name="Freeform 160"/>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Preprocessing Steps</a:t>
            </a:r>
            <a:endParaRPr b="0" lang="tr-TR" sz="3600" spc="-1" strike="noStrike">
              <a:solidFill>
                <a:srgbClr val="000000"/>
              </a:solidFill>
              <a:latin typeface="Arial"/>
            </a:endParaRPr>
          </a:p>
        </p:txBody>
      </p:sp>
      <p:sp>
        <p:nvSpPr>
          <p:cNvPr id="460"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preprocessing is the process of preparing raw data for machine learning models. It involves several steps to ensure data quality and consistency.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Imputing missing values with the mean or median</a:t>
            </a:r>
            <a:br>
              <a:rPr sz="2400"/>
            </a:br>
            <a:r>
              <a:rPr b="0" lang="en-US" sz="2400" spc="-1" strike="noStrike">
                <a:solidFill>
                  <a:srgbClr val="000000"/>
                </a:solidFill>
                <a:latin typeface="Calibri"/>
              </a:rPr>
              <a:t>• Scaling data to [0, 1] range using min-max scaling</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 800-53 Revision 4: Security and Privacy Controls for Federal Information Systems and Organiz...</a:t>
            </a:r>
            <a:br>
              <a:rPr sz="2400"/>
            </a:br>
            <a:r>
              <a:rPr b="0" lang="en-US" sz="2400" spc="-1" strike="noStrike">
                <a:solidFill>
                  <a:srgbClr val="000000"/>
                </a:solidFill>
                <a:latin typeface="Calibri"/>
              </a:rPr>
              <a:t>• ISO/IEC 27001:2013: Information technology - Security techniques - Information security management 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Data Cleaning: Removing errors, inconsistencies, and duplicates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Feature Scaling: Normalizing data to a common range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Missing Data Imputation: Filling missing values with appropriate estimates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Outlier Removal: Identifying and removing extreme values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Data Transformation: Converting data into a suitable format for modeling</a:t>
            </a:r>
            <a:endParaRPr b="0" lang="tr-TR" sz="2400" spc="-1" strike="noStrike">
              <a:solidFill>
                <a:srgbClr val="000000"/>
              </a:solidFill>
              <a:latin typeface="Arial"/>
            </a:endParaRPr>
          </a:p>
        </p:txBody>
      </p:sp>
      <p:sp>
        <p:nvSpPr>
          <p:cNvPr id="461" name="Freeform 161"/>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62" name="Group 45"/>
          <p:cNvGrpSpPr/>
          <p:nvPr/>
        </p:nvGrpSpPr>
        <p:grpSpPr>
          <a:xfrm>
            <a:off x="1440000" y="8911080"/>
            <a:ext cx="15577200" cy="58320"/>
            <a:chOff x="1440000" y="8911080"/>
            <a:chExt cx="15577200" cy="58320"/>
          </a:xfrm>
        </p:grpSpPr>
        <p:sp>
          <p:nvSpPr>
            <p:cNvPr id="463" name="Freeform 162"/>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464" name="Freeform 163"/>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65" name="Freeform 164"/>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66" name="Group 46"/>
          <p:cNvGrpSpPr/>
          <p:nvPr/>
        </p:nvGrpSpPr>
        <p:grpSpPr>
          <a:xfrm>
            <a:off x="-548640" y="8651880"/>
            <a:ext cx="1602360" cy="1809360"/>
            <a:chOff x="-548640" y="8651880"/>
            <a:chExt cx="1602360" cy="1809360"/>
          </a:xfrm>
        </p:grpSpPr>
        <p:sp>
          <p:nvSpPr>
            <p:cNvPr id="467" name="Freeform 165"/>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468" name="Freeform 166"/>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69" name="Freeform 167"/>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Preprocessing Steps</a:t>
            </a:r>
            <a:endParaRPr b="0" lang="tr-TR" sz="3600" spc="-1" strike="noStrike">
              <a:solidFill>
                <a:srgbClr val="000000"/>
              </a:solidFill>
              <a:latin typeface="Arial"/>
            </a:endParaRPr>
          </a:p>
        </p:txBody>
      </p:sp>
      <p:sp>
        <p:nvSpPr>
          <p:cNvPr id="471"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preprocessing involves transforming raw data into a format that is suitable for analysis.</a:t>
            </a:r>
            <a:br>
              <a:rPr sz="2400"/>
            </a:br>
            <a:r>
              <a:rPr b="0" lang="en-US" sz="2400" spc="-1" strike="noStrike">
                <a:solidFill>
                  <a:srgbClr val="000000"/>
                </a:solidFill>
                <a:latin typeface="Calibri"/>
              </a:rPr>
              <a:t>Key steps include:</a:t>
            </a:r>
            <a:br>
              <a:rPr sz="2400"/>
            </a:br>
            <a:br>
              <a:rPr sz="2400"/>
            </a:br>
            <a:r>
              <a:rPr b="0" lang="en-US" sz="2400" spc="-1" strike="noStrike">
                <a:solidFill>
                  <a:srgbClr val="000000"/>
                </a:solidFill>
                <a:latin typeface="Calibri"/>
              </a:rPr>
              <a:t>- **Standardizing:** Ensuring data is in a consistent format, e.g., same units, currency</a:t>
            </a:r>
            <a:br>
              <a:rPr sz="2400"/>
            </a:br>
            <a:r>
              <a:rPr b="0" lang="en-US" sz="2400" spc="-1" strike="noStrike">
                <a:solidFill>
                  <a:srgbClr val="000000"/>
                </a:solidFill>
                <a:latin typeface="Calibri"/>
              </a:rPr>
              <a:t>- **Normalization:** Scaling data to a common range, e.g., 0 to 1</a:t>
            </a:r>
            <a:br>
              <a:rPr sz="2400"/>
            </a:br>
            <a:r>
              <a:rPr b="0" lang="en-US" sz="2400" spc="-1" strike="noStrike">
                <a:solidFill>
                  <a:srgbClr val="000000"/>
                </a:solidFill>
                <a:latin typeface="Calibri"/>
              </a:rPr>
              <a:t>- **Data imputation:** Filling in missing values to minimize bias and improve accuracy</a:t>
            </a:r>
            <a:br>
              <a:rPr sz="2400"/>
            </a:br>
            <a:r>
              <a:rPr b="0" lang="en-US" sz="2400" spc="-1" strike="noStrike">
                <a:solidFill>
                  <a:srgbClr val="000000"/>
                </a:solidFill>
                <a:latin typeface="Calibri"/>
              </a:rPr>
              <a:t>- **Feature engineering:** Generating new features from existing data to enhance analysis</a:t>
            </a:r>
            <a:br>
              <a:rPr sz="2400"/>
            </a:br>
            <a:r>
              <a:rPr b="0" lang="en-US" sz="2400" spc="-1" strike="noStrike">
                <a:solidFill>
                  <a:srgbClr val="000000"/>
                </a:solidFill>
                <a:latin typeface="Calibri"/>
              </a:rPr>
              <a:t>- **Dimensionality reduction:** Reducing the number of features to improve efficiency and prevent overfitting.</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Standardization: Converting data to a consistent format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Normalization: Scaling data to a common range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Data imputation: Filling in missing values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Feature engineering: Generating new features for analysis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Dimensionality reduction: Reducing the number of features</a:t>
            </a:r>
            <a:endParaRPr b="0" lang="tr-TR" sz="2400" spc="-1" strike="noStrike">
              <a:solidFill>
                <a:srgbClr val="000000"/>
              </a:solidFill>
              <a:latin typeface="Arial"/>
            </a:endParaRPr>
          </a:p>
        </p:txBody>
      </p:sp>
      <p:sp>
        <p:nvSpPr>
          <p:cNvPr id="472" name="Freeform 168"/>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73" name="Group 47"/>
          <p:cNvGrpSpPr/>
          <p:nvPr/>
        </p:nvGrpSpPr>
        <p:grpSpPr>
          <a:xfrm>
            <a:off x="1440000" y="8911080"/>
            <a:ext cx="15577200" cy="58320"/>
            <a:chOff x="1440000" y="8911080"/>
            <a:chExt cx="15577200" cy="58320"/>
          </a:xfrm>
        </p:grpSpPr>
        <p:sp>
          <p:nvSpPr>
            <p:cNvPr id="474" name="Freeform 169"/>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475" name="Freeform 170"/>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76" name="Freeform 171"/>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77" name="Group 48"/>
          <p:cNvGrpSpPr/>
          <p:nvPr/>
        </p:nvGrpSpPr>
        <p:grpSpPr>
          <a:xfrm>
            <a:off x="-548640" y="8651880"/>
            <a:ext cx="1602360" cy="1809360"/>
            <a:chOff x="-548640" y="8651880"/>
            <a:chExt cx="1602360" cy="1809360"/>
          </a:xfrm>
        </p:grpSpPr>
        <p:sp>
          <p:nvSpPr>
            <p:cNvPr id="478" name="Freeform 172"/>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479" name="Freeform 173"/>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80" name="Freeform 174"/>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Data Preprocessing Steps</a:t>
            </a:r>
            <a:endParaRPr b="0" lang="tr-TR" sz="3600" spc="-1" strike="noStrike">
              <a:solidFill>
                <a:srgbClr val="000000"/>
              </a:solidFill>
              <a:latin typeface="Arial"/>
            </a:endParaRPr>
          </a:p>
        </p:txBody>
      </p:sp>
      <p:sp>
        <p:nvSpPr>
          <p:cNvPr id="482"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483"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484" name="Freeform 175"/>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85" name="Group 49"/>
          <p:cNvGrpSpPr/>
          <p:nvPr/>
        </p:nvGrpSpPr>
        <p:grpSpPr>
          <a:xfrm>
            <a:off x="1440000" y="8911080"/>
            <a:ext cx="15577200" cy="58320"/>
            <a:chOff x="1440000" y="8911080"/>
            <a:chExt cx="15577200" cy="58320"/>
          </a:xfrm>
        </p:grpSpPr>
        <p:sp>
          <p:nvSpPr>
            <p:cNvPr id="486" name="Freeform 176"/>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487" name="Freeform 177"/>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88" name="Freeform 178"/>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89" name="Group 50"/>
          <p:cNvGrpSpPr/>
          <p:nvPr/>
        </p:nvGrpSpPr>
        <p:grpSpPr>
          <a:xfrm>
            <a:off x="-548640" y="8651880"/>
            <a:ext cx="1602360" cy="1809360"/>
            <a:chOff x="-548640" y="8651880"/>
            <a:chExt cx="1602360" cy="1809360"/>
          </a:xfrm>
        </p:grpSpPr>
        <p:sp>
          <p:nvSpPr>
            <p:cNvPr id="490" name="Freeform 179"/>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491" name="Freeform 180"/>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92" name="Freeform 181"/>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Validation Methods</a:t>
            </a:r>
            <a:endParaRPr b="0" lang="tr-TR" sz="3600" spc="-1" strike="noStrike">
              <a:solidFill>
                <a:srgbClr val="000000"/>
              </a:solidFill>
              <a:latin typeface="Arial"/>
            </a:endParaRPr>
          </a:p>
        </p:txBody>
      </p:sp>
      <p:sp>
        <p:nvSpPr>
          <p:cNvPr id="494"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validation ensures data quality and integrity before analysis. It involves checking data against defined criteria to identify errors, inconsistencies, or missing values.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Ensuring dates fall within a reasonable range to prevent anomalies.</a:t>
            </a:r>
            <a:br>
              <a:rPr sz="2400"/>
            </a:br>
            <a:r>
              <a:rPr b="0" lang="en-US" sz="2400" spc="-1" strike="noStrike">
                <a:solidFill>
                  <a:srgbClr val="000000"/>
                </a:solidFill>
                <a:latin typeface="Calibri"/>
              </a:rPr>
              <a:t>• Validating email addresses to conform to RFC 822 syntax.</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800-64 Revision 2</a:t>
            </a:r>
            <a:br>
              <a:rPr sz="2400"/>
            </a:br>
            <a:r>
              <a:rPr b="0" lang="en-US" sz="2400" spc="-1" strike="noStrike">
                <a:solidFill>
                  <a:srgbClr val="000000"/>
                </a:solidFill>
                <a:latin typeface="Calibri"/>
              </a:rPr>
              <a:t>• ISO/IEC 27001:2013 Annex A.12.1</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Range Validation: Validates data within a specific range or boundary.</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Type Validation: Checks if data conforms to the expected data type.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Format Validation: Verifies if data matches a specific format (e.g., date, ...</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Referential Integrity Validation: Ensures that data references existing 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Logical Validation: Checks for logical errors or relationships within the d...</a:t>
            </a:r>
            <a:endParaRPr b="0" lang="tr-TR" sz="2400" spc="-1" strike="noStrike">
              <a:solidFill>
                <a:srgbClr val="000000"/>
              </a:solidFill>
              <a:latin typeface="Arial"/>
            </a:endParaRPr>
          </a:p>
        </p:txBody>
      </p:sp>
      <p:sp>
        <p:nvSpPr>
          <p:cNvPr id="495" name="Freeform 182"/>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496" name="Group 51"/>
          <p:cNvGrpSpPr/>
          <p:nvPr/>
        </p:nvGrpSpPr>
        <p:grpSpPr>
          <a:xfrm>
            <a:off x="1440000" y="8911080"/>
            <a:ext cx="15577200" cy="58320"/>
            <a:chOff x="1440000" y="8911080"/>
            <a:chExt cx="15577200" cy="58320"/>
          </a:xfrm>
        </p:grpSpPr>
        <p:sp>
          <p:nvSpPr>
            <p:cNvPr id="497" name="Freeform 183"/>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498" name="Freeform 184"/>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499" name="Freeform 185"/>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00" name="Group 52"/>
          <p:cNvGrpSpPr/>
          <p:nvPr/>
        </p:nvGrpSpPr>
        <p:grpSpPr>
          <a:xfrm>
            <a:off x="-548640" y="8651880"/>
            <a:ext cx="1602360" cy="1809360"/>
            <a:chOff x="-548640" y="8651880"/>
            <a:chExt cx="1602360" cy="1809360"/>
          </a:xfrm>
        </p:grpSpPr>
        <p:sp>
          <p:nvSpPr>
            <p:cNvPr id="501" name="Freeform 186"/>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502" name="Freeform 187"/>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03" name="Freeform 188"/>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Validation Methods</a:t>
            </a:r>
            <a:endParaRPr b="0" lang="tr-TR" sz="3600" spc="-1" strike="noStrike">
              <a:solidFill>
                <a:srgbClr val="000000"/>
              </a:solidFill>
              <a:latin typeface="Arial"/>
            </a:endParaRPr>
          </a:p>
        </p:txBody>
      </p:sp>
      <p:sp>
        <p:nvSpPr>
          <p:cNvPr id="505"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validation ensures the accuracy and integrity of data before processing. It involves verifying adherence to specified criteria to identify and correct errors or inconsistencies.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Validating email addresses to ensure correct syntax and domain existence</a:t>
            </a:r>
            <a:br>
              <a:rPr sz="2400"/>
            </a:br>
            <a:r>
              <a:rPr b="0" lang="en-US" sz="2400" spc="-1" strike="noStrike">
                <a:solidFill>
                  <a:srgbClr val="000000"/>
                </a:solidFill>
                <a:latin typeface="Calibri"/>
              </a:rPr>
              <a:t>• Checking dates to ensure valid formats and ranges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Data Type Validation: Verifies data type adheres to expected format (e.g., nu...</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Range Checking: Ensures values fall within specified bounds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Consistency Checking: Compares data elements to identify logical inconsistencies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Checksum Verification: Detects errors in data transmission or storage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Duplicate Detection: Identifies and removes duplicate data points</a:t>
            </a:r>
            <a:endParaRPr b="0" lang="tr-TR" sz="2400" spc="-1" strike="noStrike">
              <a:solidFill>
                <a:srgbClr val="000000"/>
              </a:solidFill>
              <a:latin typeface="Arial"/>
            </a:endParaRPr>
          </a:p>
        </p:txBody>
      </p:sp>
      <p:sp>
        <p:nvSpPr>
          <p:cNvPr id="506" name="Freeform 189"/>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07" name="Group 53"/>
          <p:cNvGrpSpPr/>
          <p:nvPr/>
        </p:nvGrpSpPr>
        <p:grpSpPr>
          <a:xfrm>
            <a:off x="1440000" y="8911080"/>
            <a:ext cx="15577200" cy="58320"/>
            <a:chOff x="1440000" y="8911080"/>
            <a:chExt cx="15577200" cy="58320"/>
          </a:xfrm>
        </p:grpSpPr>
        <p:sp>
          <p:nvSpPr>
            <p:cNvPr id="508" name="Freeform 190"/>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509" name="Freeform 191"/>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10" name="Freeform 192"/>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11" name="Group 54"/>
          <p:cNvGrpSpPr/>
          <p:nvPr/>
        </p:nvGrpSpPr>
        <p:grpSpPr>
          <a:xfrm>
            <a:off x="-548640" y="8651880"/>
            <a:ext cx="1602360" cy="1809360"/>
            <a:chOff x="-548640" y="8651880"/>
            <a:chExt cx="1602360" cy="1809360"/>
          </a:xfrm>
        </p:grpSpPr>
        <p:sp>
          <p:nvSpPr>
            <p:cNvPr id="512" name="Freeform 193"/>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513" name="Freeform 194"/>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14" name="Freeform 195"/>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Statistical Analysis in Data Security</a:t>
            </a:r>
            <a:endParaRPr b="0" lang="tr-TR" sz="3600" spc="-1" strike="noStrike">
              <a:solidFill>
                <a:srgbClr val="000000"/>
              </a:solidFill>
              <a:latin typeface="Arial"/>
            </a:endParaRPr>
          </a:p>
        </p:txBody>
      </p:sp>
      <p:sp>
        <p:nvSpPr>
          <p:cNvPr id="516"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Statistical analysis is essential for extracting valuable insights from cybersecurity data. It helps identify patterns, detect anomalies, and make informed decisions. Different statistical techniques are used for various cybersecurity applications, including intrusion detection, risk assessment, and security event correlation.</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Using anomaly detection techniques to identify suspicious network traffic patterns.</a:t>
            </a:r>
            <a:br>
              <a:rPr sz="2400"/>
            </a:br>
            <a:r>
              <a:rPr b="0" lang="en-US" sz="2400" spc="-1" strike="noStrike">
                <a:solidFill>
                  <a:srgbClr val="000000"/>
                </a:solidFill>
                <a:latin typeface="Calibri"/>
              </a:rPr>
              <a:t>• - Applying regression models to predict the likelihood of a cybersecurity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27001:2013 Information Security Management System</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Descriptive statistics: Summarize data to understand central tendencies, di...</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Inferential statistics: Draw conclusions about a population based on a sample.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Hypothesis testing: Test hypotheses about cybersecurity events or vulnerabi...</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Regression analysis: Model relationships between variables to predict futur...</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Time series analysis: Analyze data over time to identify trends and patterns.</a:t>
            </a:r>
            <a:endParaRPr b="0" lang="tr-TR" sz="2400" spc="-1" strike="noStrike">
              <a:solidFill>
                <a:srgbClr val="000000"/>
              </a:solidFill>
              <a:latin typeface="Arial"/>
            </a:endParaRPr>
          </a:p>
        </p:txBody>
      </p:sp>
      <p:sp>
        <p:nvSpPr>
          <p:cNvPr id="517" name="Freeform 196"/>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18" name="Group 55"/>
          <p:cNvGrpSpPr/>
          <p:nvPr/>
        </p:nvGrpSpPr>
        <p:grpSpPr>
          <a:xfrm>
            <a:off x="1440000" y="8911080"/>
            <a:ext cx="15577200" cy="58320"/>
            <a:chOff x="1440000" y="8911080"/>
            <a:chExt cx="15577200" cy="58320"/>
          </a:xfrm>
        </p:grpSpPr>
        <p:sp>
          <p:nvSpPr>
            <p:cNvPr id="519" name="Freeform 197"/>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520" name="Freeform 198"/>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21" name="Freeform 199"/>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22" name="Group 56"/>
          <p:cNvGrpSpPr/>
          <p:nvPr/>
        </p:nvGrpSpPr>
        <p:grpSpPr>
          <a:xfrm>
            <a:off x="-548640" y="8651880"/>
            <a:ext cx="1602360" cy="1809360"/>
            <a:chOff x="-548640" y="8651880"/>
            <a:chExt cx="1602360" cy="1809360"/>
          </a:xfrm>
        </p:grpSpPr>
        <p:sp>
          <p:nvSpPr>
            <p:cNvPr id="523" name="Freeform 200"/>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524" name="Freeform 201"/>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25" name="Freeform 202"/>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Statistical Analysis in Data Security</a:t>
            </a:r>
            <a:endParaRPr b="0" lang="tr-TR" sz="3600" spc="-1" strike="noStrike">
              <a:solidFill>
                <a:srgbClr val="000000"/>
              </a:solidFill>
              <a:latin typeface="Arial"/>
            </a:endParaRPr>
          </a:p>
        </p:txBody>
      </p:sp>
      <p:sp>
        <p:nvSpPr>
          <p:cNvPr id="527"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528"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529" name="Freeform 203"/>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30" name="Group 57"/>
          <p:cNvGrpSpPr/>
          <p:nvPr/>
        </p:nvGrpSpPr>
        <p:grpSpPr>
          <a:xfrm>
            <a:off x="1440000" y="8911080"/>
            <a:ext cx="15577200" cy="58320"/>
            <a:chOff x="1440000" y="8911080"/>
            <a:chExt cx="15577200" cy="58320"/>
          </a:xfrm>
        </p:grpSpPr>
        <p:sp>
          <p:nvSpPr>
            <p:cNvPr id="531" name="Freeform 204"/>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532" name="Freeform 205"/>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33" name="Freeform 206"/>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34" name="Group 58"/>
          <p:cNvGrpSpPr/>
          <p:nvPr/>
        </p:nvGrpSpPr>
        <p:grpSpPr>
          <a:xfrm>
            <a:off x="-548640" y="8651880"/>
            <a:ext cx="1602360" cy="1809360"/>
            <a:chOff x="-548640" y="8651880"/>
            <a:chExt cx="1602360" cy="1809360"/>
          </a:xfrm>
        </p:grpSpPr>
        <p:sp>
          <p:nvSpPr>
            <p:cNvPr id="535" name="Freeform 207"/>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536" name="Freeform 208"/>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37" name="Freeform 209"/>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Statistical Methods in Data Analysis</a:t>
            </a:r>
            <a:endParaRPr b="0" lang="tr-TR" sz="3600" spc="-1" strike="noStrike">
              <a:solidFill>
                <a:srgbClr val="000000"/>
              </a:solidFill>
              <a:latin typeface="Arial"/>
            </a:endParaRPr>
          </a:p>
        </p:txBody>
      </p:sp>
      <p:sp>
        <p:nvSpPr>
          <p:cNvPr id="53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Statistical analysis methods provide powerful techniques for extracting valuable insights and making informed decisions from cybersecurity data. These methods involve applying mathematical and statistical principles to data to identify patterns, trends, and anomalies.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Analyzing incident data to identify common attack vectors</a:t>
            </a:r>
            <a:br>
              <a:rPr sz="2400"/>
            </a:br>
            <a:r>
              <a:rPr b="0" lang="en-US" sz="2400" spc="-1" strike="noStrike">
                <a:solidFill>
                  <a:srgbClr val="000000"/>
                </a:solidFill>
                <a:latin typeface="Calibri"/>
              </a:rPr>
              <a:t>• Using time series analysis to detect anomalies in network traffic patterns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a:t>
            </a:r>
            <a:br>
              <a:rPr sz="2400"/>
            </a:br>
            <a:r>
              <a:rPr b="0" lang="en-US" sz="2400" spc="-1" strike="noStrike">
                <a:solidFill>
                  <a:srgbClr val="000000"/>
                </a:solidFill>
                <a:latin typeface="Calibri"/>
              </a:rPr>
              <a:t>• ISO/IEC 27001:2013 Annex A.12</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Descriptive statistics: Summarize and describe data (e.g., mean, median, stan...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Inferential statistics: Draw conclusions from data (e.g., hypothesis testing,...</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Regression analysis: Model relationships between variables (e.g., linear regr...</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Time series analysis: Analyze data over time (e.g., moving averages, seasonal...</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Cluster analysis: Group similar data points together (e.g., k-means clusterin...</a:t>
            </a:r>
            <a:endParaRPr b="0" lang="tr-TR" sz="2400" spc="-1" strike="noStrike">
              <a:solidFill>
                <a:srgbClr val="000000"/>
              </a:solidFill>
              <a:latin typeface="Arial"/>
            </a:endParaRPr>
          </a:p>
        </p:txBody>
      </p:sp>
      <p:sp>
        <p:nvSpPr>
          <p:cNvPr id="540" name="Freeform 210"/>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41" name="Group 59"/>
          <p:cNvGrpSpPr/>
          <p:nvPr/>
        </p:nvGrpSpPr>
        <p:grpSpPr>
          <a:xfrm>
            <a:off x="1440000" y="8911080"/>
            <a:ext cx="15577200" cy="58320"/>
            <a:chOff x="1440000" y="8911080"/>
            <a:chExt cx="15577200" cy="58320"/>
          </a:xfrm>
        </p:grpSpPr>
        <p:sp>
          <p:nvSpPr>
            <p:cNvPr id="542" name="Freeform 211"/>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543" name="Freeform 212"/>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44" name="Freeform 213"/>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45" name="Group 60"/>
          <p:cNvGrpSpPr/>
          <p:nvPr/>
        </p:nvGrpSpPr>
        <p:grpSpPr>
          <a:xfrm>
            <a:off x="-548640" y="8651880"/>
            <a:ext cx="1602360" cy="1809360"/>
            <a:chOff x="-548640" y="8651880"/>
            <a:chExt cx="1602360" cy="1809360"/>
          </a:xfrm>
        </p:grpSpPr>
        <p:sp>
          <p:nvSpPr>
            <p:cNvPr id="546" name="Freeform 214"/>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547" name="Freeform 215"/>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48" name="Freeform 216"/>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Course Information</a:t>
            </a:r>
            <a:endParaRPr b="0" lang="tr-TR" sz="3600" spc="-1" strike="noStrike">
              <a:solidFill>
                <a:srgbClr val="000000"/>
              </a:solidFill>
              <a:latin typeface="Arial"/>
            </a:endParaRPr>
          </a:p>
        </p:txBody>
      </p:sp>
      <p:sp>
        <p:nvSpPr>
          <p:cNvPr id="246"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Course Duration and Structure</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Lecture Duration: 4-8 hours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Lab Time: 1-2 hours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Interactive Sessions and Hands-on Practice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Real-world Case Studies and Examples</a:t>
            </a:r>
            <a:endParaRPr b="0" lang="tr-TR" sz="2400" spc="-1" strike="noStrike">
              <a:solidFill>
                <a:srgbClr val="000000"/>
              </a:solidFill>
              <a:latin typeface="Arial"/>
            </a:endParaRPr>
          </a:p>
        </p:txBody>
      </p:sp>
      <p:sp>
        <p:nvSpPr>
          <p:cNvPr id="247" name="Freeform 28"/>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48" name="Group 6"/>
          <p:cNvGrpSpPr/>
          <p:nvPr/>
        </p:nvGrpSpPr>
        <p:grpSpPr>
          <a:xfrm>
            <a:off x="1440000" y="8911080"/>
            <a:ext cx="15577200" cy="58320"/>
            <a:chOff x="1440000" y="8911080"/>
            <a:chExt cx="15577200" cy="58320"/>
          </a:xfrm>
        </p:grpSpPr>
        <p:sp>
          <p:nvSpPr>
            <p:cNvPr id="249" name="Freeform 29"/>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250" name="Freeform 30"/>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51" name="Freeform 31"/>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52" name="Group 7"/>
          <p:cNvGrpSpPr/>
          <p:nvPr/>
        </p:nvGrpSpPr>
        <p:grpSpPr>
          <a:xfrm>
            <a:off x="-548640" y="8651880"/>
            <a:ext cx="1602360" cy="1809360"/>
            <a:chOff x="-548640" y="8651880"/>
            <a:chExt cx="1602360" cy="1809360"/>
          </a:xfrm>
        </p:grpSpPr>
        <p:sp>
          <p:nvSpPr>
            <p:cNvPr id="253" name="Freeform 32"/>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254" name="Freeform 33"/>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55" name="Freeform 34"/>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Pattern Recognition for Data Analysis</a:t>
            </a:r>
            <a:endParaRPr b="0" lang="tr-TR" sz="3600" spc="-1" strike="noStrike">
              <a:solidFill>
                <a:srgbClr val="000000"/>
              </a:solidFill>
              <a:latin typeface="Arial"/>
            </a:endParaRPr>
          </a:p>
        </p:txBody>
      </p:sp>
      <p:sp>
        <p:nvSpPr>
          <p:cNvPr id="550"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Pattern recognition involves identifying meaningful patterns, relationships, and anomalies within data. This enables analysts to draw inferences, predict future trends, and detect potential security threats.</a:t>
            </a:r>
            <a:br>
              <a:rPr sz="2400"/>
            </a:br>
            <a:r>
              <a:rPr b="0" lang="en-US" sz="2400" spc="-1" strike="noStrike">
                <a:solidFill>
                  <a:srgbClr val="000000"/>
                </a:solidFill>
                <a:latin typeface="Calibri"/>
              </a:rPr>
              <a:t>Data analysis techniques such as machine learning and statistical modeling leverage pattern recognition to enhance cybersecurity measures.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 800-53 Revision 5: Security and Privacy Controls for Information Systems and Organizations</a:t>
            </a:r>
            <a:br>
              <a:rPr sz="2400"/>
            </a:br>
            <a:r>
              <a:rPr b="0" lang="en-US" sz="2400" spc="-1" strike="noStrike">
                <a:solidFill>
                  <a:srgbClr val="000000"/>
                </a:solidFill>
                <a:latin typeface="Calibri"/>
              </a:rPr>
              <a:t>• ISO/IEC 27001:2013: Information Security Management System</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Analyze threat logs for suspicious patterns.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Identify network traffic anomalies indicating intrusions.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Detect phishing attempts by recognizing common language patterns.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Monitor user behavior to identify potential insider threats.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Predict future cyberattacks based on historical incident patterns.</a:t>
            </a:r>
            <a:endParaRPr b="0" lang="tr-TR" sz="2400" spc="-1" strike="noStrike">
              <a:solidFill>
                <a:srgbClr val="000000"/>
              </a:solidFill>
              <a:latin typeface="Arial"/>
            </a:endParaRPr>
          </a:p>
        </p:txBody>
      </p:sp>
      <p:sp>
        <p:nvSpPr>
          <p:cNvPr id="551" name="Freeform 217"/>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52" name="Group 61"/>
          <p:cNvGrpSpPr/>
          <p:nvPr/>
        </p:nvGrpSpPr>
        <p:grpSpPr>
          <a:xfrm>
            <a:off x="1440000" y="8911080"/>
            <a:ext cx="15577200" cy="58320"/>
            <a:chOff x="1440000" y="8911080"/>
            <a:chExt cx="15577200" cy="58320"/>
          </a:xfrm>
        </p:grpSpPr>
        <p:sp>
          <p:nvSpPr>
            <p:cNvPr id="553" name="Freeform 218"/>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554" name="Freeform 219"/>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55" name="Freeform 220"/>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56" name="Group 62"/>
          <p:cNvGrpSpPr/>
          <p:nvPr/>
        </p:nvGrpSpPr>
        <p:grpSpPr>
          <a:xfrm>
            <a:off x="-548640" y="8651880"/>
            <a:ext cx="1602360" cy="1809360"/>
            <a:chOff x="-548640" y="8651880"/>
            <a:chExt cx="1602360" cy="1809360"/>
          </a:xfrm>
        </p:grpSpPr>
        <p:sp>
          <p:nvSpPr>
            <p:cNvPr id="557" name="Freeform 221"/>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558" name="Freeform 222"/>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59" name="Freeform 223"/>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Pattern Recognition in Data Analysis</a:t>
            </a:r>
            <a:endParaRPr b="0" lang="tr-TR" sz="3600" spc="-1" strike="noStrike">
              <a:solidFill>
                <a:srgbClr val="000000"/>
              </a:solidFill>
              <a:latin typeface="Arial"/>
            </a:endParaRPr>
          </a:p>
        </p:txBody>
      </p:sp>
      <p:sp>
        <p:nvSpPr>
          <p:cNvPr id="561"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Pattern recognition is a technique used in data analysis to identify patterns and anomalies in data. By recognizing these patterns, organizations can gain valuable insights into their security posture and identify potential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Identifying suspicious login patterns by analyzing user behavior data.</a:t>
            </a:r>
            <a:br>
              <a:rPr sz="2400"/>
            </a:br>
            <a:r>
              <a:rPr b="0" lang="en-US" sz="2400" spc="-1" strike="noStrike">
                <a:solidFill>
                  <a:srgbClr val="000000"/>
                </a:solidFill>
                <a:latin typeface="Calibri"/>
              </a:rPr>
              <a:t>• - Detecting malware by identifying anomalous file activity patterns.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 Security and Privacy Controls for Federal Information Systems and O...</a:t>
            </a:r>
            <a:br>
              <a:rPr sz="2400"/>
            </a:br>
            <a:r>
              <a:rPr b="0" lang="en-US" sz="2400" spc="-1" strike="noStrike">
                <a:solidFill>
                  <a:srgbClr val="000000"/>
                </a:solidFill>
                <a:latin typeface="Calibri"/>
              </a:rPr>
              <a:t>• ISO/IEC 27001:2013, Information technology — Security techniques — Information security management 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Anomaly detection: Identifying unusual or suspicious patterns in data.</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Trend analysis: Identifying trends and patterns in data over time.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Correlation analysis: Identifying relationships between different data points.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Clustering: Grouping similar data points together.</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Classification: Identifying and classifying data points into different cate...</a:t>
            </a:r>
            <a:endParaRPr b="0" lang="tr-TR" sz="2400" spc="-1" strike="noStrike">
              <a:solidFill>
                <a:srgbClr val="000000"/>
              </a:solidFill>
              <a:latin typeface="Arial"/>
            </a:endParaRPr>
          </a:p>
        </p:txBody>
      </p:sp>
      <p:sp>
        <p:nvSpPr>
          <p:cNvPr id="562" name="Freeform 224"/>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63" name="Group 63"/>
          <p:cNvGrpSpPr/>
          <p:nvPr/>
        </p:nvGrpSpPr>
        <p:grpSpPr>
          <a:xfrm>
            <a:off x="1440000" y="8911080"/>
            <a:ext cx="15577200" cy="58320"/>
            <a:chOff x="1440000" y="8911080"/>
            <a:chExt cx="15577200" cy="58320"/>
          </a:xfrm>
        </p:grpSpPr>
        <p:sp>
          <p:nvSpPr>
            <p:cNvPr id="564" name="Freeform 225"/>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565" name="Freeform 226"/>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66" name="Freeform 227"/>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67" name="Group 64"/>
          <p:cNvGrpSpPr/>
          <p:nvPr/>
        </p:nvGrpSpPr>
        <p:grpSpPr>
          <a:xfrm>
            <a:off x="-548640" y="8651880"/>
            <a:ext cx="1602360" cy="1809360"/>
            <a:chOff x="-548640" y="8651880"/>
            <a:chExt cx="1602360" cy="1809360"/>
          </a:xfrm>
        </p:grpSpPr>
        <p:sp>
          <p:nvSpPr>
            <p:cNvPr id="568" name="Freeform 228"/>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569" name="Freeform 229"/>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70" name="Freeform 230"/>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Pattern Recognition in Data Analysis</a:t>
            </a:r>
            <a:endParaRPr b="0" lang="tr-TR" sz="3600" spc="-1" strike="noStrike">
              <a:solidFill>
                <a:srgbClr val="000000"/>
              </a:solidFill>
              <a:latin typeface="Arial"/>
            </a:endParaRPr>
          </a:p>
        </p:txBody>
      </p:sp>
      <p:sp>
        <p:nvSpPr>
          <p:cNvPr id="572"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573"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574" name="Freeform 231"/>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75" name="Group 65"/>
          <p:cNvGrpSpPr/>
          <p:nvPr/>
        </p:nvGrpSpPr>
        <p:grpSpPr>
          <a:xfrm>
            <a:off x="1440000" y="8911080"/>
            <a:ext cx="15577200" cy="58320"/>
            <a:chOff x="1440000" y="8911080"/>
            <a:chExt cx="15577200" cy="58320"/>
          </a:xfrm>
        </p:grpSpPr>
        <p:sp>
          <p:nvSpPr>
            <p:cNvPr id="576" name="Freeform 232"/>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577" name="Freeform 233"/>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78" name="Freeform 234"/>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79" name="Group 66"/>
          <p:cNvGrpSpPr/>
          <p:nvPr/>
        </p:nvGrpSpPr>
        <p:grpSpPr>
          <a:xfrm>
            <a:off x="-548640" y="8651880"/>
            <a:ext cx="1602360" cy="1809360"/>
            <a:chOff x="-548640" y="8651880"/>
            <a:chExt cx="1602360" cy="1809360"/>
          </a:xfrm>
        </p:grpSpPr>
        <p:sp>
          <p:nvSpPr>
            <p:cNvPr id="580" name="Freeform 235"/>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581" name="Freeform 236"/>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82" name="Freeform 237"/>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Trend Analysis in Cybersecurity</a:t>
            </a:r>
            <a:endParaRPr b="0" lang="tr-TR" sz="3600" spc="-1" strike="noStrike">
              <a:solidFill>
                <a:srgbClr val="000000"/>
              </a:solidFill>
              <a:latin typeface="Arial"/>
            </a:endParaRPr>
          </a:p>
        </p:txBody>
      </p:sp>
      <p:sp>
        <p:nvSpPr>
          <p:cNvPr id="584"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Trend analysis involves examining historical data to identify patterns and predict future events. In cybersecurity, this technique helps organizations anticipate and mitigate potential threats. By analyzing trends in attack patterns, vulnerabilities, and threat intelligence, organizations can enhance their security posture and proactively address emerging risks.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Monitoring security logs for unusual patterns</a:t>
            </a:r>
            <a:br>
              <a:rPr sz="2400"/>
            </a:br>
            <a:r>
              <a:rPr b="0" lang="en-US" sz="2400" spc="-1" strike="noStrike">
                <a:solidFill>
                  <a:srgbClr val="000000"/>
                </a:solidFill>
                <a:latin typeface="Calibri"/>
              </a:rPr>
              <a:t>• - Analyzing threat intelligence reports for emerging trends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Identifies emerging threats and vulnerabilities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Predicts future attack patterns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Improves security posture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Supports proactive threat mitigation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Enhances incident response planning</a:t>
            </a:r>
            <a:endParaRPr b="0" lang="tr-TR" sz="2400" spc="-1" strike="noStrike">
              <a:solidFill>
                <a:srgbClr val="000000"/>
              </a:solidFill>
              <a:latin typeface="Arial"/>
            </a:endParaRPr>
          </a:p>
        </p:txBody>
      </p:sp>
      <p:sp>
        <p:nvSpPr>
          <p:cNvPr id="585" name="Freeform 238"/>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86" name="Group 67"/>
          <p:cNvGrpSpPr/>
          <p:nvPr/>
        </p:nvGrpSpPr>
        <p:grpSpPr>
          <a:xfrm>
            <a:off x="1440000" y="8911080"/>
            <a:ext cx="15577200" cy="58320"/>
            <a:chOff x="1440000" y="8911080"/>
            <a:chExt cx="15577200" cy="58320"/>
          </a:xfrm>
        </p:grpSpPr>
        <p:sp>
          <p:nvSpPr>
            <p:cNvPr id="587" name="Freeform 239"/>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588" name="Freeform 240"/>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89" name="Freeform 241"/>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90" name="Group 68"/>
          <p:cNvGrpSpPr/>
          <p:nvPr/>
        </p:nvGrpSpPr>
        <p:grpSpPr>
          <a:xfrm>
            <a:off x="-548640" y="8651880"/>
            <a:ext cx="1602360" cy="1809360"/>
            <a:chOff x="-548640" y="8651880"/>
            <a:chExt cx="1602360" cy="1809360"/>
          </a:xfrm>
        </p:grpSpPr>
        <p:sp>
          <p:nvSpPr>
            <p:cNvPr id="591" name="Freeform 242"/>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592" name="Freeform 243"/>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593" name="Freeform 244"/>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Trend Analysis in Data Security</a:t>
            </a:r>
            <a:endParaRPr b="0" lang="tr-TR" sz="3600" spc="-1" strike="noStrike">
              <a:solidFill>
                <a:srgbClr val="000000"/>
              </a:solidFill>
              <a:latin typeface="Arial"/>
            </a:endParaRPr>
          </a:p>
        </p:txBody>
      </p:sp>
      <p:sp>
        <p:nvSpPr>
          <p:cNvPr id="595"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Trend analysis involves examining historical data over time to identify patterns and forecast future trends. In cybersecurity, it helps organizations anticipate emerging threats, prioritize incident response efforts, and allocate resources effectively.</a:t>
            </a:r>
            <a:br>
              <a:rPr sz="2400"/>
            </a:br>
            <a:br>
              <a:rPr sz="2400"/>
            </a:br>
            <a:r>
              <a:rPr b="0" lang="en-US" sz="2400" spc="-1" strike="noStrike">
                <a:solidFill>
                  <a:srgbClr val="000000"/>
                </a:solidFill>
                <a:latin typeface="Calibri"/>
              </a:rPr>
              <a:t>By analyzing security logs, intrusion detection systems, and other relevant data sources, organizations can gain valuable insights into:.</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trend analysis to identify a surge in ransomware attacks, allowing organizations to enhance an...</a:t>
            </a:r>
            <a:br>
              <a:rPr sz="2400"/>
            </a:br>
            <a:r>
              <a:rPr b="0" lang="en-US" sz="2400" spc="-1" strike="noStrike">
                <a:solidFill>
                  <a:srgbClr val="000000"/>
                </a:solidFill>
                <a:latin typeface="Calibri"/>
              </a:rPr>
              <a:t>• Tracking phishing email trends to adjust employee training and awareness programs.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https://nvlpubs.nist.gov/nistpubs/SpecialPublications/NIST.SP.800-171A...</a:t>
            </a:r>
            <a:br>
              <a:rPr sz="2400"/>
            </a:br>
            <a:r>
              <a:rPr b="0" lang="en-US" sz="2400" spc="-1" strike="noStrike">
                <a:solidFill>
                  <a:srgbClr val="000000"/>
                </a:solidFill>
                <a:latin typeface="Calibri"/>
              </a:rPr>
              <a:t>• ISO 27001:2013 Information Security Management System Standard: https://www.iso.org/standard/62718.h...</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Emerging attack patterns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Changes in threat profiles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Vulnerability trends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Effectiveness of security controls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Resource allocation optimization</a:t>
            </a:r>
            <a:endParaRPr b="0" lang="tr-TR" sz="2400" spc="-1" strike="noStrike">
              <a:solidFill>
                <a:srgbClr val="000000"/>
              </a:solidFill>
              <a:latin typeface="Arial"/>
            </a:endParaRPr>
          </a:p>
        </p:txBody>
      </p:sp>
      <p:sp>
        <p:nvSpPr>
          <p:cNvPr id="596" name="Freeform 245"/>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597" name="Group 69"/>
          <p:cNvGrpSpPr/>
          <p:nvPr/>
        </p:nvGrpSpPr>
        <p:grpSpPr>
          <a:xfrm>
            <a:off x="1440000" y="8911080"/>
            <a:ext cx="15577200" cy="58320"/>
            <a:chOff x="1440000" y="8911080"/>
            <a:chExt cx="15577200" cy="58320"/>
          </a:xfrm>
        </p:grpSpPr>
        <p:sp>
          <p:nvSpPr>
            <p:cNvPr id="598" name="Freeform 246"/>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599" name="Freeform 247"/>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00" name="Freeform 248"/>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01" name="Group 70"/>
          <p:cNvGrpSpPr/>
          <p:nvPr/>
        </p:nvGrpSpPr>
        <p:grpSpPr>
          <a:xfrm>
            <a:off x="-548640" y="8651880"/>
            <a:ext cx="1602360" cy="1809360"/>
            <a:chOff x="-548640" y="8651880"/>
            <a:chExt cx="1602360" cy="1809360"/>
          </a:xfrm>
        </p:grpSpPr>
        <p:sp>
          <p:nvSpPr>
            <p:cNvPr id="602" name="Freeform 249"/>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603" name="Freeform 250"/>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04" name="Freeform 251"/>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Anomaly Detection in Data Analysis</a:t>
            </a:r>
            <a:endParaRPr b="0" lang="tr-TR" sz="3600" spc="-1" strike="noStrike">
              <a:solidFill>
                <a:srgbClr val="000000"/>
              </a:solidFill>
              <a:latin typeface="Arial"/>
            </a:endParaRPr>
          </a:p>
        </p:txBody>
      </p:sp>
      <p:sp>
        <p:nvSpPr>
          <p:cNvPr id="606"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Anomaly detection is a technique used in data analysis to identify unusual or suspicious patterns in data. It helps detect deviations from normal behavior, enabling timely response and mitigation of potential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Detecting fraudulent transactions in financial data.</a:t>
            </a:r>
            <a:br>
              <a:rPr sz="2400"/>
            </a:br>
            <a:r>
              <a:rPr b="0" lang="en-US" sz="2400" spc="-1" strike="noStrike">
                <a:solidFill>
                  <a:srgbClr val="000000"/>
                </a:solidFill>
                <a:latin typeface="Calibri"/>
              </a:rPr>
              <a:t>• - Identifying anomalies in network traffic to prevent cyberattacks.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https://www.nist.gov/cyberframework</a:t>
            </a:r>
            <a:br>
              <a:rPr sz="2400"/>
            </a:br>
            <a:r>
              <a:rPr b="0" lang="en-US" sz="2400" spc="-1" strike="noStrike">
                <a:solidFill>
                  <a:srgbClr val="000000"/>
                </a:solidFill>
                <a:latin typeface="Calibri"/>
              </a:rPr>
              <a:t>• ISO 27001:2013: https://www.iso.org/iso-27001-information-security.html</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Statistical methods: Identify significant deviations from expected norms.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Machine learning algorithms: Classify data points as normal or anomalous ba...</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Threshold-based methods: Set limits and flag data that exceeds thresholds.</a:t>
            </a:r>
            <a:endParaRPr b="0" lang="tr-TR" sz="2400" spc="-1" strike="noStrike">
              <a:solidFill>
                <a:srgbClr val="000000"/>
              </a:solidFill>
              <a:latin typeface="Arial"/>
            </a:endParaRPr>
          </a:p>
        </p:txBody>
      </p:sp>
      <p:sp>
        <p:nvSpPr>
          <p:cNvPr id="607" name="Freeform 252"/>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08" name="Group 71"/>
          <p:cNvGrpSpPr/>
          <p:nvPr/>
        </p:nvGrpSpPr>
        <p:grpSpPr>
          <a:xfrm>
            <a:off x="1440000" y="8911080"/>
            <a:ext cx="15577200" cy="58320"/>
            <a:chOff x="1440000" y="8911080"/>
            <a:chExt cx="15577200" cy="58320"/>
          </a:xfrm>
        </p:grpSpPr>
        <p:sp>
          <p:nvSpPr>
            <p:cNvPr id="609" name="Freeform 253"/>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610" name="Freeform 254"/>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11" name="Freeform 255"/>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12" name="Group 72"/>
          <p:cNvGrpSpPr/>
          <p:nvPr/>
        </p:nvGrpSpPr>
        <p:grpSpPr>
          <a:xfrm>
            <a:off x="-548640" y="8651880"/>
            <a:ext cx="1602360" cy="1809360"/>
            <a:chOff x="-548640" y="8651880"/>
            <a:chExt cx="1602360" cy="1809360"/>
          </a:xfrm>
        </p:grpSpPr>
        <p:sp>
          <p:nvSpPr>
            <p:cNvPr id="613" name="Freeform 256"/>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614" name="Freeform 257"/>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15" name="Freeform 258"/>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Anomaly Detection in Data Analysis</a:t>
            </a:r>
            <a:endParaRPr b="0" lang="tr-TR" sz="3600" spc="-1" strike="noStrike">
              <a:solidFill>
                <a:srgbClr val="000000"/>
              </a:solidFill>
              <a:latin typeface="Arial"/>
            </a:endParaRPr>
          </a:p>
        </p:txBody>
      </p:sp>
      <p:sp>
        <p:nvSpPr>
          <p:cNvPr id="617"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618"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619" name="Freeform 259"/>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20" name="Group 73"/>
          <p:cNvGrpSpPr/>
          <p:nvPr/>
        </p:nvGrpSpPr>
        <p:grpSpPr>
          <a:xfrm>
            <a:off x="1440000" y="8911080"/>
            <a:ext cx="15577200" cy="58320"/>
            <a:chOff x="1440000" y="8911080"/>
            <a:chExt cx="15577200" cy="58320"/>
          </a:xfrm>
        </p:grpSpPr>
        <p:sp>
          <p:nvSpPr>
            <p:cNvPr id="621" name="Freeform 260"/>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622" name="Freeform 261"/>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23" name="Freeform 262"/>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24" name="Group 74"/>
          <p:cNvGrpSpPr/>
          <p:nvPr/>
        </p:nvGrpSpPr>
        <p:grpSpPr>
          <a:xfrm>
            <a:off x="-548640" y="8651880"/>
            <a:ext cx="1602360" cy="1809360"/>
            <a:chOff x="-548640" y="8651880"/>
            <a:chExt cx="1602360" cy="1809360"/>
          </a:xfrm>
        </p:grpSpPr>
        <p:sp>
          <p:nvSpPr>
            <p:cNvPr id="625" name="Freeform 263"/>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626" name="Freeform 264"/>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27" name="Freeform 265"/>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Anomaly Detection in Data Analysis</a:t>
            </a:r>
            <a:endParaRPr b="0" lang="tr-TR" sz="3600" spc="-1" strike="noStrike">
              <a:solidFill>
                <a:srgbClr val="000000"/>
              </a:solidFill>
              <a:latin typeface="Arial"/>
            </a:endParaRPr>
          </a:p>
        </p:txBody>
      </p:sp>
      <p:sp>
        <p:nvSpPr>
          <p:cNvPr id="62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Anomaly detection plays a crucial role in cybersecurity by identifying unusual or suspicious patterns in data. It can help security teams detect security breaches, malicious activities, and fraudulent transactions. Anomaly detection techniques include statistical models, machine learning algorithms, and behavioral analysis.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Identifying suspicious emails or phishing attempts based on email content, sender reputation, and at...</a:t>
            </a:r>
            <a:br>
              <a:rPr sz="2400"/>
            </a:br>
            <a:r>
              <a:rPr b="0" lang="en-US" sz="2400" spc="-1" strike="noStrike">
                <a:solidFill>
                  <a:srgbClr val="000000"/>
                </a:solidFill>
                <a:latin typeface="Calibri"/>
              </a:rPr>
              <a:t>• Detecting unusual login attempts by monitoring user behavior patterns and identifying anomalies in l...</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https://www.nist.gov/cyberframework</a:t>
            </a:r>
            <a:br>
              <a:rPr sz="2400"/>
            </a:br>
            <a:r>
              <a:rPr b="0" lang="en-US" sz="2400" spc="-1" strike="noStrike">
                <a:solidFill>
                  <a:srgbClr val="000000"/>
                </a:solidFill>
                <a:latin typeface="Calibri"/>
              </a:rPr>
              <a:t>• ISO/IEC 27001:2013 Information Security Management Systems: https://www.iso.org/iso-27001-informatio...</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Detect network intrusions by identifying abnormal traffic patterns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Monitor system logs for suspicious activities or unauthorized access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Analyze financial transactions for fraudulent or anomalous spending patterns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Identify potential data breaches by detecting unauthorized data access or exf...</a:t>
            </a:r>
            <a:endParaRPr b="0" lang="tr-TR" sz="2400" spc="-1" strike="noStrike">
              <a:solidFill>
                <a:srgbClr val="000000"/>
              </a:solidFill>
              <a:latin typeface="Arial"/>
            </a:endParaRPr>
          </a:p>
        </p:txBody>
      </p:sp>
      <p:sp>
        <p:nvSpPr>
          <p:cNvPr id="630" name="Freeform 266"/>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31" name="Group 75"/>
          <p:cNvGrpSpPr/>
          <p:nvPr/>
        </p:nvGrpSpPr>
        <p:grpSpPr>
          <a:xfrm>
            <a:off x="1440000" y="8911080"/>
            <a:ext cx="15577200" cy="58320"/>
            <a:chOff x="1440000" y="8911080"/>
            <a:chExt cx="15577200" cy="58320"/>
          </a:xfrm>
        </p:grpSpPr>
        <p:sp>
          <p:nvSpPr>
            <p:cNvPr id="632" name="Freeform 267"/>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633" name="Freeform 268"/>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34" name="Freeform 269"/>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35" name="Group 76"/>
          <p:cNvGrpSpPr/>
          <p:nvPr/>
        </p:nvGrpSpPr>
        <p:grpSpPr>
          <a:xfrm>
            <a:off x="-548640" y="8651880"/>
            <a:ext cx="1602360" cy="1809360"/>
            <a:chOff x="-548640" y="8651880"/>
            <a:chExt cx="1602360" cy="1809360"/>
          </a:xfrm>
        </p:grpSpPr>
        <p:sp>
          <p:nvSpPr>
            <p:cNvPr id="636" name="Freeform 270"/>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637" name="Freeform 271"/>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38" name="Freeform 272"/>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Visualization Techniques</a:t>
            </a:r>
            <a:endParaRPr b="0" lang="tr-TR" sz="3600" spc="-1" strike="noStrike">
              <a:solidFill>
                <a:srgbClr val="000000"/>
              </a:solidFill>
              <a:latin typeface="Arial"/>
            </a:endParaRPr>
          </a:p>
        </p:txBody>
      </p:sp>
      <p:sp>
        <p:nvSpPr>
          <p:cNvPr id="640"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visualization techniques are essential for presenting complex cybersecurity data in an understandable and actionable format, enabling analysts to identify patterns, trends, and anomalies quickly.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Bar chart to visualize threat trends over time</a:t>
            </a:r>
            <a:br>
              <a:rPr sz="2400"/>
            </a:br>
            <a:r>
              <a:rPr b="0" lang="en-US" sz="2400" spc="-1" strike="noStrike">
                <a:solidFill>
                  <a:srgbClr val="000000"/>
                </a:solidFill>
                <a:latin typeface="Calibri"/>
              </a:rPr>
              <a:t>• Directed graph to depict network connections and attack paths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27001:2013</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Charts: Bar, line, pie, scatterplots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Graphs: Directed, undirected, weighted</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Dashboards: Real-time monitoring, KPI tracking</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Maps: Geographic distribution of threats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Timelines: Chronological representation of events</a:t>
            </a:r>
            <a:endParaRPr b="0" lang="tr-TR" sz="2400" spc="-1" strike="noStrike">
              <a:solidFill>
                <a:srgbClr val="000000"/>
              </a:solidFill>
              <a:latin typeface="Arial"/>
            </a:endParaRPr>
          </a:p>
        </p:txBody>
      </p:sp>
      <p:sp>
        <p:nvSpPr>
          <p:cNvPr id="641" name="Freeform 273"/>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42" name="Group 77"/>
          <p:cNvGrpSpPr/>
          <p:nvPr/>
        </p:nvGrpSpPr>
        <p:grpSpPr>
          <a:xfrm>
            <a:off x="1440000" y="8911080"/>
            <a:ext cx="15577200" cy="58320"/>
            <a:chOff x="1440000" y="8911080"/>
            <a:chExt cx="15577200" cy="58320"/>
          </a:xfrm>
        </p:grpSpPr>
        <p:sp>
          <p:nvSpPr>
            <p:cNvPr id="643" name="Freeform 274"/>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644" name="Freeform 275"/>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45" name="Freeform 276"/>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46" name="Group 78"/>
          <p:cNvGrpSpPr/>
          <p:nvPr/>
        </p:nvGrpSpPr>
        <p:grpSpPr>
          <a:xfrm>
            <a:off x="-548640" y="8651880"/>
            <a:ext cx="1602360" cy="1809360"/>
            <a:chOff x="-548640" y="8651880"/>
            <a:chExt cx="1602360" cy="1809360"/>
          </a:xfrm>
        </p:grpSpPr>
        <p:sp>
          <p:nvSpPr>
            <p:cNvPr id="647" name="Freeform 277"/>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648" name="Freeform 278"/>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49" name="Freeform 279"/>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Visualization Techniques for Cybersecurity</a:t>
            </a:r>
            <a:endParaRPr b="0" lang="tr-TR" sz="3600" spc="-1" strike="noStrike">
              <a:solidFill>
                <a:srgbClr val="000000"/>
              </a:solidFill>
              <a:latin typeface="Arial"/>
            </a:endParaRPr>
          </a:p>
        </p:txBody>
      </p:sp>
      <p:sp>
        <p:nvSpPr>
          <p:cNvPr id="651"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visualization is a powerful tool for analyzing and understanding cybersecurity data. It can help identify patterns, trends, and anomalies that might otherwise be missed. There are a variety of visualization techniques that can be used for cybersecurity purposes, each with its own strengths and weaknesses.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heat maps to identify high-risk areas in a network.</a:t>
            </a:r>
            <a:br>
              <a:rPr sz="2400"/>
            </a:br>
            <a:r>
              <a:rPr b="0" lang="en-US" sz="2400" spc="-1" strike="noStrike">
                <a:solidFill>
                  <a:srgbClr val="000000"/>
                </a:solidFill>
                <a:latin typeface="Calibri"/>
              </a:rPr>
              <a:t>• Using Sankey diagrams to visualize the flow of data between a compromised system and an attacker's 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(CSF)</a:t>
            </a:r>
            <a:br>
              <a:rPr sz="2400"/>
            </a:br>
            <a:r>
              <a:rPr b="0" lang="en-US" sz="2400" spc="-1" strike="noStrike">
                <a:solidFill>
                  <a:srgbClr val="000000"/>
                </a:solidFill>
                <a:latin typeface="Calibri"/>
              </a:rPr>
              <a:t>• ISO/IEC 27001:2013 Information Security Management System (ISMS)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Heat maps: Visualize data distribution and identify areas of high activity.</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Sankey diagrams: Show the flow of data between different entities.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Scatter plots: Identify relationships between different data points.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Timelines: Visualize events over time and identify patterns.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Network graphs: Represent relationships between network entities.</a:t>
            </a:r>
            <a:endParaRPr b="0" lang="tr-TR" sz="2400" spc="-1" strike="noStrike">
              <a:solidFill>
                <a:srgbClr val="000000"/>
              </a:solidFill>
              <a:latin typeface="Arial"/>
            </a:endParaRPr>
          </a:p>
        </p:txBody>
      </p:sp>
      <p:sp>
        <p:nvSpPr>
          <p:cNvPr id="652" name="Freeform 280"/>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53" name="Group 79"/>
          <p:cNvGrpSpPr/>
          <p:nvPr/>
        </p:nvGrpSpPr>
        <p:grpSpPr>
          <a:xfrm>
            <a:off x="1440000" y="8911080"/>
            <a:ext cx="15577200" cy="58320"/>
            <a:chOff x="1440000" y="8911080"/>
            <a:chExt cx="15577200" cy="58320"/>
          </a:xfrm>
        </p:grpSpPr>
        <p:sp>
          <p:nvSpPr>
            <p:cNvPr id="654" name="Freeform 281"/>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655" name="Freeform 282"/>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56" name="Freeform 283"/>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57" name="Group 80"/>
          <p:cNvGrpSpPr/>
          <p:nvPr/>
        </p:nvGrpSpPr>
        <p:grpSpPr>
          <a:xfrm>
            <a:off x="-548640" y="8651880"/>
            <a:ext cx="1602360" cy="1809360"/>
            <a:chOff x="-548640" y="8651880"/>
            <a:chExt cx="1602360" cy="1809360"/>
          </a:xfrm>
        </p:grpSpPr>
        <p:sp>
          <p:nvSpPr>
            <p:cNvPr id="658" name="Freeform 284"/>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659" name="Freeform 285"/>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60" name="Freeform 286"/>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Course Overview</a:t>
            </a:r>
            <a:endParaRPr b="0" lang="tr-TR" sz="3600" spc="-1" strike="noStrike">
              <a:solidFill>
                <a:srgbClr val="000000"/>
              </a:solidFill>
              <a:latin typeface="Arial"/>
            </a:endParaRPr>
          </a:p>
        </p:txBody>
      </p:sp>
      <p:sp>
        <p:nvSpPr>
          <p:cNvPr id="257"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Key Topics and Learning Objectives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1. Data Collection - Understanding Sources and Methods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2. Data Cleaning and Preprocessing - Ensuring Data Quality</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3. Data Analysis - Extracting Insights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4. Data Visualization - Presenting Results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5. Analytical Tools - Practical Implementation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6. Applications in Cybersecurity - Real-world Usage</a:t>
            </a:r>
            <a:endParaRPr b="0" lang="tr-TR" sz="2400" spc="-1" strike="noStrike">
              <a:solidFill>
                <a:srgbClr val="000000"/>
              </a:solidFill>
              <a:latin typeface="Arial"/>
            </a:endParaRPr>
          </a:p>
        </p:txBody>
      </p:sp>
      <p:sp>
        <p:nvSpPr>
          <p:cNvPr id="258" name="Freeform 35"/>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59" name="Group 8"/>
          <p:cNvGrpSpPr/>
          <p:nvPr/>
        </p:nvGrpSpPr>
        <p:grpSpPr>
          <a:xfrm>
            <a:off x="1440000" y="8911080"/>
            <a:ext cx="15577200" cy="58320"/>
            <a:chOff x="1440000" y="8911080"/>
            <a:chExt cx="15577200" cy="58320"/>
          </a:xfrm>
        </p:grpSpPr>
        <p:sp>
          <p:nvSpPr>
            <p:cNvPr id="260" name="Freeform 36"/>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261" name="Freeform 37"/>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62" name="Freeform 38"/>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63" name="Group 10"/>
          <p:cNvGrpSpPr/>
          <p:nvPr/>
        </p:nvGrpSpPr>
        <p:grpSpPr>
          <a:xfrm>
            <a:off x="-548640" y="8651880"/>
            <a:ext cx="1602360" cy="1809360"/>
            <a:chOff x="-548640" y="8651880"/>
            <a:chExt cx="1602360" cy="1809360"/>
          </a:xfrm>
        </p:grpSpPr>
        <p:sp>
          <p:nvSpPr>
            <p:cNvPr id="264" name="Freeform 39"/>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265" name="Freeform 40"/>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66" name="Freeform 41"/>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Visualization Techniques for Cybersecurity</a:t>
            </a:r>
            <a:endParaRPr b="0" lang="tr-TR" sz="3600" spc="-1" strike="noStrike">
              <a:solidFill>
                <a:srgbClr val="000000"/>
              </a:solidFill>
              <a:latin typeface="Arial"/>
            </a:endParaRPr>
          </a:p>
        </p:txBody>
      </p:sp>
      <p:sp>
        <p:nvSpPr>
          <p:cNvPr id="662"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663"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664" name="Freeform 287"/>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65" name="Group 81"/>
          <p:cNvGrpSpPr/>
          <p:nvPr/>
        </p:nvGrpSpPr>
        <p:grpSpPr>
          <a:xfrm>
            <a:off x="1440000" y="8911080"/>
            <a:ext cx="15577200" cy="58320"/>
            <a:chOff x="1440000" y="8911080"/>
            <a:chExt cx="15577200" cy="58320"/>
          </a:xfrm>
        </p:grpSpPr>
        <p:sp>
          <p:nvSpPr>
            <p:cNvPr id="666" name="Freeform 288"/>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667" name="Freeform 289"/>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68" name="Freeform 290"/>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69" name="Group 82"/>
          <p:cNvGrpSpPr/>
          <p:nvPr/>
        </p:nvGrpSpPr>
        <p:grpSpPr>
          <a:xfrm>
            <a:off x="-548640" y="8651880"/>
            <a:ext cx="1602360" cy="1809360"/>
            <a:chOff x="-548640" y="8651880"/>
            <a:chExt cx="1602360" cy="1809360"/>
          </a:xfrm>
        </p:grpSpPr>
        <p:sp>
          <p:nvSpPr>
            <p:cNvPr id="670" name="Freeform 291"/>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671" name="Freeform 292"/>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72" name="Freeform 293"/>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Chart Types and Usage</a:t>
            </a:r>
            <a:endParaRPr b="0" lang="tr-TR" sz="3600" spc="-1" strike="noStrike">
              <a:solidFill>
                <a:srgbClr val="000000"/>
              </a:solidFill>
              <a:latin typeface="Arial"/>
            </a:endParaRPr>
          </a:p>
        </p:txBody>
      </p:sp>
      <p:sp>
        <p:nvSpPr>
          <p:cNvPr id="674"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Understanding different chart types and their applications is crucial for effective data visualization in cybersecurity. By choosing the appropriate chart, analysts can convey complex information clearly and identify patterns and trends within data sets.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Bar chart: Comparing the number of security incidents by type.</a:t>
            </a:r>
            <a:br>
              <a:rPr sz="2400"/>
            </a:br>
            <a:r>
              <a:rPr b="0" lang="en-US" sz="2400" spc="-1" strike="noStrike">
                <a:solidFill>
                  <a:srgbClr val="000000"/>
                </a:solidFill>
                <a:latin typeface="Calibri"/>
              </a:rPr>
              <a:t>• Line chart: Tracking the average response time of security analysts.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 Security and Privacy Controls for Federal Information Systems and O...</a:t>
            </a:r>
            <a:br>
              <a:rPr sz="2400"/>
            </a:br>
            <a:r>
              <a:rPr b="0" lang="en-US" sz="2400" spc="-1" strike="noStrike">
                <a:solidFill>
                  <a:srgbClr val="000000"/>
                </a:solidFill>
                <a:latin typeface="Calibri"/>
              </a:rPr>
              <a:t>• ISO/IEC 27002:2013: Information Security Management Systems – Best Practices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Bar charts: Compare values across categories.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Line charts: Show trends over time.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Pie charts: Display proportions of a whole.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Scatter plots: Examine relationships between variables.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Heat maps: Visualize data in a matrix form.</a:t>
            </a:r>
            <a:endParaRPr b="0" lang="tr-TR" sz="2400" spc="-1" strike="noStrike">
              <a:solidFill>
                <a:srgbClr val="000000"/>
              </a:solidFill>
              <a:latin typeface="Arial"/>
            </a:endParaRPr>
          </a:p>
        </p:txBody>
      </p:sp>
      <p:sp>
        <p:nvSpPr>
          <p:cNvPr id="675" name="Freeform 294"/>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76" name="Group 83"/>
          <p:cNvGrpSpPr/>
          <p:nvPr/>
        </p:nvGrpSpPr>
        <p:grpSpPr>
          <a:xfrm>
            <a:off x="1440000" y="8911080"/>
            <a:ext cx="15577200" cy="58320"/>
            <a:chOff x="1440000" y="8911080"/>
            <a:chExt cx="15577200" cy="58320"/>
          </a:xfrm>
        </p:grpSpPr>
        <p:sp>
          <p:nvSpPr>
            <p:cNvPr id="677" name="Freeform 295"/>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678" name="Freeform 296"/>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79" name="Freeform 297"/>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80" name="Group 84"/>
          <p:cNvGrpSpPr/>
          <p:nvPr/>
        </p:nvGrpSpPr>
        <p:grpSpPr>
          <a:xfrm>
            <a:off x="-548640" y="8651880"/>
            <a:ext cx="1602360" cy="1809360"/>
            <a:chOff x="-548640" y="8651880"/>
            <a:chExt cx="1602360" cy="1809360"/>
          </a:xfrm>
        </p:grpSpPr>
        <p:sp>
          <p:nvSpPr>
            <p:cNvPr id="681" name="Freeform 298"/>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682" name="Freeform 299"/>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83" name="Freeform 300"/>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Chart Types for Cybersecurity Data</a:t>
            </a:r>
            <a:endParaRPr b="0" lang="tr-TR" sz="3600" spc="-1" strike="noStrike">
              <a:solidFill>
                <a:srgbClr val="000000"/>
              </a:solidFill>
              <a:latin typeface="Arial"/>
            </a:endParaRPr>
          </a:p>
        </p:txBody>
      </p:sp>
      <p:sp>
        <p:nvSpPr>
          <p:cNvPr id="685"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Organizations can leverage various chart types to gain insights and identify trends within cybersecurity data. These visualizations provide a simplified representation of complex information, allowing for quick and effective analysis.</a:t>
            </a:r>
            <a:br>
              <a:rPr sz="2400"/>
            </a:br>
            <a:br>
              <a:rPr sz="2400"/>
            </a:br>
            <a:r>
              <a:rPr b="0" lang="en-US" sz="2400" spc="-1" strike="noStrike">
                <a:solidFill>
                  <a:srgbClr val="000000"/>
                </a:solidFill>
                <a:latin typeface="Calibri"/>
              </a:rPr>
              <a:t>When selecting the appropriate chart type, consider factors such as the data type, the number of data points, and the desired insights. Common chart types include bar charts, line charts, pie charts, and scatterplots.</a:t>
            </a:r>
            <a:br>
              <a:rPr sz="2400"/>
            </a:br>
            <a:r>
              <a:rPr b="0" lang="en-US" sz="2400" spc="-1" strike="noStrike">
                <a:solidFill>
                  <a:srgbClr val="000000"/>
                </a:solidFill>
                <a:latin typeface="Calibri"/>
              </a:rPr>
              <a:t>Each type offers unique advantages and should be tailored to specific use cases.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Bar Charts: Display categorical data, comparing values across different cat...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Line Charts: Show trends over time, connecting data points to illustrate 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Pie Charts: Depict proportions or percentages, dividing a circle into sectors.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Scatterplots: Plot two variables on a graph, revealing relationships betwee...</a:t>
            </a:r>
            <a:endParaRPr b="0" lang="tr-TR" sz="2400" spc="-1" strike="noStrike">
              <a:solidFill>
                <a:srgbClr val="000000"/>
              </a:solidFill>
              <a:latin typeface="Arial"/>
            </a:endParaRPr>
          </a:p>
        </p:txBody>
      </p:sp>
      <p:sp>
        <p:nvSpPr>
          <p:cNvPr id="686" name="Freeform 301"/>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87" name="Group 85"/>
          <p:cNvGrpSpPr/>
          <p:nvPr/>
        </p:nvGrpSpPr>
        <p:grpSpPr>
          <a:xfrm>
            <a:off x="1440000" y="8911080"/>
            <a:ext cx="15577200" cy="58320"/>
            <a:chOff x="1440000" y="8911080"/>
            <a:chExt cx="15577200" cy="58320"/>
          </a:xfrm>
        </p:grpSpPr>
        <p:sp>
          <p:nvSpPr>
            <p:cNvPr id="688" name="Freeform 302"/>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689" name="Freeform 303"/>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90" name="Freeform 304"/>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91" name="Group 86"/>
          <p:cNvGrpSpPr/>
          <p:nvPr/>
        </p:nvGrpSpPr>
        <p:grpSpPr>
          <a:xfrm>
            <a:off x="-548640" y="8651880"/>
            <a:ext cx="1602360" cy="1809360"/>
            <a:chOff x="-548640" y="8651880"/>
            <a:chExt cx="1602360" cy="1809360"/>
          </a:xfrm>
        </p:grpSpPr>
        <p:sp>
          <p:nvSpPr>
            <p:cNvPr id="692" name="Freeform 305"/>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693" name="Freeform 306"/>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694" name="Freeform 307"/>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Interactive Data Viz: Unlocking Insights</a:t>
            </a:r>
            <a:endParaRPr b="0" lang="tr-TR" sz="3600" spc="-1" strike="noStrike">
              <a:solidFill>
                <a:srgbClr val="000000"/>
              </a:solidFill>
              <a:latin typeface="Arial"/>
            </a:endParaRPr>
          </a:p>
        </p:txBody>
      </p:sp>
      <p:sp>
        <p:nvSpPr>
          <p:cNvPr id="696"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Interactive visualizations empower users to analyze data dynamically, uncovering hidden patterns and relationships. These visualizations allow for real-time adjustments and exploration, enhancing the decision-making process.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Interactive dashboards displaying real-time security metrics</a:t>
            </a:r>
            <a:br>
              <a:rPr sz="2400"/>
            </a:br>
            <a:r>
              <a:rPr b="0" lang="en-US" sz="2400" spc="-1" strike="noStrike">
                <a:solidFill>
                  <a:srgbClr val="000000"/>
                </a:solidFill>
                <a:latin typeface="Calibri"/>
              </a:rPr>
              <a:t>• Zoomable network maps for incident investigation</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Enable ad-hoc analysis and exploration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Drive data-driven decision-making</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Provide context and insights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Enhance communication and collaboration</a:t>
            </a:r>
            <a:endParaRPr b="0" lang="tr-TR" sz="2400" spc="-1" strike="noStrike">
              <a:solidFill>
                <a:srgbClr val="000000"/>
              </a:solidFill>
              <a:latin typeface="Arial"/>
            </a:endParaRPr>
          </a:p>
        </p:txBody>
      </p:sp>
      <p:sp>
        <p:nvSpPr>
          <p:cNvPr id="697" name="Freeform 308"/>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698" name="Group 87"/>
          <p:cNvGrpSpPr/>
          <p:nvPr/>
        </p:nvGrpSpPr>
        <p:grpSpPr>
          <a:xfrm>
            <a:off x="1440000" y="8911080"/>
            <a:ext cx="15577200" cy="58320"/>
            <a:chOff x="1440000" y="8911080"/>
            <a:chExt cx="15577200" cy="58320"/>
          </a:xfrm>
        </p:grpSpPr>
        <p:sp>
          <p:nvSpPr>
            <p:cNvPr id="699" name="Freeform 309"/>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00" name="Freeform 310"/>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01" name="Freeform 311"/>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02" name="Group 88"/>
          <p:cNvGrpSpPr/>
          <p:nvPr/>
        </p:nvGrpSpPr>
        <p:grpSpPr>
          <a:xfrm>
            <a:off x="-548640" y="8651880"/>
            <a:ext cx="1602360" cy="1809360"/>
            <a:chOff x="-548640" y="8651880"/>
            <a:chExt cx="1602360" cy="1809360"/>
          </a:xfrm>
        </p:grpSpPr>
        <p:sp>
          <p:nvSpPr>
            <p:cNvPr id="703" name="Freeform 312"/>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704" name="Freeform 313"/>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05" name="Freeform 314"/>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Interactive Data Viz: Unlocking Insights</a:t>
            </a:r>
            <a:endParaRPr b="0" lang="tr-TR" sz="3600" spc="-1" strike="noStrike">
              <a:solidFill>
                <a:srgbClr val="000000"/>
              </a:solidFill>
              <a:latin typeface="Arial"/>
            </a:endParaRPr>
          </a:p>
        </p:txBody>
      </p:sp>
      <p:sp>
        <p:nvSpPr>
          <p:cNvPr id="707"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708"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709" name="Freeform 315"/>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10" name="Group 89"/>
          <p:cNvGrpSpPr/>
          <p:nvPr/>
        </p:nvGrpSpPr>
        <p:grpSpPr>
          <a:xfrm>
            <a:off x="1440000" y="8911080"/>
            <a:ext cx="15577200" cy="58320"/>
            <a:chOff x="1440000" y="8911080"/>
            <a:chExt cx="15577200" cy="58320"/>
          </a:xfrm>
        </p:grpSpPr>
        <p:sp>
          <p:nvSpPr>
            <p:cNvPr id="711" name="Freeform 316"/>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12" name="Freeform 317"/>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13" name="Freeform 318"/>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14" name="Group 90"/>
          <p:cNvGrpSpPr/>
          <p:nvPr/>
        </p:nvGrpSpPr>
        <p:grpSpPr>
          <a:xfrm>
            <a:off x="-548640" y="8651880"/>
            <a:ext cx="1602360" cy="1809360"/>
            <a:chOff x="-548640" y="8651880"/>
            <a:chExt cx="1602360" cy="1809360"/>
          </a:xfrm>
        </p:grpSpPr>
        <p:sp>
          <p:nvSpPr>
            <p:cNvPr id="715" name="Freeform 319"/>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716" name="Freeform 320"/>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17" name="Freeform 321"/>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Interactive Data Visualization</a:t>
            </a:r>
            <a:endParaRPr b="0" lang="tr-TR" sz="3600" spc="-1" strike="noStrike">
              <a:solidFill>
                <a:srgbClr val="000000"/>
              </a:solidFill>
              <a:latin typeface="Arial"/>
            </a:endParaRPr>
          </a:p>
        </p:txBody>
      </p:sp>
      <p:sp>
        <p:nvSpPr>
          <p:cNvPr id="71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Interactive visualizations provide real-time user interaction and exploration of data, enabling deeper insights and informed decision-making. They allow users to filter, sort, zoom, and drill down into data, uncovering hidden patterns and relationships.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Interactive dashboards for security monitoring</a:t>
            </a:r>
            <a:br>
              <a:rPr sz="2400"/>
            </a:br>
            <a:r>
              <a:rPr b="0" lang="en-US" sz="2400" spc="-1" strike="noStrike">
                <a:solidFill>
                  <a:srgbClr val="000000"/>
                </a:solidFill>
                <a:latin typeface="Calibri"/>
              </a:rPr>
              <a:t>• Choropleth maps for visualizing geographical threat patterns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27001/27002</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Enhances data exploration and discovery</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Facilitates real-time data manipulation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Empowers users with self-service data analysis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Improves collaboration and data sharing</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Supports decision-making and problem-solving</a:t>
            </a:r>
            <a:endParaRPr b="0" lang="tr-TR" sz="2400" spc="-1" strike="noStrike">
              <a:solidFill>
                <a:srgbClr val="000000"/>
              </a:solidFill>
              <a:latin typeface="Arial"/>
            </a:endParaRPr>
          </a:p>
        </p:txBody>
      </p:sp>
      <p:sp>
        <p:nvSpPr>
          <p:cNvPr id="720" name="Freeform 322"/>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21" name="Group 91"/>
          <p:cNvGrpSpPr/>
          <p:nvPr/>
        </p:nvGrpSpPr>
        <p:grpSpPr>
          <a:xfrm>
            <a:off x="1440000" y="8911080"/>
            <a:ext cx="15577200" cy="58320"/>
            <a:chOff x="1440000" y="8911080"/>
            <a:chExt cx="15577200" cy="58320"/>
          </a:xfrm>
        </p:grpSpPr>
        <p:sp>
          <p:nvSpPr>
            <p:cNvPr id="722" name="Freeform 323"/>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23" name="Freeform 324"/>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24" name="Freeform 325"/>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25" name="Group 92"/>
          <p:cNvGrpSpPr/>
          <p:nvPr/>
        </p:nvGrpSpPr>
        <p:grpSpPr>
          <a:xfrm>
            <a:off x="-548640" y="8651880"/>
            <a:ext cx="1602360" cy="1809360"/>
            <a:chOff x="-548640" y="8651880"/>
            <a:chExt cx="1602360" cy="1809360"/>
          </a:xfrm>
        </p:grpSpPr>
        <p:sp>
          <p:nvSpPr>
            <p:cNvPr id="726" name="Freeform 326"/>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727" name="Freeform 327"/>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28" name="Freeform 328"/>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Topic</a:t>
            </a:r>
            <a:endParaRPr b="0" lang="tr-TR" sz="3600" spc="-1" strike="noStrike">
              <a:solidFill>
                <a:srgbClr val="000000"/>
              </a:solidFill>
              <a:latin typeface="Arial"/>
            </a:endParaRPr>
          </a:p>
        </p:txBody>
      </p:sp>
      <p:sp>
        <p:nvSpPr>
          <p:cNvPr id="730"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Content will be updated in the next iteration.</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will be provided in the next update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Content generation will be retried</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Key point 1 - To be updated</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Key point 2 - To be updated</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Key point 3 - To be updated</a:t>
            </a:r>
            <a:endParaRPr b="0" lang="tr-TR" sz="2400" spc="-1" strike="noStrike">
              <a:solidFill>
                <a:srgbClr val="000000"/>
              </a:solidFill>
              <a:latin typeface="Arial"/>
            </a:endParaRPr>
          </a:p>
        </p:txBody>
      </p:sp>
      <p:sp>
        <p:nvSpPr>
          <p:cNvPr id="731" name="Freeform 329"/>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32" name="Group 93"/>
          <p:cNvGrpSpPr/>
          <p:nvPr/>
        </p:nvGrpSpPr>
        <p:grpSpPr>
          <a:xfrm>
            <a:off x="1440000" y="8911080"/>
            <a:ext cx="15577200" cy="58320"/>
            <a:chOff x="1440000" y="8911080"/>
            <a:chExt cx="15577200" cy="58320"/>
          </a:xfrm>
        </p:grpSpPr>
        <p:sp>
          <p:nvSpPr>
            <p:cNvPr id="733" name="Freeform 330"/>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34" name="Freeform 331"/>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35" name="Freeform 332"/>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36" name="Group 94"/>
          <p:cNvGrpSpPr/>
          <p:nvPr/>
        </p:nvGrpSpPr>
        <p:grpSpPr>
          <a:xfrm>
            <a:off x="-548640" y="8651880"/>
            <a:ext cx="1602360" cy="1809360"/>
            <a:chOff x="-548640" y="8651880"/>
            <a:chExt cx="1602360" cy="1809360"/>
          </a:xfrm>
        </p:grpSpPr>
        <p:sp>
          <p:nvSpPr>
            <p:cNvPr id="737" name="Freeform 333"/>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738" name="Freeform 334"/>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39" name="Freeform 335"/>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Dashboard Design: Practical Applications</a:t>
            </a:r>
            <a:endParaRPr b="0" lang="tr-TR" sz="3600" spc="-1" strike="noStrike">
              <a:solidFill>
                <a:srgbClr val="000000"/>
              </a:solidFill>
              <a:latin typeface="Arial"/>
            </a:endParaRPr>
          </a:p>
        </p:txBody>
      </p:sp>
      <p:sp>
        <p:nvSpPr>
          <p:cNvPr id="741"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Well-designed dashboards provide real-time insights into security events. By leveraging data visualization techniques, analysts can:</a:t>
            </a:r>
            <a:br>
              <a:rPr sz="2400"/>
            </a:br>
            <a:br>
              <a:rPr sz="2400"/>
            </a:br>
            <a:r>
              <a:rPr b="0" lang="en-US" sz="2400" spc="-1" strike="noStrike">
                <a:solidFill>
                  <a:srgbClr val="000000"/>
                </a:solidFill>
                <a:latin typeface="Calibri"/>
              </a:rPr>
              <a:t>- Track key performance indicators (KPIs) and metrics</a:t>
            </a:r>
            <a:br>
              <a:rPr sz="2400"/>
            </a:br>
            <a:r>
              <a:rPr b="0" lang="en-US" sz="2400" spc="-1" strike="noStrike">
                <a:solidFill>
                  <a:srgbClr val="000000"/>
                </a:solidFill>
                <a:latin typeface="Calibri"/>
              </a:rPr>
              <a:t>- Monitor security trends and identify anomalies</a:t>
            </a:r>
            <a:br>
              <a:rPr sz="2400"/>
            </a:br>
            <a:r>
              <a:rPr b="0" lang="en-US" sz="2400" spc="-1" strike="noStrike">
                <a:solidFill>
                  <a:srgbClr val="000000"/>
                </a:solidFill>
                <a:latin typeface="Calibri"/>
              </a:rPr>
              <a:t>- Quickly and effectively respond to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Incident response dashboard: Real-time updates on active incidents, threat intelligence, and contain...</a:t>
            </a:r>
            <a:br>
              <a:rPr sz="2400"/>
            </a:br>
            <a:r>
              <a:rPr b="0" lang="en-US" sz="2400" spc="-1" strike="noStrike">
                <a:solidFill>
                  <a:srgbClr val="000000"/>
                </a:solidFill>
                <a:latin typeface="Calibri"/>
              </a:rPr>
              <a:t>• Security posture dashboard: Overview of compliance, vulnerabilities, and risk assessments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(CSF)</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Use interactive widgets and charts for dynamic data exploration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Emphasize critical information through color coding and visual cues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Provide context and drill-down capabilities to support investigations</a:t>
            </a:r>
            <a:endParaRPr b="0" lang="tr-TR" sz="2400" spc="-1" strike="noStrike">
              <a:solidFill>
                <a:srgbClr val="000000"/>
              </a:solidFill>
              <a:latin typeface="Arial"/>
            </a:endParaRPr>
          </a:p>
        </p:txBody>
      </p:sp>
      <p:sp>
        <p:nvSpPr>
          <p:cNvPr id="742" name="Freeform 336"/>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43" name="Group 95"/>
          <p:cNvGrpSpPr/>
          <p:nvPr/>
        </p:nvGrpSpPr>
        <p:grpSpPr>
          <a:xfrm>
            <a:off x="1440000" y="8911080"/>
            <a:ext cx="15577200" cy="58320"/>
            <a:chOff x="1440000" y="8911080"/>
            <a:chExt cx="15577200" cy="58320"/>
          </a:xfrm>
        </p:grpSpPr>
        <p:sp>
          <p:nvSpPr>
            <p:cNvPr id="744" name="Freeform 337"/>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45" name="Freeform 338"/>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46" name="Freeform 339"/>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47" name="Group 96"/>
          <p:cNvGrpSpPr/>
          <p:nvPr/>
        </p:nvGrpSpPr>
        <p:grpSpPr>
          <a:xfrm>
            <a:off x="-548640" y="8651880"/>
            <a:ext cx="1602360" cy="1809360"/>
            <a:chOff x="-548640" y="8651880"/>
            <a:chExt cx="1602360" cy="1809360"/>
          </a:xfrm>
        </p:grpSpPr>
        <p:sp>
          <p:nvSpPr>
            <p:cNvPr id="748" name="Freeform 340"/>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749" name="Freeform 341"/>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50" name="Freeform 342"/>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Dashboard Design: Practical Applications</a:t>
            </a:r>
            <a:endParaRPr b="0" lang="tr-TR" sz="3600" spc="-1" strike="noStrike">
              <a:solidFill>
                <a:srgbClr val="000000"/>
              </a:solidFill>
              <a:latin typeface="Arial"/>
            </a:endParaRPr>
          </a:p>
        </p:txBody>
      </p:sp>
      <p:sp>
        <p:nvSpPr>
          <p:cNvPr id="752"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753"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754" name="Freeform 343"/>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55" name="Group 97"/>
          <p:cNvGrpSpPr/>
          <p:nvPr/>
        </p:nvGrpSpPr>
        <p:grpSpPr>
          <a:xfrm>
            <a:off x="1440000" y="8911080"/>
            <a:ext cx="15577200" cy="58320"/>
            <a:chOff x="1440000" y="8911080"/>
            <a:chExt cx="15577200" cy="58320"/>
          </a:xfrm>
        </p:grpSpPr>
        <p:sp>
          <p:nvSpPr>
            <p:cNvPr id="756" name="Freeform 344"/>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57" name="Freeform 345"/>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58" name="Freeform 346"/>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59" name="Group 98"/>
          <p:cNvGrpSpPr/>
          <p:nvPr/>
        </p:nvGrpSpPr>
        <p:grpSpPr>
          <a:xfrm>
            <a:off x="-548640" y="8651880"/>
            <a:ext cx="1602360" cy="1809360"/>
            <a:chOff x="-548640" y="8651880"/>
            <a:chExt cx="1602360" cy="1809360"/>
          </a:xfrm>
        </p:grpSpPr>
        <p:sp>
          <p:nvSpPr>
            <p:cNvPr id="760" name="Freeform 347"/>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761" name="Freeform 348"/>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62" name="Freeform 349"/>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63" name="Freeform 385"/>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64" name="Group 109"/>
          <p:cNvGrpSpPr/>
          <p:nvPr/>
        </p:nvGrpSpPr>
        <p:grpSpPr>
          <a:xfrm>
            <a:off x="1440000" y="8911080"/>
            <a:ext cx="15577200" cy="58320"/>
            <a:chOff x="1440000" y="8911080"/>
            <a:chExt cx="15577200" cy="58320"/>
          </a:xfrm>
        </p:grpSpPr>
        <p:sp>
          <p:nvSpPr>
            <p:cNvPr id="765" name="Freeform 386"/>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66" name="Freeform 387"/>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67" name="Freeform 388"/>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68" name="Group 110"/>
          <p:cNvGrpSpPr/>
          <p:nvPr/>
        </p:nvGrpSpPr>
        <p:grpSpPr>
          <a:xfrm>
            <a:off x="-548640" y="8651880"/>
            <a:ext cx="1602360" cy="1809360"/>
            <a:chOff x="-548640" y="8651880"/>
            <a:chExt cx="1602360" cy="1809360"/>
          </a:xfrm>
        </p:grpSpPr>
        <p:sp>
          <p:nvSpPr>
            <p:cNvPr id="769" name="Freeform 389"/>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770" name="Freeform 390"/>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71" name="Freeform 391"/>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10"/>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Analysis Tools</a:t>
            </a:r>
            <a:endParaRPr b="0" lang="tr-TR" sz="3600" spc="-1" strike="noStrike">
              <a:solidFill>
                <a:srgbClr val="000000"/>
              </a:solidFill>
              <a:latin typeface="Arial"/>
            </a:endParaRPr>
          </a:p>
        </p:txBody>
      </p:sp>
      <p:sp>
        <p:nvSpPr>
          <p:cNvPr id="773"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analysis tools empower cybersecurity professionals to uncover patterns, identify anomalies, and improve threat detection capabilities. These tools provide advanced capabilities for data exploration, visualization, and statistical analysis.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SIEM and log analysis tools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Network traffic analysis tools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Malware analysis tools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Vulnerability assessment tools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Security information and event management (SIEM)</a:t>
            </a:r>
            <a:endParaRPr b="0" lang="tr-TR" sz="2400" spc="-1" strike="noStrike">
              <a:solidFill>
                <a:srgbClr val="000000"/>
              </a:solidFill>
              <a:latin typeface="Arial"/>
            </a:endParaRPr>
          </a:p>
        </p:txBody>
      </p:sp>
      <p:sp>
        <p:nvSpPr>
          <p:cNvPr id="774" name="Freeform 378"/>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75" name="Group 107"/>
          <p:cNvGrpSpPr/>
          <p:nvPr/>
        </p:nvGrpSpPr>
        <p:grpSpPr>
          <a:xfrm>
            <a:off x="1440000" y="8911080"/>
            <a:ext cx="15577200" cy="58320"/>
            <a:chOff x="1440000" y="8911080"/>
            <a:chExt cx="15577200" cy="58320"/>
          </a:xfrm>
        </p:grpSpPr>
        <p:sp>
          <p:nvSpPr>
            <p:cNvPr id="776" name="Freeform 379"/>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77" name="Freeform 380"/>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78" name="Freeform 381"/>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79" name="Group 108"/>
          <p:cNvGrpSpPr/>
          <p:nvPr/>
        </p:nvGrpSpPr>
        <p:grpSpPr>
          <a:xfrm>
            <a:off x="-548640" y="8651880"/>
            <a:ext cx="1602360" cy="1809360"/>
            <a:chOff x="-548640" y="8651880"/>
            <a:chExt cx="1602360" cy="1809360"/>
          </a:xfrm>
        </p:grpSpPr>
        <p:sp>
          <p:nvSpPr>
            <p:cNvPr id="780" name="Freeform 382"/>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781" name="Freeform 383"/>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82" name="Freeform 384"/>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900000" y="1518480"/>
            <a:ext cx="7771680" cy="1361520"/>
          </a:xfrm>
          <a:prstGeom prst="rect">
            <a:avLst/>
          </a:prstGeom>
          <a:noFill/>
          <a:ln w="0">
            <a:noFill/>
          </a:ln>
        </p:spPr>
        <p:txBody>
          <a:bodyPr lIns="90000" rIns="90000" tIns="45000" bIns="45000" anchor="t">
            <a:noAutofit/>
          </a:bodyPr>
          <a:p>
            <a:pPr indent="0" algn="ctr">
              <a:lnSpc>
                <a:spcPct val="100000"/>
              </a:lnSpc>
              <a:buNone/>
              <a:tabLst>
                <a:tab algn="l" pos="0"/>
              </a:tabLst>
            </a:pPr>
            <a:r>
              <a:rPr b="1" lang="en-US" sz="3600" spc="-1" strike="noStrike" cap="all">
                <a:solidFill>
                  <a:srgbClr val="000000"/>
                </a:solidFill>
                <a:latin typeface="Calibri"/>
              </a:rPr>
              <a:t>Data Analytics in Cybersecurity</a:t>
            </a:r>
            <a:endParaRPr b="0" lang="tr-TR" sz="3600" spc="-1" strike="noStrike">
              <a:solidFill>
                <a:srgbClr val="000000"/>
              </a:solidFill>
              <a:latin typeface="Arial"/>
            </a:endParaRPr>
          </a:p>
        </p:txBody>
      </p:sp>
      <p:sp>
        <p:nvSpPr>
          <p:cNvPr id="268" name="PlaceHolder 2"/>
          <p:cNvSpPr>
            <a:spLocks noGrp="1"/>
          </p:cNvSpPr>
          <p:nvPr>
            <p:ph/>
          </p:nvPr>
        </p:nvSpPr>
        <p:spPr>
          <a:xfrm>
            <a:off x="1440000" y="6240240"/>
            <a:ext cx="7771680" cy="1499400"/>
          </a:xfrm>
          <a:prstGeom prst="rect">
            <a:avLst/>
          </a:prstGeom>
          <a:noFill/>
          <a:ln w="0">
            <a:noFill/>
          </a:ln>
        </p:spPr>
        <p:txBody>
          <a:bodyPr lIns="90000" rIns="90000" tIns="45000" bIns="45000" anchor="b">
            <a:noAutofit/>
          </a:bodyPr>
          <a:p>
            <a:pPr indent="0">
              <a:lnSpc>
                <a:spcPct val="100000"/>
              </a:lnSpc>
              <a:spcBef>
                <a:spcPts val="400"/>
              </a:spcBef>
              <a:buNone/>
              <a:tabLst>
                <a:tab algn="l" pos="0"/>
              </a:tabLst>
            </a:pPr>
            <a:endParaRPr b="0" lang="tr-TR" sz="2000" spc="-1" strike="noStrike">
              <a:solidFill>
                <a:srgbClr val="000000"/>
              </a:solidFill>
              <a:latin typeface="Arial"/>
            </a:endParaRPr>
          </a:p>
          <a:p>
            <a:pPr indent="0">
              <a:lnSpc>
                <a:spcPct val="120000"/>
              </a:lnSpc>
              <a:spcBef>
                <a:spcPts val="479"/>
              </a:spcBef>
              <a:spcAft>
                <a:spcPts val="1199"/>
              </a:spcAft>
              <a:buNone/>
              <a:tabLst>
                <a:tab algn="l" pos="0"/>
              </a:tabLst>
            </a:pPr>
            <a:r>
              <a:rPr b="0" lang="en-US" sz="2400" spc="-1" strike="noStrike">
                <a:solidFill>
                  <a:srgbClr val="000000"/>
                </a:solidFill>
                <a:latin typeface="Calibri"/>
              </a:rPr>
              <a:t>Comprehensive Guide to Cybersecurity Data Analytics</a:t>
            </a:r>
            <a:endParaRPr b="0" lang="tr-TR" sz="2400" spc="-1" strike="noStrike">
              <a:solidFill>
                <a:srgbClr val="000000"/>
              </a:solidFill>
              <a:latin typeface="Arial"/>
            </a:endParaRPr>
          </a:p>
          <a:p>
            <a:pPr indent="0">
              <a:lnSpc>
                <a:spcPct val="100000"/>
              </a:lnSpc>
              <a:spcBef>
                <a:spcPts val="400"/>
              </a:spcBef>
              <a:buNone/>
              <a:tabLst>
                <a:tab algn="l" pos="0"/>
              </a:tabLst>
            </a:pPr>
            <a:endParaRPr b="0" lang="tr-TR" sz="2000" spc="-1" strike="noStrike">
              <a:solidFill>
                <a:srgbClr val="000000"/>
              </a:solidFill>
              <a:latin typeface="Arial"/>
            </a:endParaRPr>
          </a:p>
          <a:p>
            <a:pPr indent="0">
              <a:lnSpc>
                <a:spcPct val="120000"/>
              </a:lnSpc>
              <a:spcBef>
                <a:spcPts val="479"/>
              </a:spcBef>
              <a:spcAft>
                <a:spcPts val="601"/>
              </a:spcAft>
              <a:buNone/>
              <a:tabLst>
                <a:tab algn="l" pos="0"/>
              </a:tabLst>
            </a:pPr>
            <a:r>
              <a:rPr b="0" lang="en-US" sz="2400" spc="-1" strike="noStrike">
                <a:solidFill>
                  <a:srgbClr val="000000"/>
                </a:solidFill>
                <a:latin typeface="Calibri"/>
              </a:rPr>
              <a:t>Understand the role of data analytics in cybersecurity</a:t>
            </a:r>
            <a:endParaRPr b="0" lang="tr-TR" sz="2400" spc="-1" strike="noStrike">
              <a:solidFill>
                <a:srgbClr val="000000"/>
              </a:solidFill>
              <a:latin typeface="Arial"/>
            </a:endParaRPr>
          </a:p>
          <a:p>
            <a:pPr indent="0">
              <a:lnSpc>
                <a:spcPct val="120000"/>
              </a:lnSpc>
              <a:spcBef>
                <a:spcPts val="479"/>
              </a:spcBef>
              <a:spcAft>
                <a:spcPts val="601"/>
              </a:spcAft>
              <a:buNone/>
              <a:tabLst>
                <a:tab algn="l" pos="0"/>
              </a:tabLst>
            </a:pPr>
            <a:r>
              <a:rPr b="0" lang="en-US" sz="2400" spc="-1" strike="noStrike">
                <a:solidFill>
                  <a:srgbClr val="000000"/>
                </a:solidFill>
                <a:latin typeface="Calibri"/>
              </a:rPr>
              <a:t>Identify different types of data analytics techniques used in cybersecurity</a:t>
            </a:r>
            <a:endParaRPr b="0" lang="tr-TR" sz="2400" spc="-1" strike="noStrike">
              <a:solidFill>
                <a:srgbClr val="000000"/>
              </a:solidFill>
              <a:latin typeface="Arial"/>
            </a:endParaRPr>
          </a:p>
          <a:p>
            <a:pPr indent="0">
              <a:lnSpc>
                <a:spcPct val="120000"/>
              </a:lnSpc>
              <a:spcBef>
                <a:spcPts val="479"/>
              </a:spcBef>
              <a:spcAft>
                <a:spcPts val="601"/>
              </a:spcAft>
              <a:buNone/>
              <a:tabLst>
                <a:tab algn="l" pos="0"/>
              </a:tabLst>
            </a:pPr>
            <a:r>
              <a:rPr b="0" lang="en-US" sz="2400" spc="-1" strike="noStrike">
                <a:solidFill>
                  <a:srgbClr val="000000"/>
                </a:solidFill>
                <a:latin typeface="Calibri"/>
              </a:rPr>
              <a:t>Learn how to use data analytics tools to detect and prevent cyber threats</a:t>
            </a:r>
            <a:endParaRPr b="0" lang="tr-TR" sz="2400" spc="-1" strike="noStrike">
              <a:solidFill>
                <a:srgbClr val="000000"/>
              </a:solidFill>
              <a:latin typeface="Arial"/>
            </a:endParaRPr>
          </a:p>
          <a:p>
            <a:pPr indent="0">
              <a:lnSpc>
                <a:spcPct val="120000"/>
              </a:lnSpc>
              <a:spcBef>
                <a:spcPts val="479"/>
              </a:spcBef>
              <a:spcAft>
                <a:spcPts val="601"/>
              </a:spcAft>
              <a:buNone/>
              <a:tabLst>
                <a:tab algn="l" pos="0"/>
              </a:tabLst>
            </a:pPr>
            <a:r>
              <a:rPr b="0" lang="en-US" sz="2400" spc="-1" strike="noStrike">
                <a:solidFill>
                  <a:srgbClr val="000000"/>
                </a:solidFill>
                <a:latin typeface="Calibri"/>
              </a:rPr>
              <a:t>Develop an understanding of the challenges and limitations of data analytics in cybersecurity</a:t>
            </a:r>
            <a:endParaRPr b="0" lang="tr-TR" sz="2400" spc="-1" strike="noStrike">
              <a:solidFill>
                <a:srgbClr val="000000"/>
              </a:solidFill>
              <a:latin typeface="Arial"/>
            </a:endParaRPr>
          </a:p>
          <a:p>
            <a:pPr indent="0">
              <a:lnSpc>
                <a:spcPct val="120000"/>
              </a:lnSpc>
              <a:spcBef>
                <a:spcPts val="479"/>
              </a:spcBef>
              <a:spcAft>
                <a:spcPts val="601"/>
              </a:spcAft>
              <a:buNone/>
              <a:tabLst>
                <a:tab algn="l" pos="0"/>
              </a:tabLst>
            </a:pPr>
            <a:r>
              <a:rPr b="0" lang="en-US" sz="2400" spc="-1" strike="noStrike">
                <a:solidFill>
                  <a:srgbClr val="000000"/>
                </a:solidFill>
                <a:latin typeface="Calibri"/>
              </a:rPr>
              <a:t>Gain insights into emerging trends and best practices in data analytics for cybersecurity</a:t>
            </a:r>
            <a:endParaRPr b="0" lang="tr-TR" sz="2400" spc="-1" strike="noStrike">
              <a:solidFill>
                <a:srgbClr val="000000"/>
              </a:solidFill>
              <a:latin typeface="Arial"/>
            </a:endParaRPr>
          </a:p>
        </p:txBody>
      </p:sp>
      <p:sp>
        <p:nvSpPr>
          <p:cNvPr id="269" name="Freeform 42"/>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70" name="Group 11"/>
          <p:cNvGrpSpPr/>
          <p:nvPr/>
        </p:nvGrpSpPr>
        <p:grpSpPr>
          <a:xfrm>
            <a:off x="1440000" y="8911080"/>
            <a:ext cx="15577200" cy="58320"/>
            <a:chOff x="1440000" y="8911080"/>
            <a:chExt cx="15577200" cy="58320"/>
          </a:xfrm>
        </p:grpSpPr>
        <p:sp>
          <p:nvSpPr>
            <p:cNvPr id="271" name="Freeform 43"/>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272" name="Freeform 44"/>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73" name="Freeform 45"/>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74" name="Group 12"/>
          <p:cNvGrpSpPr/>
          <p:nvPr/>
        </p:nvGrpSpPr>
        <p:grpSpPr>
          <a:xfrm>
            <a:off x="-548640" y="8651880"/>
            <a:ext cx="1602360" cy="1809360"/>
            <a:chOff x="-548640" y="8651880"/>
            <a:chExt cx="1602360" cy="1809360"/>
          </a:xfrm>
        </p:grpSpPr>
        <p:sp>
          <p:nvSpPr>
            <p:cNvPr id="275" name="Freeform 46"/>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276" name="Freeform 47"/>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77" name="Freeform 48"/>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Data Analysis Tools in Cybersecurity</a:t>
            </a:r>
            <a:endParaRPr b="0" lang="tr-TR" sz="3600" spc="-1" strike="noStrike">
              <a:solidFill>
                <a:srgbClr val="000000"/>
              </a:solidFill>
              <a:latin typeface="Arial"/>
            </a:endParaRPr>
          </a:p>
        </p:txBody>
      </p:sp>
      <p:sp>
        <p:nvSpPr>
          <p:cNvPr id="784"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analysis tools provide valuable insights for detecting, investigating, and mitigating cybersecurity threats. By leveraging these tools, analysts can transform raw data into actionable intelligence, enhancing their overall defensive capabilities.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SIEM (Security Information and Event Management)</a:t>
            </a:r>
            <a:br>
              <a:rPr sz="2400"/>
            </a:br>
            <a:r>
              <a:rPr b="0" lang="en-US" sz="2400" spc="-1" strike="noStrike">
                <a:solidFill>
                  <a:srgbClr val="000000"/>
                </a:solidFill>
                <a:latin typeface="Calibri"/>
              </a:rPr>
              <a:t>• - EDR (Endpoint Detection and Response)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27001/27002: Information Security Management</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Anomaly detection and threat hunting</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Incident response and forensics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Risk assessment and threat modeling</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Security compliance and reporting</a:t>
            </a:r>
            <a:endParaRPr b="0" lang="tr-TR" sz="2400" spc="-1" strike="noStrike">
              <a:solidFill>
                <a:srgbClr val="000000"/>
              </a:solidFill>
              <a:latin typeface="Arial"/>
            </a:endParaRPr>
          </a:p>
        </p:txBody>
      </p:sp>
      <p:sp>
        <p:nvSpPr>
          <p:cNvPr id="785" name="Freeform 371"/>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86" name="Group 105"/>
          <p:cNvGrpSpPr/>
          <p:nvPr/>
        </p:nvGrpSpPr>
        <p:grpSpPr>
          <a:xfrm>
            <a:off x="1440000" y="8911080"/>
            <a:ext cx="15577200" cy="58320"/>
            <a:chOff x="1440000" y="8911080"/>
            <a:chExt cx="15577200" cy="58320"/>
          </a:xfrm>
        </p:grpSpPr>
        <p:sp>
          <p:nvSpPr>
            <p:cNvPr id="787" name="Freeform 372"/>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88" name="Freeform 373"/>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89" name="Freeform 374"/>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90" name="Group 106"/>
          <p:cNvGrpSpPr/>
          <p:nvPr/>
        </p:nvGrpSpPr>
        <p:grpSpPr>
          <a:xfrm>
            <a:off x="-548640" y="8651880"/>
            <a:ext cx="1602360" cy="1809360"/>
            <a:chOff x="-548640" y="8651880"/>
            <a:chExt cx="1602360" cy="1809360"/>
          </a:xfrm>
        </p:grpSpPr>
        <p:sp>
          <p:nvSpPr>
            <p:cNvPr id="791" name="Freeform 375"/>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792" name="Freeform 376"/>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793" name="Freeform 377"/>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Visualization Platforms for Data Analysis</a:t>
            </a:r>
            <a:endParaRPr b="0" lang="tr-TR" sz="3600" spc="-1" strike="noStrike">
              <a:solidFill>
                <a:srgbClr val="000000"/>
              </a:solidFill>
              <a:latin typeface="Arial"/>
            </a:endParaRPr>
          </a:p>
        </p:txBody>
      </p:sp>
      <p:sp>
        <p:nvSpPr>
          <p:cNvPr id="795"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Visualization platforms enable analysts to create interactive and dynamic visualizations from large datasets. They provide features such as data exploration, visual analysis, and real-time monitoring.</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Tableau: Popular for its user-friendly interface and wide range of visualizations</a:t>
            </a:r>
            <a:br>
              <a:rPr sz="2400"/>
            </a:br>
            <a:r>
              <a:rPr b="0" lang="en-US" sz="2400" spc="-1" strike="noStrike">
                <a:solidFill>
                  <a:srgbClr val="000000"/>
                </a:solidFill>
                <a:latin typeface="Calibri"/>
              </a:rPr>
              <a:t>• - Power BI: Microsoft's offering, known for its integration with other Microsoft products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MITRE ATT&amp;CK Framework: https://attack.mitre.org/</a:t>
            </a:r>
            <a:br>
              <a:rPr sz="2400"/>
            </a:br>
            <a:r>
              <a:rPr b="0" lang="en-US" sz="2400" spc="-1" strike="noStrike">
                <a:solidFill>
                  <a:srgbClr val="000000"/>
                </a:solidFill>
                <a:latin typeface="Calibri"/>
              </a:rPr>
              <a:t>• - NIST Cybersecurity Framework: https://www.nist.gov/cyberframework</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Enhance data comprehension and decision-making</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Identify patterns and trends in complex datasets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Support collaboration and communication of insights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Allow for customization and extension with plugins and APIs</a:t>
            </a:r>
            <a:endParaRPr b="0" lang="tr-TR" sz="2400" spc="-1" strike="noStrike">
              <a:solidFill>
                <a:srgbClr val="000000"/>
              </a:solidFill>
              <a:latin typeface="Arial"/>
            </a:endParaRPr>
          </a:p>
        </p:txBody>
      </p:sp>
      <p:sp>
        <p:nvSpPr>
          <p:cNvPr id="796" name="Freeform 364"/>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797" name="Group 103"/>
          <p:cNvGrpSpPr/>
          <p:nvPr/>
        </p:nvGrpSpPr>
        <p:grpSpPr>
          <a:xfrm>
            <a:off x="1440000" y="8911080"/>
            <a:ext cx="15577200" cy="58320"/>
            <a:chOff x="1440000" y="8911080"/>
            <a:chExt cx="15577200" cy="58320"/>
          </a:xfrm>
        </p:grpSpPr>
        <p:sp>
          <p:nvSpPr>
            <p:cNvPr id="798" name="Freeform 365"/>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799" name="Freeform 366"/>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800" name="Freeform 367"/>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801" name="Group 104"/>
          <p:cNvGrpSpPr/>
          <p:nvPr/>
        </p:nvGrpSpPr>
        <p:grpSpPr>
          <a:xfrm>
            <a:off x="-548640" y="8651880"/>
            <a:ext cx="1602360" cy="1809360"/>
            <a:chOff x="-548640" y="8651880"/>
            <a:chExt cx="1602360" cy="1809360"/>
          </a:xfrm>
        </p:grpSpPr>
        <p:sp>
          <p:nvSpPr>
            <p:cNvPr id="802" name="Freeform 368"/>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803" name="Freeform 369"/>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804" name="Freeform 370"/>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Visualization Platforms for Data Analysis</a:t>
            </a:r>
            <a:endParaRPr b="0" lang="tr-TR" sz="3600" spc="-1" strike="noStrike">
              <a:solidFill>
                <a:srgbClr val="000000"/>
              </a:solidFill>
              <a:latin typeface="Arial"/>
            </a:endParaRPr>
          </a:p>
        </p:txBody>
      </p:sp>
      <p:sp>
        <p:nvSpPr>
          <p:cNvPr id="806"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807"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
        <p:nvSpPr>
          <p:cNvPr id="808" name="Freeform 357"/>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809" name="Group 101"/>
          <p:cNvGrpSpPr/>
          <p:nvPr/>
        </p:nvGrpSpPr>
        <p:grpSpPr>
          <a:xfrm>
            <a:off x="1440000" y="8911080"/>
            <a:ext cx="15577200" cy="58320"/>
            <a:chOff x="1440000" y="8911080"/>
            <a:chExt cx="15577200" cy="58320"/>
          </a:xfrm>
        </p:grpSpPr>
        <p:sp>
          <p:nvSpPr>
            <p:cNvPr id="810" name="Freeform 358"/>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811" name="Freeform 359"/>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812" name="Freeform 360"/>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813" name="Group 102"/>
          <p:cNvGrpSpPr/>
          <p:nvPr/>
        </p:nvGrpSpPr>
        <p:grpSpPr>
          <a:xfrm>
            <a:off x="-548640" y="8651880"/>
            <a:ext cx="1602360" cy="1809360"/>
            <a:chOff x="-548640" y="8651880"/>
            <a:chExt cx="1602360" cy="1809360"/>
          </a:xfrm>
        </p:grpSpPr>
        <p:sp>
          <p:nvSpPr>
            <p:cNvPr id="814" name="Freeform 361"/>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815" name="Freeform 362"/>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816" name="Freeform 363"/>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7"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Visualization Platforms</a:t>
            </a:r>
            <a:endParaRPr b="0" lang="tr-TR" sz="3600" spc="-1" strike="noStrike">
              <a:solidFill>
                <a:srgbClr val="000000"/>
              </a:solidFill>
              <a:latin typeface="Arial"/>
            </a:endParaRPr>
          </a:p>
        </p:txBody>
      </p:sp>
      <p:sp>
        <p:nvSpPr>
          <p:cNvPr id="818"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Visualization platforms are interactive tools that convert raw data into visual representations, providing insights into security patterns, trends, and anomalies.</a:t>
            </a:r>
            <a:br>
              <a:rPr sz="2400"/>
            </a:br>
            <a:br>
              <a:rPr sz="2400"/>
            </a:br>
            <a:r>
              <a:rPr b="0" lang="en-US" sz="2400" spc="-1" strike="noStrike">
                <a:solidFill>
                  <a:srgbClr val="000000"/>
                </a:solidFill>
                <a:latin typeface="Calibri"/>
              </a:rPr>
              <a:t>They enhance the analysis and communication of security information, improving situational awareness, threat detection, and response effectiveness.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Splunk Enterprise Security</a:t>
            </a:r>
            <a:br>
              <a:rPr sz="2400"/>
            </a:br>
            <a:r>
              <a:rPr b="0" lang="en-US" sz="2400" spc="-1" strike="noStrike">
                <a:solidFill>
                  <a:srgbClr val="000000"/>
                </a:solidFill>
                <a:latin typeface="Calibri"/>
              </a:rPr>
              <a:t>• IBM QRadar</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 Revision 5</a:t>
            </a:r>
            <a:br>
              <a:rPr sz="2400"/>
            </a:br>
            <a:r>
              <a:rPr b="0" lang="en-US" sz="2400" spc="-1" strike="noStrike">
                <a:solidFill>
                  <a:srgbClr val="000000"/>
                </a:solidFill>
                <a:latin typeface="Calibri"/>
              </a:rPr>
              <a:t>• ISO/IEC 27035:2016, Information security incident management</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Interactive dashboards and widgets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Real-time visualization of security data</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Correlation and pattern identification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Customizable views and reports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Collaboration and information sharing</a:t>
            </a:r>
            <a:endParaRPr b="0" lang="tr-TR" sz="2400" spc="-1" strike="noStrike">
              <a:solidFill>
                <a:srgbClr val="000000"/>
              </a:solidFill>
              <a:latin typeface="Arial"/>
            </a:endParaRPr>
          </a:p>
        </p:txBody>
      </p:sp>
      <p:sp>
        <p:nvSpPr>
          <p:cNvPr id="819" name="Freeform 350"/>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820" name="Group 99"/>
          <p:cNvGrpSpPr/>
          <p:nvPr/>
        </p:nvGrpSpPr>
        <p:grpSpPr>
          <a:xfrm>
            <a:off x="1440000" y="8911080"/>
            <a:ext cx="15577200" cy="58320"/>
            <a:chOff x="1440000" y="8911080"/>
            <a:chExt cx="15577200" cy="58320"/>
          </a:xfrm>
        </p:grpSpPr>
        <p:sp>
          <p:nvSpPr>
            <p:cNvPr id="821" name="Freeform 351"/>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822" name="Freeform 352"/>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823" name="Freeform 353"/>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824" name="Group 100"/>
          <p:cNvGrpSpPr/>
          <p:nvPr/>
        </p:nvGrpSpPr>
        <p:grpSpPr>
          <a:xfrm>
            <a:off x="-548640" y="8651880"/>
            <a:ext cx="1602360" cy="1809360"/>
            <a:chOff x="-548640" y="8651880"/>
            <a:chExt cx="1602360" cy="1809360"/>
          </a:xfrm>
        </p:grpSpPr>
        <p:sp>
          <p:nvSpPr>
            <p:cNvPr id="825" name="Freeform 354"/>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826" name="Freeform 355"/>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827" name="Freeform 356"/>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Statistical Software in Cybersecurity</a:t>
            </a:r>
            <a:endParaRPr b="0" lang="tr-TR" sz="3600" spc="-1" strike="noStrike">
              <a:solidFill>
                <a:srgbClr val="000000"/>
              </a:solidFill>
              <a:latin typeface="Arial"/>
            </a:endParaRPr>
          </a:p>
        </p:txBody>
      </p:sp>
      <p:sp>
        <p:nvSpPr>
          <p:cNvPr id="82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Statistical software empowers analysts to identify trends and patterns amidst vast security data. It enables the quantification of risks, assessment of vulnerabilities, and detection of anomalies.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Python for data manipulation and statistical analysis</a:t>
            </a:r>
            <a:br>
              <a:rPr sz="2400"/>
            </a:br>
            <a:r>
              <a:rPr b="0" lang="en-US" sz="2400" spc="-1" strike="noStrike">
                <a:solidFill>
                  <a:srgbClr val="000000"/>
                </a:solidFill>
                <a:latin typeface="Calibri"/>
              </a:rPr>
              <a:t>• Applying R for threat detection and incident investigation</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a:t>
            </a:r>
            <a:br>
              <a:rPr sz="2400"/>
            </a:br>
            <a:r>
              <a:rPr b="0" lang="en-US" sz="2400" spc="-1" strike="noStrike">
                <a:solidFill>
                  <a:srgbClr val="000000"/>
                </a:solidFill>
                <a:latin typeface="Calibri"/>
              </a:rPr>
              <a:t>• ISO/IEC 27001:2013</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Data analysis and visualization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Statistical modeling and risk assessment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Threat detection and incident response</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Statistical Software in Cybersecurity</a:t>
            </a:r>
            <a:endParaRPr b="0" lang="tr-TR" sz="3600" spc="-1" strike="noStrike">
              <a:solidFill>
                <a:srgbClr val="000000"/>
              </a:solidFill>
              <a:latin typeface="Arial"/>
            </a:endParaRPr>
          </a:p>
        </p:txBody>
      </p:sp>
      <p:sp>
        <p:nvSpPr>
          <p:cNvPr id="831"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Statistical software provides powerful tools for analyzing and interpreting cybersecurity data. Using statistical methods, analysts can identify patterns, detect anomalies, and evaluate the effectiveness of security measures.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statistical analysis to identify unusual traffic patterns in a network</a:t>
            </a:r>
            <a:br>
              <a:rPr sz="2400"/>
            </a:br>
            <a:r>
              <a:rPr b="0" lang="en-US" sz="2400" spc="-1" strike="noStrike">
                <a:solidFill>
                  <a:srgbClr val="000000"/>
                </a:solidFill>
                <a:latin typeface="Calibri"/>
              </a:rPr>
              <a:t>• Evaluating the effectiveness of a new intrusion detection system</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ISO/IEC 27001:2013</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Identify trends and correlations in security data</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Detect outliers and suspicious activity</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Evaluate the effectiveness of security controls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Model and predict future security risks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Generate reports and visualizations for decision-making</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Statistical Software in Cybersecurity</a:t>
            </a:r>
            <a:endParaRPr b="0" lang="tr-TR" sz="3600" spc="-1" strike="noStrike">
              <a:solidFill>
                <a:srgbClr val="000000"/>
              </a:solidFill>
              <a:latin typeface="Arial"/>
            </a:endParaRPr>
          </a:p>
        </p:txBody>
      </p:sp>
      <p:sp>
        <p:nvSpPr>
          <p:cNvPr id="833"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834"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Machine Learning in Cybersecurity</a:t>
            </a:r>
            <a:endParaRPr b="0" lang="tr-TR" sz="3600" spc="-1" strike="noStrike">
              <a:solidFill>
                <a:srgbClr val="000000"/>
              </a:solidFill>
              <a:latin typeface="Arial"/>
            </a:endParaRPr>
          </a:p>
        </p:txBody>
      </p:sp>
      <p:sp>
        <p:nvSpPr>
          <p:cNvPr id="836"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Machine learning algorithms are powerful tools for automating and improving cybersecurity tasks. They can identify patterns and relationships in data that are difficult to detect manually, enabling security analysts to respond to threats more quickly and effectively.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Supervised learning algorithm to detect phishing emails based on historical data</a:t>
            </a:r>
            <a:br>
              <a:rPr sz="2400"/>
            </a:br>
            <a:r>
              <a:rPr b="0" lang="en-US" sz="2400" spc="-1" strike="noStrike">
                <a:solidFill>
                  <a:srgbClr val="000000"/>
                </a:solidFill>
                <a:latin typeface="Calibri"/>
              </a:rPr>
              <a:t>• Unsupervised learning algorithm to identify network intrusions by clustering similar traffic pattern...</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 Information Security Standard</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Fraud Detection: Identify anomalous financial transactions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Vulnerability Management: Predict and prioritize software vulnerabilities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Malware Analysis: Classify and analyze malicious software</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Machine Learning in Cybersecurity</a:t>
            </a:r>
            <a:endParaRPr b="0" lang="tr-TR" sz="3600" spc="-1" strike="noStrike">
              <a:solidFill>
                <a:srgbClr val="000000"/>
              </a:solidFill>
              <a:latin typeface="Arial"/>
            </a:endParaRPr>
          </a:p>
        </p:txBody>
      </p:sp>
      <p:sp>
        <p:nvSpPr>
          <p:cNvPr id="838"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Machine learning algorithms are powerful tools for detecting and preventing cyber threats by analyzing large amounts of data to identify patterns and anomalies. These tools can be applied to a variety of cybersecurity tasks, such as:</a:t>
            </a:r>
            <a:br>
              <a:rPr sz="2400"/>
            </a:br>
            <a:br>
              <a:rPr sz="2400"/>
            </a:br>
            <a:r>
              <a:rPr b="0" lang="en-US" sz="2400" spc="-1" strike="noStrike">
                <a:solidFill>
                  <a:srgbClr val="000000"/>
                </a:solidFill>
                <a:latin typeface="Calibri"/>
              </a:rPr>
              <a:t>- Network intrusion detection</a:t>
            </a:r>
            <a:br>
              <a:rPr sz="2400"/>
            </a:br>
            <a:r>
              <a:rPr b="0" lang="en-US" sz="2400" spc="-1" strike="noStrike">
                <a:solidFill>
                  <a:srgbClr val="000000"/>
                </a:solidFill>
                <a:latin typeface="Calibri"/>
              </a:rPr>
              <a:t>- Malware analysis</a:t>
            </a:r>
            <a:br>
              <a:rPr sz="2400"/>
            </a:br>
            <a:r>
              <a:rPr b="0" lang="en-US" sz="2400" spc="-1" strike="noStrike">
                <a:solidFill>
                  <a:srgbClr val="000000"/>
                </a:solidFill>
                <a:latin typeface="Calibri"/>
              </a:rPr>
              <a:t>- Fraud detection</a:t>
            </a:r>
            <a:br>
              <a:rPr sz="2400"/>
            </a:br>
            <a:r>
              <a:rPr b="0" lang="en-US" sz="2400" spc="-1" strike="noStrike">
                <a:solidFill>
                  <a:srgbClr val="000000"/>
                </a:solidFill>
                <a:latin typeface="Calibri"/>
              </a:rPr>
              <a:t>- Phishing detection</a:t>
            </a:r>
            <a:br>
              <a:rPr sz="2400"/>
            </a:br>
            <a:r>
              <a:rPr b="0" lang="en-US" sz="2400" spc="-1" strike="noStrike">
                <a:solidFill>
                  <a:srgbClr val="000000"/>
                </a:solidFill>
                <a:latin typeface="Calibri"/>
              </a:rPr>
              <a:t>- Threat intelligence.</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to identify malicious network traffic patterns</a:t>
            </a:r>
            <a:br>
              <a:rPr sz="2400"/>
            </a:br>
            <a:r>
              <a:rPr b="0" lang="en-US" sz="2400" spc="-1" strike="noStrike">
                <a:solidFill>
                  <a:srgbClr val="000000"/>
                </a:solidFill>
                <a:latin typeface="Calibri"/>
              </a:rPr>
              <a:t>• Applying deep learning to analyze malware behavior and detect new threats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 Security and Privacy Controls for Information Systems and Organizat...</a:t>
            </a:r>
            <a:br>
              <a:rPr sz="2400"/>
            </a:br>
            <a:r>
              <a:rPr b="0" lang="en-US" sz="2400" spc="-1" strike="noStrike">
                <a:solidFill>
                  <a:srgbClr val="000000"/>
                </a:solidFill>
                <a:latin typeface="Calibri"/>
              </a:rPr>
              <a:t>• ISO/IEC 27032: Information security management guidelines for incident prevention and response</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Supervised learning: Trains algorithms on labeled data to make predictions (e...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Unsupervised learning: Identifies patterns in unlabeled data (e.g., anomaly d...</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Time series analysis: Detects patterns in data over time (e.g., network traff...</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Threat Detection and Analysis</a:t>
            </a:r>
            <a:endParaRPr b="0" lang="tr-TR" sz="3600" spc="-1" strike="noStrike">
              <a:solidFill>
                <a:srgbClr val="000000"/>
              </a:solidFill>
              <a:latin typeface="Arial"/>
            </a:endParaRPr>
          </a:p>
        </p:txBody>
      </p:sp>
      <p:sp>
        <p:nvSpPr>
          <p:cNvPr id="840"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analytics plays a crucial role in detecting and analyzing evolving cybersecurity threats. By leveraging machine learning, anomaly detection algorithms, and statistical techniques, organizations can identify patterns and anomalies indicative of malicious activity.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Leveraging machine learning algorithms to detect network intrusions in real-time</a:t>
            </a:r>
            <a:br>
              <a:rPr sz="2400"/>
            </a:br>
            <a:r>
              <a:rPr b="0" lang="en-US" sz="2400" spc="-1" strike="noStrike">
                <a:solidFill>
                  <a:srgbClr val="000000"/>
                </a:solidFill>
                <a:latin typeface="Calibri"/>
              </a:rPr>
              <a:t>• Using statistical analysis to identify outliers and anomalous activities in system logs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ISO/IEC 27001/27002</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Identifying suspicious network traffic patterns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Detecting malware and phishing attacks through anomaly detection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Analyzing user behavior to detect insider threats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Correlating events and identifying attack vectors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Predicting future threats based on historical data</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97200" y="1080000"/>
            <a:ext cx="1232280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6000" spc="-1" strike="noStrike">
                <a:solidFill>
                  <a:srgbClr val="000000"/>
                </a:solidFill>
                <a:latin typeface="Calibri"/>
              </a:rPr>
              <a:t>Data Sources for Cybersecurity</a:t>
            </a:r>
            <a:endParaRPr b="0" lang="tr-TR" sz="6000" spc="-1" strike="noStrike">
              <a:solidFill>
                <a:srgbClr val="000000"/>
              </a:solidFill>
              <a:latin typeface="Arial"/>
            </a:endParaRPr>
          </a:p>
        </p:txBody>
      </p:sp>
      <p:sp>
        <p:nvSpPr>
          <p:cNvPr id="279" name="PlaceHolder 2"/>
          <p:cNvSpPr>
            <a:spLocks noGrp="1"/>
          </p:cNvSpPr>
          <p:nvPr>
            <p:ph/>
          </p:nvPr>
        </p:nvSpPr>
        <p:spPr>
          <a:xfrm>
            <a:off x="900000" y="2340000"/>
            <a:ext cx="1638000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1" lang="tr-TR" sz="272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1" lang="en-US" sz="2720" spc="-1" strike="noStrike">
                <a:solidFill>
                  <a:srgbClr val="000000"/>
                </a:solidFill>
                <a:latin typeface="Calibri"/>
              </a:rPr>
              <a:t>Identifying and understanding various data sources is crucial for effective data collection in cybersecurity. Different types of data can provide valuable insights for threat detection, incident response, and risk management.</a:t>
            </a:r>
            <a:br>
              <a:rPr sz="2720"/>
            </a:br>
            <a:br>
              <a:rPr sz="2720"/>
            </a:br>
            <a:r>
              <a:rPr b="1" lang="en-US" sz="2720" spc="-1" strike="noStrike">
                <a:solidFill>
                  <a:srgbClr val="000000"/>
                </a:solidFill>
                <a:latin typeface="Calibri"/>
              </a:rPr>
              <a:t>Examples:</a:t>
            </a:r>
            <a:br>
              <a:rPr sz="2720"/>
            </a:br>
            <a:r>
              <a:rPr b="1" lang="en-US" sz="2720" spc="-1" strike="noStrike">
                <a:solidFill>
                  <a:srgbClr val="000000"/>
                </a:solidFill>
                <a:latin typeface="Calibri"/>
              </a:rPr>
              <a:t>• Analyzing firewall logs to detect suspicious network traffic patterns</a:t>
            </a:r>
            <a:br>
              <a:rPr sz="2720"/>
            </a:br>
            <a:r>
              <a:rPr b="1" lang="en-US" sz="2720" spc="-1" strike="noStrike">
                <a:solidFill>
                  <a:srgbClr val="000000"/>
                </a:solidFill>
                <a:latin typeface="Calibri"/>
              </a:rPr>
              <a:t>• Examining endpoint data to identify malware infections or anomalous behavior</a:t>
            </a:r>
            <a:endParaRPr b="1" lang="tr-TR" sz="2720" spc="-1" strike="noStrike">
              <a:solidFill>
                <a:srgbClr val="000000"/>
              </a:solidFill>
              <a:latin typeface="Arial"/>
            </a:endParaRPr>
          </a:p>
        </p:txBody>
      </p:sp>
      <p:sp>
        <p:nvSpPr>
          <p:cNvPr id="280" name="Freeform 49"/>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81" name="Group 13"/>
          <p:cNvGrpSpPr/>
          <p:nvPr/>
        </p:nvGrpSpPr>
        <p:grpSpPr>
          <a:xfrm>
            <a:off x="1440000" y="8911080"/>
            <a:ext cx="15577200" cy="58320"/>
            <a:chOff x="1440000" y="8911080"/>
            <a:chExt cx="15577200" cy="58320"/>
          </a:xfrm>
        </p:grpSpPr>
        <p:sp>
          <p:nvSpPr>
            <p:cNvPr id="282" name="Freeform 50"/>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283" name="Freeform 51"/>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84" name="Freeform 52"/>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85" name="Group 14"/>
          <p:cNvGrpSpPr/>
          <p:nvPr/>
        </p:nvGrpSpPr>
        <p:grpSpPr>
          <a:xfrm>
            <a:off x="-548640" y="8651880"/>
            <a:ext cx="1602360" cy="1809360"/>
            <a:chOff x="-548640" y="8651880"/>
            <a:chExt cx="1602360" cy="1809360"/>
          </a:xfrm>
        </p:grpSpPr>
        <p:sp>
          <p:nvSpPr>
            <p:cNvPr id="286" name="Freeform 53"/>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287" name="Freeform 54"/>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88" name="Freeform 55"/>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Threat Detection and Analysis</a:t>
            </a:r>
            <a:endParaRPr b="0" lang="tr-TR" sz="3600" spc="-1" strike="noStrike">
              <a:solidFill>
                <a:srgbClr val="000000"/>
              </a:solidFill>
              <a:latin typeface="Arial"/>
            </a:endParaRPr>
          </a:p>
        </p:txBody>
      </p:sp>
      <p:sp>
        <p:nvSpPr>
          <p:cNvPr id="842"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843"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Threat Detection and Analysis</a:t>
            </a:r>
            <a:endParaRPr b="0" lang="tr-TR" sz="3600" spc="-1" strike="noStrike">
              <a:solidFill>
                <a:srgbClr val="000000"/>
              </a:solidFill>
              <a:latin typeface="Arial"/>
            </a:endParaRPr>
          </a:p>
        </p:txBody>
      </p:sp>
      <p:sp>
        <p:nvSpPr>
          <p:cNvPr id="845"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analytics empowers cybersecurity professionals to detect and analyze threats effectively. By leveraging advanced algorithms and techniques, security teams can identify anomalies, patterns, and suspicious activities that evade traditional detection methods.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Anomaly detection algorithms to identify suspicious user behavior or network traffic</a:t>
            </a:r>
            <a:br>
              <a:rPr sz="2400"/>
            </a:br>
            <a:r>
              <a:rPr b="0" lang="en-US" sz="2400" spc="-1" strike="noStrike">
                <a:solidFill>
                  <a:srgbClr val="000000"/>
                </a:solidFill>
                <a:latin typeface="Calibri"/>
              </a:rPr>
              <a:t>• - Predictive models to forecast phishing attacks based on historical data</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NIST Cybersecurity Framework: https://www.nist.gov/cyberframework</a:t>
            </a:r>
            <a:br>
              <a:rPr sz="2400"/>
            </a:br>
            <a:r>
              <a:rPr b="0" lang="en-US" sz="2400" spc="-1" strike="noStrike">
                <a:solidFill>
                  <a:srgbClr val="000000"/>
                </a:solidFill>
                <a:latin typeface="Calibri"/>
              </a:rPr>
              <a:t>• - ISO/IEC 27035: Information security incident management</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Real-time threat detection and incident response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Retrospective analysis for root cause identification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Predictive analytics for forecasting potential threats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User behavior analytics for anomaly detection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Network traffic analysis for intrusion detection</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Security Monitoring with Data Analytics</a:t>
            </a:r>
            <a:endParaRPr b="0" lang="tr-TR" sz="3600" spc="-1" strike="noStrike">
              <a:solidFill>
                <a:srgbClr val="000000"/>
              </a:solidFill>
              <a:latin typeface="Arial"/>
            </a:endParaRPr>
          </a:p>
        </p:txBody>
      </p:sp>
      <p:sp>
        <p:nvSpPr>
          <p:cNvPr id="847"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analytics plays a crucial role in security monitoring by enabling the analysis of large volumes of security data to detect and respond to threats in a timely manner. It involves using statistical and machine learning techniques to identify patterns and anomalies that may indicate malicious activity or security incidents.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algorithms to detect anomalous network traffic patterns that may indicate a D...</a:t>
            </a:r>
            <a:br>
              <a:rPr sz="2400"/>
            </a:br>
            <a:r>
              <a:rPr b="0" lang="en-US" sz="2400" spc="-1" strike="noStrike">
                <a:solidFill>
                  <a:srgbClr val="000000"/>
                </a:solidFill>
                <a:latin typeface="Calibri"/>
              </a:rPr>
              <a:t>• Analyzing user behavior data to identify potential insider threats or compromised accounts.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https://www.nist.gov/cyberframework/</a:t>
            </a:r>
            <a:br>
              <a:rPr sz="2400"/>
            </a:br>
            <a:r>
              <a:rPr b="0" lang="en-US" sz="2400" spc="-1" strike="noStrike">
                <a:solidFill>
                  <a:srgbClr val="000000"/>
                </a:solidFill>
                <a:latin typeface="Calibri"/>
              </a:rPr>
              <a:t>• ISO 27001 Information Security Management System: https://www.iso.org/iso-27001-information-security...</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Real-time threat detection and alert generation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Proactive identification of vulnerabilities and risks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Detection of insider threats and data breaches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Compliance reporting and audit support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Security incident investigation and forensics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Practical Applications: Security Monitoring</a:t>
            </a:r>
            <a:endParaRPr b="0" lang="tr-TR" sz="3600" spc="-1" strike="noStrike">
              <a:solidFill>
                <a:srgbClr val="000000"/>
              </a:solidFill>
              <a:latin typeface="Arial"/>
            </a:endParaRPr>
          </a:p>
        </p:txBody>
      </p:sp>
      <p:sp>
        <p:nvSpPr>
          <p:cNvPr id="849"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analytics plays a crucial role in security monitoring by providing timely insights from security logs, events, and alerts. Security analysts can use analytics to detect and respond to sophisticated threats, improve situational awareness, and enhance overall security posture.</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algorithms to analyze security logs for unusual behavior patterns</a:t>
            </a:r>
            <a:br>
              <a:rPr sz="2400"/>
            </a:br>
            <a:r>
              <a:rPr b="0" lang="en-US" sz="2400" spc="-1" strike="noStrike">
                <a:solidFill>
                  <a:srgbClr val="000000"/>
                </a:solidFill>
                <a:latin typeface="Calibri"/>
              </a:rPr>
              <a:t>• Leveraging data analytics to prioritize alerts and focus on high-risk events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https://www.nist.gov/cyberframework</a:t>
            </a:r>
            <a:br>
              <a:rPr sz="2400"/>
            </a:br>
            <a:r>
              <a:rPr b="0" lang="en-US" sz="2400" spc="-1" strike="noStrike">
                <a:solidFill>
                  <a:srgbClr val="000000"/>
                </a:solidFill>
                <a:latin typeface="Calibri"/>
              </a:rPr>
              <a:t>• ISO/IEC 27034: Information Security Incident Management</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Identify anomalous patterns and suspicious activities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Detect advanced persistent threats (APTs) and zero-day attacks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Monitor user behavior for insider threats and account compromise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Provide real-time threat intelligence and situational awareness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Generate automated alerts and incident response workflows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Practical Applications: Security Monitoring</a:t>
            </a:r>
            <a:endParaRPr b="0" lang="tr-TR" sz="3600" spc="-1" strike="noStrike">
              <a:solidFill>
                <a:srgbClr val="000000"/>
              </a:solidFill>
              <a:latin typeface="Arial"/>
            </a:endParaRPr>
          </a:p>
        </p:txBody>
      </p:sp>
      <p:sp>
        <p:nvSpPr>
          <p:cNvPr id="851"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852"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Risk Assessment with Data Analytics</a:t>
            </a:r>
            <a:endParaRPr b="0" lang="tr-TR" sz="3600" spc="-1" strike="noStrike">
              <a:solidFill>
                <a:srgbClr val="000000"/>
              </a:solidFill>
              <a:latin typeface="Arial"/>
            </a:endParaRPr>
          </a:p>
        </p:txBody>
      </p:sp>
      <p:sp>
        <p:nvSpPr>
          <p:cNvPr id="854"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Data analytics enables comprehensive risk assessment in cybersecurity by identifying and quantifying potential threats. It involves analyzing data from various sources and applying statistical techniques to assess the likelihood and impact of cyber events.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Analyzing intrusion detection logs to detect patterns and trends</a:t>
            </a:r>
            <a:br>
              <a:rPr sz="2400"/>
            </a:br>
            <a:r>
              <a:rPr b="0" lang="en-US" sz="2400" spc="-1" strike="noStrike">
                <a:solidFill>
                  <a:srgbClr val="000000"/>
                </a:solidFill>
                <a:latin typeface="Calibri"/>
              </a:rPr>
              <a:t>• - Using machine learning to classify security events and identify high-risk incidents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NIST Special Publication 800-30</a:t>
            </a:r>
            <a:br>
              <a:rPr sz="2400"/>
            </a:br>
            <a:r>
              <a:rPr b="0" lang="en-US" sz="2400" spc="-1" strike="noStrike">
                <a:solidFill>
                  <a:srgbClr val="000000"/>
                </a:solidFill>
                <a:latin typeface="Calibri"/>
              </a:rPr>
              <a:t>• - ISO 27001:2013</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Identifies vulnerabilities and threats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Prioritizes risks based on severity</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Quantifies potential financial and reputational losses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Supports decision-making for resource allocation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Complies with regulatory requirements (e.g., NIST, ISO 27001)</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Risk Assessment with Data Analytics</a:t>
            </a:r>
            <a:endParaRPr b="0" lang="tr-TR" sz="3600" spc="-1" strike="noStrike">
              <a:solidFill>
                <a:srgbClr val="000000"/>
              </a:solidFill>
              <a:latin typeface="Arial"/>
            </a:endParaRPr>
          </a:p>
        </p:txBody>
      </p:sp>
      <p:sp>
        <p:nvSpPr>
          <p:cNvPr id="856"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Leveraging data analytics empowers cybersecurity professionals to evaluate and prioritize risks effectively.</a:t>
            </a:r>
            <a:br>
              <a:rPr sz="2400"/>
            </a:br>
            <a:br>
              <a:rPr sz="2400"/>
            </a:br>
            <a:r>
              <a:rPr b="0" lang="en-US" sz="2400" spc="-1" strike="noStrike">
                <a:solidFill>
                  <a:srgbClr val="000000"/>
                </a:solidFill>
                <a:latin typeface="Calibri"/>
              </a:rPr>
              <a:t>By analyzing historical data, security logs, and threat intelligence, organizations can identify vulnerabilities, assess the likelihood and impact of threats, and allocate resources accordingly.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to analyze security logs and identify anomalous behavior indicating potential...</a:t>
            </a:r>
            <a:br>
              <a:rPr sz="2400"/>
            </a:br>
            <a:r>
              <a:rPr b="0" lang="en-US" sz="2400" spc="-1" strike="noStrike">
                <a:solidFill>
                  <a:srgbClr val="000000"/>
                </a:solidFill>
                <a:latin typeface="Calibri"/>
              </a:rPr>
              <a:t>• Correlating threat intelligence with internal data to assess the likelihood of specific attack vecto...</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Identify and prioritize high-risk assets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Quantify potential financial and reputational losses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Simulate and test risk scenarios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Develop targeted and cost-effective mitigation strategies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Comply with risk management standards (e.g., NIST CSF, ISO 27001)</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Incident Response Analytics</a:t>
            </a:r>
            <a:endParaRPr b="0" lang="tr-TR" sz="3600" spc="-1" strike="noStrike">
              <a:solidFill>
                <a:srgbClr val="000000"/>
              </a:solidFill>
              <a:latin typeface="Arial"/>
            </a:endParaRPr>
          </a:p>
        </p:txBody>
      </p:sp>
      <p:sp>
        <p:nvSpPr>
          <p:cNvPr id="858"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Leveraging data analytics to provide actionable insights for swift and effective incident response.</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algorithms to detect and classify security incidents in real-time.</a:t>
            </a:r>
            <a:br>
              <a:rPr sz="2400"/>
            </a:br>
            <a:r>
              <a:rPr b="0" lang="en-US" sz="2400" spc="-1" strike="noStrike">
                <a:solidFill>
                  <a:srgbClr val="000000"/>
                </a:solidFill>
                <a:latin typeface="Calibri"/>
              </a:rPr>
              <a:t>• Calculating incident resolution time and mean time to recovery (MTTR) based on data analysis.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27001:2013 Information Security Management System</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Analyze incident data to identify patterns, trends, and root causes.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Develop response playbooks and automation based on data-driven insights.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Prioritize incident response efforts based on calculated risk and impact.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Conduct security health checks and risk assessments using data analytics.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Monitor and evaluate security controls to ensure effectiveness and prevent ...</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Incident Response Analytics</a:t>
            </a:r>
            <a:endParaRPr b="0" lang="tr-TR" sz="3600" spc="-1" strike="noStrike">
              <a:solidFill>
                <a:srgbClr val="000000"/>
              </a:solidFill>
              <a:latin typeface="Arial"/>
            </a:endParaRPr>
          </a:p>
        </p:txBody>
      </p:sp>
      <p:sp>
        <p:nvSpPr>
          <p:cNvPr id="860"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861"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Topic</a:t>
            </a:r>
            <a:endParaRPr b="0" lang="tr-TR" sz="3600" spc="-1" strike="noStrike">
              <a:solidFill>
                <a:srgbClr val="000000"/>
              </a:solidFill>
              <a:latin typeface="Arial"/>
            </a:endParaRPr>
          </a:p>
        </p:txBody>
      </p:sp>
      <p:sp>
        <p:nvSpPr>
          <p:cNvPr id="863"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Content will be updated in the next iteration.</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will be provided in the next update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Content generation will be retried</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Key point 1 - To be updated</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Key point 2 - To be updated</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Key point 3 - To be updated</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1980000" y="180000"/>
            <a:ext cx="10522800" cy="206532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4400" spc="-1" strike="noStrike">
                <a:solidFill>
                  <a:srgbClr val="000000"/>
                </a:solidFill>
                <a:latin typeface="Calibri"/>
              </a:rPr>
              <a:t>Data Collection Sources</a:t>
            </a:r>
            <a:endParaRPr b="0" lang="tr-TR" sz="4400" spc="-1" strike="noStrike">
              <a:solidFill>
                <a:srgbClr val="000000"/>
              </a:solidFill>
              <a:latin typeface="Arial"/>
            </a:endParaRPr>
          </a:p>
        </p:txBody>
      </p:sp>
      <p:sp>
        <p:nvSpPr>
          <p:cNvPr id="290" name="PlaceHolder 2"/>
          <p:cNvSpPr>
            <a:spLocks noGrp="1"/>
          </p:cNvSpPr>
          <p:nvPr>
            <p:ph/>
          </p:nvPr>
        </p:nvSpPr>
        <p:spPr>
          <a:xfrm>
            <a:off x="277200" y="1594800"/>
            <a:ext cx="1682280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1" lang="en-US" sz="2700" spc="-1" strike="noStrike">
                <a:solidFill>
                  <a:srgbClr val="000000"/>
                </a:solidFill>
                <a:latin typeface="Calibri"/>
              </a:rPr>
              <a:t>Understanding diverse data sources is critical for effective cybersecurity data collection and analysis. These sources provide valuable information for detecting, preventing, and responding to threats. By leveraging multiple sources, organizations can gain a comprehensive view of their IT environment and mitigate risks.</a:t>
            </a:r>
            <a:br>
              <a:rPr sz="2700"/>
            </a:br>
            <a:br>
              <a:rPr sz="2700"/>
            </a:br>
            <a:r>
              <a:rPr b="1" lang="en-US" sz="2700" spc="-1" strike="noStrike">
                <a:solidFill>
                  <a:srgbClr val="000000"/>
                </a:solidFill>
                <a:latin typeface="Calibri"/>
              </a:rPr>
              <a:t>Examples:</a:t>
            </a:r>
            <a:br>
              <a:rPr sz="2700"/>
            </a:br>
            <a:r>
              <a:rPr b="1" lang="en-US" sz="2700" spc="-1" strike="noStrike">
                <a:solidFill>
                  <a:srgbClr val="000000"/>
                </a:solidFill>
                <a:latin typeface="Calibri"/>
              </a:rPr>
              <a:t>• Analyzing firewall logs to detect unauthorized access attempts.</a:t>
            </a:r>
            <a:br>
              <a:rPr sz="2700"/>
            </a:br>
            <a:r>
              <a:rPr b="1" lang="en-US" sz="2700" spc="-1" strike="noStrike">
                <a:solidFill>
                  <a:srgbClr val="000000"/>
                </a:solidFill>
                <a:latin typeface="Calibri"/>
              </a:rPr>
              <a:t>• Reviewing system logs to identify malware activity or privilege escalation.</a:t>
            </a:r>
            <a:br>
              <a:rPr sz="2700"/>
            </a:br>
            <a:r>
              <a:rPr b="1" lang="en-US" sz="2700" spc="-1" strike="noStrike">
                <a:solidFill>
                  <a:srgbClr val="000000"/>
                </a:solidFill>
                <a:latin typeface="Calibri"/>
              </a:rPr>
              <a:t> </a:t>
            </a:r>
            <a:endParaRPr b="0" lang="tr-TR" sz="2700" spc="-1" strike="noStrike">
              <a:solidFill>
                <a:srgbClr val="000000"/>
              </a:solidFill>
              <a:latin typeface="Arial"/>
            </a:endParaRPr>
          </a:p>
          <a:p>
            <a:pPr indent="0">
              <a:lnSpc>
                <a:spcPct val="100000"/>
              </a:lnSpc>
              <a:spcBef>
                <a:spcPts val="641"/>
              </a:spcBef>
              <a:buNone/>
              <a:tabLst>
                <a:tab algn="l" pos="0"/>
              </a:tabLst>
            </a:pPr>
            <a:endParaRPr b="0" lang="tr-TR" sz="2400" spc="-1" strike="noStrike">
              <a:solidFill>
                <a:srgbClr val="000000"/>
              </a:solidFill>
              <a:latin typeface="Arial"/>
            </a:endParaRPr>
          </a:p>
        </p:txBody>
      </p:sp>
      <p:sp>
        <p:nvSpPr>
          <p:cNvPr id="291" name="Freeform 56"/>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92" name="Group 15"/>
          <p:cNvGrpSpPr/>
          <p:nvPr/>
        </p:nvGrpSpPr>
        <p:grpSpPr>
          <a:xfrm>
            <a:off x="1440000" y="8911080"/>
            <a:ext cx="15577200" cy="58320"/>
            <a:chOff x="1440000" y="8911080"/>
            <a:chExt cx="15577200" cy="58320"/>
          </a:xfrm>
        </p:grpSpPr>
        <p:sp>
          <p:nvSpPr>
            <p:cNvPr id="293" name="Freeform 57"/>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294" name="Freeform 58"/>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95" name="Freeform 59"/>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296" name="Group 16"/>
          <p:cNvGrpSpPr/>
          <p:nvPr/>
        </p:nvGrpSpPr>
        <p:grpSpPr>
          <a:xfrm>
            <a:off x="-548640" y="8651880"/>
            <a:ext cx="1602360" cy="1809360"/>
            <a:chOff x="-548640" y="8651880"/>
            <a:chExt cx="1602360" cy="1809360"/>
          </a:xfrm>
        </p:grpSpPr>
        <p:sp>
          <p:nvSpPr>
            <p:cNvPr id="297" name="Freeform 60"/>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298" name="Freeform 61"/>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299" name="Freeform 62"/>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Topic</a:t>
            </a:r>
            <a:endParaRPr b="0" lang="tr-TR" sz="3600" spc="-1" strike="noStrike">
              <a:solidFill>
                <a:srgbClr val="000000"/>
              </a:solidFill>
              <a:latin typeface="Arial"/>
            </a:endParaRPr>
          </a:p>
        </p:txBody>
      </p:sp>
      <p:sp>
        <p:nvSpPr>
          <p:cNvPr id="865"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Content will be updated in the next iteration.</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will be provided in the next update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Content generation will be retried</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Key point 1 - To be updated</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Key point 2 - To be updated</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Key point 3 - To be updated</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6"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Applying Cybersecurity Concepts</a:t>
            </a:r>
            <a:endParaRPr b="0" lang="tr-TR" sz="3600" spc="-1" strike="noStrike">
              <a:solidFill>
                <a:srgbClr val="000000"/>
              </a:solidFill>
              <a:latin typeface="Arial"/>
            </a:endParaRPr>
          </a:p>
        </p:txBody>
      </p:sp>
      <p:sp>
        <p:nvSpPr>
          <p:cNvPr id="867"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Practical case studies help bridge the gap between theoretical knowledge and real-world application, enabling staff to effectively implement cybersecurity measures and respond to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Analyzing a phishing email campaign to identify vulnerabilities and develop countermeasures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Identify potential vulnerabilities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Develop mitigation strategies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Test and evaluate security controls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Incident response and recovery</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Applying Cybersecurity Concepts</a:t>
            </a:r>
            <a:endParaRPr b="0" lang="tr-TR" sz="3600" spc="-1" strike="noStrike">
              <a:solidFill>
                <a:srgbClr val="000000"/>
              </a:solidFill>
              <a:latin typeface="Arial"/>
            </a:endParaRPr>
          </a:p>
        </p:txBody>
      </p:sp>
      <p:sp>
        <p:nvSpPr>
          <p:cNvPr id="869"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870"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1"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Practical Case Study Analysis</a:t>
            </a:r>
            <a:endParaRPr b="0" lang="tr-TR" sz="3600" spc="-1" strike="noStrike">
              <a:solidFill>
                <a:srgbClr val="000000"/>
              </a:solidFill>
              <a:latin typeface="Arial"/>
            </a:endParaRPr>
          </a:p>
        </p:txBody>
      </p:sp>
      <p:sp>
        <p:nvSpPr>
          <p:cNvPr id="872"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A practical case study analysis is an in-depth examination of a real-world cybersecurity incident. It provides valuable insights and lessons learned that can help organizations improve their security posture.</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Analyzing a data breach incident to identify security gaps</a:t>
            </a:r>
            <a:br>
              <a:rPr sz="2400"/>
            </a:br>
            <a:r>
              <a:rPr b="0" lang="en-US" sz="2400" spc="-1" strike="noStrike">
                <a:solidFill>
                  <a:srgbClr val="000000"/>
                </a:solidFill>
                <a:latin typeface="Calibri"/>
              </a:rPr>
              <a:t>• Evaluating the effectiveness of a firewall in preventing unauthorized access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800-61</a:t>
            </a:r>
            <a:br>
              <a:rPr sz="2400"/>
            </a:br>
            <a:r>
              <a:rPr b="0" lang="en-US" sz="2400" spc="-1" strike="noStrike">
                <a:solidFill>
                  <a:srgbClr val="000000"/>
                </a:solidFill>
                <a:latin typeface="Calibri"/>
              </a:rPr>
              <a:t>• ISO 27001:2022</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Identifies vulnerabilities and gaps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Evaluates security measures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Assesses incident response plans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Provides actionable recommendations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Cybersecurity Case Study: Lessons Learned</a:t>
            </a:r>
            <a:endParaRPr b="0" lang="tr-TR" sz="3600" spc="-1" strike="noStrike">
              <a:solidFill>
                <a:srgbClr val="000000"/>
              </a:solidFill>
              <a:latin typeface="Arial"/>
            </a:endParaRPr>
          </a:p>
        </p:txBody>
      </p:sp>
      <p:sp>
        <p:nvSpPr>
          <p:cNvPr id="874"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Practical case studies provide valuable insights and lessons learned in cybersecurity. By analyzing real-world incidents, organizations can identify potential risks and vulnerabilities, and develop more effective security measures. Case studies also help to identify best practices and strategies for responding to and mitigating cyber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Case study on the SolarWinds supply chain attack</a:t>
            </a:r>
            <a:br>
              <a:rPr sz="2400"/>
            </a:br>
            <a:r>
              <a:rPr b="0" lang="en-US" sz="2400" spc="-1" strike="noStrike">
                <a:solidFill>
                  <a:srgbClr val="000000"/>
                </a:solidFill>
                <a:latin typeface="Calibri"/>
              </a:rPr>
              <a:t>• Analysis of the Colonial Pipeline ransomware incident</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27032: Cybersecurity Incident Management</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Examine breach incidents and their root causes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Identify security gaps and vulnerabilities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Assess the effectiveness of security measures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Develop best practices for incident response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Learn from the experiences of other organizations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Practical Case Study: Security Breach</a:t>
            </a:r>
            <a:endParaRPr b="0" lang="tr-TR" sz="3600" spc="-1" strike="noStrike">
              <a:solidFill>
                <a:srgbClr val="000000"/>
              </a:solidFill>
              <a:latin typeface="Arial"/>
            </a:endParaRPr>
          </a:p>
        </p:txBody>
      </p:sp>
      <p:sp>
        <p:nvSpPr>
          <p:cNvPr id="876"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Examine real-world cybersecurity breaches to understand the vulnerabilities, causes, and consequences. Analyze attack vectors, exploit techniques, and mitigation strategies to improve defense mechanisms.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- 2021 SolarWinds supply chain attack</a:t>
            </a:r>
            <a:br>
              <a:rPr sz="2400"/>
            </a:br>
            <a:r>
              <a:rPr b="0" lang="en-US" sz="2400" spc="-1" strike="noStrike">
                <a:solidFill>
                  <a:srgbClr val="000000"/>
                </a:solidFill>
                <a:latin typeface="Calibri"/>
              </a:rPr>
              <a:t>• - 2017 Equifax data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NIST Cybersecurity Framework</a:t>
            </a:r>
            <a:br>
              <a:rPr sz="2400"/>
            </a:br>
            <a:r>
              <a:rPr b="0" lang="en-US" sz="2400" spc="-1" strike="noStrike">
                <a:solidFill>
                  <a:srgbClr val="000000"/>
                </a:solidFill>
                <a:latin typeface="Calibri"/>
              </a:rPr>
              <a:t>• - ISO/IEC 27001:2013 Information Security Management System</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Analyze high-profile security breaches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Identify common attack vectors and exploits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Evaluate incident response and recovery plans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Develop practical mitigation strategies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Enhance overall cybersecurity posture</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Practical Case Study: Security Breach</a:t>
            </a:r>
            <a:endParaRPr b="0" lang="tr-TR" sz="3600" spc="-1" strike="noStrike">
              <a:solidFill>
                <a:srgbClr val="000000"/>
              </a:solidFill>
              <a:latin typeface="Arial"/>
            </a:endParaRPr>
          </a:p>
        </p:txBody>
      </p:sp>
      <p:sp>
        <p:nvSpPr>
          <p:cNvPr id="878"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879"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Practical Case Study</a:t>
            </a:r>
            <a:endParaRPr b="0" lang="tr-TR" sz="3600" spc="-1" strike="noStrike">
              <a:solidFill>
                <a:srgbClr val="000000"/>
              </a:solidFill>
              <a:latin typeface="Arial"/>
            </a:endParaRPr>
          </a:p>
        </p:txBody>
      </p:sp>
      <p:sp>
        <p:nvSpPr>
          <p:cNvPr id="881"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In this real-world scenario, we'll examine a cybersecurity incident from start to finish, analyzing its root causes, impact, and mitigation strategies.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Responding to a ransomware attack</a:t>
            </a:r>
            <a:br>
              <a:rPr sz="2400"/>
            </a:br>
            <a:r>
              <a:rPr b="0" lang="en-US" sz="2400" spc="-1" strike="noStrike">
                <a:solidFill>
                  <a:srgbClr val="000000"/>
                </a:solidFill>
                <a:latin typeface="Calibri"/>
              </a:rPr>
              <a:t>• Example: Incident handling for a data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 Security Management System</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Analyze system logs to identify anomalous behavior</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Determine the type of attack and its potential impact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 incident response procedures to contain and neutralize the threat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Review and update security policies and procedures to prevent similar inciden...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Communicate findings to stakeholders and regulatory bodies as necessary</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Practical Case Study</a:t>
            </a:r>
            <a:endParaRPr b="0" lang="tr-TR" sz="3600" spc="-1" strike="noStrike">
              <a:solidFill>
                <a:srgbClr val="000000"/>
              </a:solidFill>
              <a:latin typeface="Arial"/>
            </a:endParaRPr>
          </a:p>
        </p:txBody>
      </p:sp>
      <p:sp>
        <p:nvSpPr>
          <p:cNvPr id="883"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Cyberattacks and data breaches are a significant threat to organizations. Incident response is the process of detecting, containing, and recovering from security incidents. This case study will provide a practical overview of incident response, using a real-world example.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Incident response process: detection, containment, and recovery</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NIST Cybersecurity Framework: Incident Response Function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ISO 27001: Information Security Management System</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4"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Practical Cybersecurity Case Study</a:t>
            </a:r>
            <a:endParaRPr b="0" lang="tr-TR" sz="3600" spc="-1" strike="noStrike">
              <a:solidFill>
                <a:srgbClr val="000000"/>
              </a:solidFill>
              <a:latin typeface="Arial"/>
            </a:endParaRPr>
          </a:p>
        </p:txBody>
      </p:sp>
      <p:sp>
        <p:nvSpPr>
          <p:cNvPr id="885"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This case study examines a real-world cybersecurity incident and provides practical lessons learned that can be applied to enhance organizational defenses.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SolarWinds Orion Supply Chain Attack</a:t>
            </a:r>
            <a:br>
              <a:rPr sz="2400"/>
            </a:br>
            <a:r>
              <a:rPr b="0" lang="en-US" sz="2400" spc="-1" strike="noStrike">
                <a:solidFill>
                  <a:srgbClr val="000000"/>
                </a:solidFill>
                <a:latin typeface="Calibri"/>
              </a:rPr>
              <a:t>• - Colonial Pipeline Ransomware Incident</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NIST Cybersecurity Framework</a:t>
            </a:r>
            <a:br>
              <a:rPr sz="2400"/>
            </a:br>
            <a:r>
              <a:rPr b="0" lang="en-US" sz="2400" spc="-1" strike="noStrike">
                <a:solidFill>
                  <a:srgbClr val="000000"/>
                </a:solidFill>
                <a:latin typeface="Calibri"/>
              </a:rPr>
              <a:t>• - ISO 27001:2013 Information Security Management</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Incident Overview and Timeline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Threat Actor Tactics and Techniques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Incident Response and Remediation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Lessons Learned and Best Practices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Industry Frameworks for Incident Response</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Data Collection Sources</a:t>
            </a:r>
            <a:endParaRPr b="0" lang="tr-TR" sz="3600" spc="-1" strike="noStrike">
              <a:solidFill>
                <a:srgbClr val="000000"/>
              </a:solidFill>
              <a:latin typeface="Arial"/>
            </a:endParaRPr>
          </a:p>
        </p:txBody>
      </p:sp>
      <p:sp>
        <p:nvSpPr>
          <p:cNvPr id="301" name="PlaceHolder 2"/>
          <p:cNvSpPr>
            <a:spLocks noGrp="1"/>
          </p:cNvSpPr>
          <p:nvPr>
            <p:ph/>
          </p:nvPr>
        </p:nvSpPr>
        <p:spPr>
          <a:xfrm>
            <a:off x="1542240" y="6480000"/>
            <a:ext cx="5837760" cy="4680000"/>
          </a:xfrm>
          <a:prstGeom prst="rect">
            <a:avLst/>
          </a:prstGeom>
          <a:noFill/>
          <a:ln w="0">
            <a:noFill/>
          </a:ln>
        </p:spPr>
        <p:txBody>
          <a:bodyPr lIns="0" rIns="0" tIns="0" bIns="0" anchor="t">
            <a:noAutofit/>
          </a:bodyPr>
          <a:p>
            <a:pPr marL="432000" indent="0">
              <a:spcBef>
                <a:spcPts val="1417"/>
              </a:spcBef>
              <a:buNone/>
            </a:pPr>
            <a:r>
              <a:rPr b="0" lang="tr-TR" sz="1000" spc="-1" strike="noStrike">
                <a:solidFill>
                  <a:srgbClr val="000000"/>
                </a:solidFill>
                <a:latin typeface="Arial"/>
              </a:rPr>
              <a:t>Image Generated From Chatgpt</a:t>
            </a:r>
            <a:endParaRPr b="0" lang="tr-TR" sz="1000" spc="-1" strike="noStrike">
              <a:solidFill>
                <a:srgbClr val="000000"/>
              </a:solidFill>
              <a:latin typeface="Arial"/>
            </a:endParaRPr>
          </a:p>
        </p:txBody>
      </p:sp>
      <p:sp>
        <p:nvSpPr>
          <p:cNvPr id="302" name="PlaceHolder 3"/>
          <p:cNvSpPr>
            <a:spLocks noGrp="1"/>
          </p:cNvSpPr>
          <p:nvPr>
            <p:ph/>
          </p:nvPr>
        </p:nvSpPr>
        <p:spPr>
          <a:xfrm>
            <a:off x="6300000" y="1776960"/>
            <a:ext cx="10440000" cy="1103040"/>
          </a:xfrm>
          <a:prstGeom prst="rect">
            <a:avLst/>
          </a:prstGeom>
          <a:noFill/>
          <a:ln w="0">
            <a:noFill/>
          </a:ln>
        </p:spPr>
        <p:txBody>
          <a:bodyPr lIns="0" rIns="0" tIns="0" bIns="0" anchor="t">
            <a:noAutofit/>
          </a:bodyPr>
          <a:p>
            <a:pPr indent="0">
              <a:lnSpc>
                <a:spcPct val="100000"/>
              </a:lnSpc>
              <a:spcBef>
                <a:spcPts val="561"/>
              </a:spcBef>
              <a:buNone/>
              <a:tabLst>
                <a:tab algn="l" pos="0"/>
              </a:tabLst>
            </a:pPr>
            <a:r>
              <a:rPr b="1" lang="en-US" sz="2300" spc="-1" strike="noStrike">
                <a:solidFill>
                  <a:srgbClr val="000000"/>
                </a:solidFill>
                <a:latin typeface="Calibri"/>
              </a:rPr>
              <a:t>Real-world Application: Data fuels threat detection, incident response, vulnerability management, and compliance, fortifying digital defenses in real-world scenarios.</a:t>
            </a:r>
            <a:endParaRPr b="1" lang="tr-TR" sz="2300" spc="-1" strike="noStrike">
              <a:solidFill>
                <a:srgbClr val="000000"/>
              </a:solidFill>
              <a:latin typeface="Arial"/>
            </a:endParaRPr>
          </a:p>
          <a:p>
            <a:pPr indent="0">
              <a:lnSpc>
                <a:spcPct val="100000"/>
              </a:lnSpc>
              <a:spcBef>
                <a:spcPts val="561"/>
              </a:spcBef>
              <a:buNone/>
              <a:tabLst>
                <a:tab algn="l" pos="0"/>
              </a:tabLst>
            </a:pPr>
            <a:endParaRPr b="1" lang="tr-TR" sz="2300" spc="-1" strike="noStrike">
              <a:solidFill>
                <a:srgbClr val="000000"/>
              </a:solidFill>
              <a:latin typeface="Arial"/>
            </a:endParaRPr>
          </a:p>
          <a:p>
            <a:pPr indent="0">
              <a:lnSpc>
                <a:spcPct val="100000"/>
              </a:lnSpc>
              <a:spcBef>
                <a:spcPts val="561"/>
              </a:spcBef>
              <a:buNone/>
              <a:tabLst>
                <a:tab algn="l" pos="0"/>
              </a:tabLst>
            </a:pPr>
            <a:r>
              <a:rPr b="1" lang="en-US" sz="2300" spc="-1" strike="noStrike">
                <a:solidFill>
                  <a:srgbClr val="000000"/>
                </a:solidFill>
                <a:latin typeface="Calibri"/>
              </a:rPr>
              <a:t>Problem Statement:  Challenges include data deluge, silos, noise, privacy regulations, and the skills gap, hindering effective security intelligence.</a:t>
            </a:r>
            <a:endParaRPr b="1" lang="tr-TR" sz="2300" spc="-1" strike="noStrike">
              <a:solidFill>
                <a:srgbClr val="000000"/>
              </a:solidFill>
              <a:latin typeface="Arial"/>
            </a:endParaRPr>
          </a:p>
          <a:p>
            <a:pPr indent="0">
              <a:lnSpc>
                <a:spcPct val="100000"/>
              </a:lnSpc>
              <a:spcBef>
                <a:spcPts val="561"/>
              </a:spcBef>
              <a:buNone/>
              <a:tabLst>
                <a:tab algn="l" pos="0"/>
              </a:tabLst>
            </a:pPr>
            <a:endParaRPr b="1" lang="tr-TR" sz="2300" spc="-1" strike="noStrike">
              <a:solidFill>
                <a:srgbClr val="000000"/>
              </a:solidFill>
              <a:latin typeface="Arial"/>
            </a:endParaRPr>
          </a:p>
          <a:p>
            <a:pPr indent="0">
              <a:lnSpc>
                <a:spcPct val="100000"/>
              </a:lnSpc>
              <a:spcBef>
                <a:spcPts val="561"/>
              </a:spcBef>
              <a:buNone/>
              <a:tabLst>
                <a:tab algn="l" pos="0"/>
              </a:tabLst>
            </a:pPr>
            <a:r>
              <a:rPr b="1" lang="en-US" sz="2300" spc="-1" strike="noStrike">
                <a:solidFill>
                  <a:srgbClr val="000000"/>
                </a:solidFill>
                <a:latin typeface="Calibri"/>
              </a:rPr>
              <a:t>Solution Approach: Implement centralized logging (SIEM), layered data collection (EDR, NTA), automation, robust data governance, and strategic planning for effective insights.</a:t>
            </a:r>
            <a:endParaRPr b="1" lang="tr-TR" sz="2300" spc="-1" strike="noStrike">
              <a:solidFill>
                <a:srgbClr val="000000"/>
              </a:solidFill>
              <a:latin typeface="Arial"/>
            </a:endParaRPr>
          </a:p>
          <a:p>
            <a:pPr indent="0">
              <a:lnSpc>
                <a:spcPct val="100000"/>
              </a:lnSpc>
              <a:spcBef>
                <a:spcPts val="561"/>
              </a:spcBef>
              <a:buNone/>
              <a:tabLst>
                <a:tab algn="l" pos="0"/>
              </a:tabLst>
            </a:pPr>
            <a:endParaRPr b="1" lang="tr-TR" sz="2300" spc="-1" strike="noStrike">
              <a:solidFill>
                <a:srgbClr val="000000"/>
              </a:solidFill>
              <a:latin typeface="Arial"/>
            </a:endParaRPr>
          </a:p>
          <a:p>
            <a:pPr indent="0">
              <a:lnSpc>
                <a:spcPct val="100000"/>
              </a:lnSpc>
              <a:spcBef>
                <a:spcPts val="561"/>
              </a:spcBef>
              <a:buNone/>
              <a:tabLst>
                <a:tab algn="l" pos="0"/>
              </a:tabLst>
            </a:pPr>
            <a:r>
              <a:rPr b="1" lang="en-US" sz="2300" spc="-1" strike="noStrike">
                <a:solidFill>
                  <a:srgbClr val="000000"/>
                </a:solidFill>
                <a:latin typeface="Calibri"/>
              </a:rPr>
              <a:t>Implementation Steps: Phase through planning, deployment &amp; configuration, testing &amp; validation, and ongoing operations &amp; maintenance for a robust framework.</a:t>
            </a:r>
            <a:endParaRPr b="1" lang="tr-TR" sz="2300" spc="-1" strike="noStrike">
              <a:solidFill>
                <a:srgbClr val="000000"/>
              </a:solidFill>
              <a:latin typeface="Arial"/>
            </a:endParaRPr>
          </a:p>
          <a:p>
            <a:pPr indent="0">
              <a:lnSpc>
                <a:spcPct val="100000"/>
              </a:lnSpc>
              <a:spcBef>
                <a:spcPts val="561"/>
              </a:spcBef>
              <a:buNone/>
              <a:tabLst>
                <a:tab algn="l" pos="0"/>
              </a:tabLst>
            </a:pPr>
            <a:endParaRPr b="1" lang="tr-TR" sz="2300" spc="-1" strike="noStrike">
              <a:solidFill>
                <a:srgbClr val="000000"/>
              </a:solidFill>
              <a:latin typeface="Arial"/>
            </a:endParaRPr>
          </a:p>
          <a:p>
            <a:pPr indent="0">
              <a:lnSpc>
                <a:spcPct val="100000"/>
              </a:lnSpc>
              <a:spcBef>
                <a:spcPts val="561"/>
              </a:spcBef>
              <a:buNone/>
              <a:tabLst>
                <a:tab algn="l" pos="0"/>
              </a:tabLst>
            </a:pPr>
            <a:r>
              <a:rPr b="1" lang="en-US" sz="2300" spc="-1" strike="noStrike">
                <a:solidFill>
                  <a:srgbClr val="000000"/>
                </a:solidFill>
                <a:latin typeface="Calibri"/>
              </a:rPr>
              <a:t>Results and Analysis:  Measure success through improved threat detection rates, faster response times, enhanced compliance, and demonstrable ROI using key security metrics.</a:t>
            </a:r>
            <a:endParaRPr b="1" lang="tr-TR" sz="2300" spc="-1" strike="noStrike">
              <a:solidFill>
                <a:srgbClr val="000000"/>
              </a:solidFill>
              <a:latin typeface="Arial"/>
            </a:endParaRPr>
          </a:p>
        </p:txBody>
      </p:sp>
      <p:sp>
        <p:nvSpPr>
          <p:cNvPr id="303" name="Freeform 63"/>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04" name="Group 17"/>
          <p:cNvGrpSpPr/>
          <p:nvPr/>
        </p:nvGrpSpPr>
        <p:grpSpPr>
          <a:xfrm>
            <a:off x="1440000" y="8911080"/>
            <a:ext cx="15577200" cy="58320"/>
            <a:chOff x="1440000" y="8911080"/>
            <a:chExt cx="15577200" cy="58320"/>
          </a:xfrm>
        </p:grpSpPr>
        <p:sp>
          <p:nvSpPr>
            <p:cNvPr id="305" name="Freeform 64"/>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306" name="Freeform 65"/>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07" name="Freeform 66"/>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08" name="Group 18"/>
          <p:cNvGrpSpPr/>
          <p:nvPr/>
        </p:nvGrpSpPr>
        <p:grpSpPr>
          <a:xfrm>
            <a:off x="-548640" y="8651880"/>
            <a:ext cx="1602360" cy="1809360"/>
            <a:chOff x="-548640" y="8651880"/>
            <a:chExt cx="1602360" cy="1809360"/>
          </a:xfrm>
        </p:grpSpPr>
        <p:sp>
          <p:nvSpPr>
            <p:cNvPr id="309" name="Freeform 67"/>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310" name="Freeform 68"/>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11" name="Freeform 69"/>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pic>
        <p:nvPicPr>
          <p:cNvPr id="312" name="" descr=""/>
          <p:cNvPicPr/>
          <p:nvPr/>
        </p:nvPicPr>
        <p:blipFill>
          <a:blip r:embed="rId6"/>
          <a:stretch/>
        </p:blipFill>
        <p:spPr>
          <a:xfrm>
            <a:off x="720000" y="1800000"/>
            <a:ext cx="4680000" cy="4680000"/>
          </a:xfrm>
          <a:prstGeom prst="rect">
            <a:avLst/>
          </a:prstGeom>
          <a:ln w="0">
            <a:noFill/>
          </a:ln>
        </p:spPr>
      </p:pic>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Practical Cybersecurity Case Study</a:t>
            </a:r>
            <a:endParaRPr b="0" lang="tr-TR" sz="3600" spc="-1" strike="noStrike">
              <a:solidFill>
                <a:srgbClr val="000000"/>
              </a:solidFill>
              <a:latin typeface="Arial"/>
            </a:endParaRPr>
          </a:p>
        </p:txBody>
      </p:sp>
      <p:sp>
        <p:nvSpPr>
          <p:cNvPr id="887"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888"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Case Study: Cybersecurity Breach</a:t>
            </a:r>
            <a:endParaRPr b="0" lang="tr-TR" sz="3600" spc="-1" strike="noStrike">
              <a:solidFill>
                <a:srgbClr val="000000"/>
              </a:solidFill>
              <a:latin typeface="Arial"/>
            </a:endParaRPr>
          </a:p>
        </p:txBody>
      </p:sp>
      <p:sp>
        <p:nvSpPr>
          <p:cNvPr id="890"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Examine a real-world cybersecurity breach case study to understand the vulnerabilities exploited, attacker techniques, and mitigation strategies employed. Practical insights will help SMEs enhance their security posture and prevent similar incidents.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Case study: NotPetya ransomware attack on Maersk</a:t>
            </a:r>
            <a:br>
              <a:rPr sz="2400"/>
            </a:br>
            <a:r>
              <a:rPr b="0" lang="en-US" sz="2400" spc="-1" strike="noStrike">
                <a:solidFill>
                  <a:srgbClr val="000000"/>
                </a:solidFill>
                <a:latin typeface="Calibri"/>
              </a:rPr>
              <a:t>• Practical steps to prevent data breaches in healthcare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27001:2013 Information Security Management System</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Identify vulnerabilities and attacker tactics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Analyze incident response and containment measures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Implement best practices for data protection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Enhance threat detection and prevention capabilities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Comply with industry standards (e.g., NIST, ISO 27001)</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Practical Case Study</a:t>
            </a:r>
            <a:endParaRPr b="0" lang="tr-TR" sz="3600" spc="-1" strike="noStrike">
              <a:solidFill>
                <a:srgbClr val="000000"/>
              </a:solidFill>
              <a:latin typeface="Arial"/>
            </a:endParaRPr>
          </a:p>
        </p:txBody>
      </p:sp>
      <p:sp>
        <p:nvSpPr>
          <p:cNvPr id="892"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This case study illustrates the practical application of cybersecurity concepts through real-world scenarios. Participants will engage in a mock incident response, leveraging industry best practices to identify and mitigate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Responding to a ransomware attack</a:t>
            </a:r>
            <a:br>
              <a:rPr sz="2400"/>
            </a:br>
            <a:r>
              <a:rPr b="0" lang="en-US" sz="2400" spc="-1" strike="noStrike">
                <a:solidFill>
                  <a:srgbClr val="000000"/>
                </a:solidFill>
                <a:latin typeface="Calibri"/>
              </a:rPr>
              <a:t>• Example: Investigating a data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27001/27002 Information Security Management</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Incident Response Simulation</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Identify and analyze threats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Implement containment measures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Develop and execute recovery plans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 Communicate effectively</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3600" spc="-1" strike="noStrike">
                <a:solidFill>
                  <a:srgbClr val="000000"/>
                </a:solidFill>
                <a:latin typeface="Calibri"/>
              </a:rPr>
              <a:t>Case Study: Cybersecurity Breach</a:t>
            </a:r>
            <a:endParaRPr b="0" lang="tr-TR" sz="3600" spc="-1" strike="noStrike">
              <a:solidFill>
                <a:srgbClr val="000000"/>
              </a:solidFill>
              <a:latin typeface="Arial"/>
            </a:endParaRPr>
          </a:p>
        </p:txBody>
      </p:sp>
      <p:sp>
        <p:nvSpPr>
          <p:cNvPr id="894"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Review a real-world cybersecurity breach case study to identify vulnerabilities, analyze impact, and discuss mitigation strategies.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2021 SolarWinds Supply Chain Attack</a:t>
            </a:r>
            <a:br>
              <a:rPr sz="2400"/>
            </a:br>
            <a:r>
              <a:rPr b="0" lang="en-US" sz="2400" spc="-1" strike="noStrike">
                <a:solidFill>
                  <a:srgbClr val="000000"/>
                </a:solidFill>
                <a:latin typeface="Calibri"/>
              </a:rPr>
              <a:t>• 2017 Equifax Data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CIS Controls</a:t>
            </a:r>
            <a:endParaRPr b="0" lang="tr-TR" sz="2400" spc="-1" strike="noStrike">
              <a:solidFill>
                <a:srgbClr val="000000"/>
              </a:solidFill>
              <a:latin typeface="Arial"/>
            </a:endParaRPr>
          </a:p>
          <a:p>
            <a:pPr indent="0">
              <a:lnSpc>
                <a:spcPct val="100000"/>
              </a:lnSpc>
              <a:spcBef>
                <a:spcPts val="641"/>
              </a:spcBef>
              <a:buNone/>
              <a:tabLst>
                <a:tab algn="l" pos="0"/>
              </a:tabLst>
            </a:pPr>
            <a:endParaRPr b="0" lang="tr-TR" sz="32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Examine breach details and entry points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Assess the extent of data compromise</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Identify lessons learned and best practices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Develop actionable steps to enhance security posture</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lnSpc>
                <a:spcPct val="100000"/>
              </a:lnSpc>
              <a:buNone/>
              <a:tabLst>
                <a:tab algn="l" pos="0"/>
              </a:tabLst>
            </a:pPr>
            <a:r>
              <a:rPr b="1" lang="en-US" sz="3600" spc="-1" strike="noStrike">
                <a:solidFill>
                  <a:srgbClr val="000000"/>
                </a:solidFill>
                <a:latin typeface="Calibri"/>
              </a:rPr>
              <a:t>Practical Example: Case Study: Cybersecurity Breach</a:t>
            </a:r>
            <a:endParaRPr b="0" lang="tr-TR" sz="3600" spc="-1" strike="noStrike">
              <a:solidFill>
                <a:srgbClr val="000000"/>
              </a:solidFill>
              <a:latin typeface="Arial"/>
            </a:endParaRPr>
          </a:p>
        </p:txBody>
      </p:sp>
      <p:sp>
        <p:nvSpPr>
          <p:cNvPr id="896" name="PlaceHolder 2"/>
          <p:cNvSpPr>
            <a:spLocks noGrp="1"/>
          </p:cNvSpPr>
          <p:nvPr>
            <p:ph/>
          </p:nvPr>
        </p:nvSpPr>
        <p:spPr>
          <a:xfrm>
            <a:off x="457200" y="1600200"/>
            <a:ext cx="4037760" cy="4525200"/>
          </a:xfrm>
          <a:prstGeom prst="rect">
            <a:avLst/>
          </a:prstGeom>
          <a:noFill/>
          <a:ln w="0">
            <a:noFill/>
          </a:ln>
        </p:spPr>
        <p:txBody>
          <a:bodyPr lIns="0" rIns="0" tIns="0" bIns="0" anchor="t">
            <a:noAutofit/>
          </a:bodyPr>
          <a:p>
            <a:pPr indent="0">
              <a:spcBef>
                <a:spcPts val="1417"/>
              </a:spcBef>
              <a:buNone/>
            </a:pPr>
            <a:endParaRPr b="0" lang="tr-TR" sz="1800" spc="-1" strike="noStrike">
              <a:solidFill>
                <a:srgbClr val="000000"/>
              </a:solidFill>
              <a:latin typeface="Arial"/>
            </a:endParaRPr>
          </a:p>
        </p:txBody>
      </p:sp>
      <p:sp>
        <p:nvSpPr>
          <p:cNvPr id="897" name="PlaceHolder 3"/>
          <p:cNvSpPr>
            <a:spLocks noGrp="1"/>
          </p:cNvSpPr>
          <p:nvPr>
            <p:ph/>
          </p:nvPr>
        </p:nvSpPr>
        <p:spPr>
          <a:xfrm>
            <a:off x="4648320" y="1600200"/>
            <a:ext cx="4037760" cy="4525200"/>
          </a:xfrm>
          <a:prstGeom prst="rect">
            <a:avLst/>
          </a:prstGeom>
          <a:noFill/>
          <a:ln w="0">
            <a:noFill/>
          </a:ln>
        </p:spPr>
        <p:txBody>
          <a:bodyPr lIns="0" rIns="0" tIns="0" bIns="0" anchor="t">
            <a:noAutofit/>
          </a:bodyPr>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2400" spc="-1" strike="noStrike">
                <a:solidFill>
                  <a:srgbClr val="000000"/>
                </a:solidFill>
                <a:latin typeface="Calibri"/>
              </a:rPr>
              <a:t>Real-world Application</a:t>
            </a:r>
            <a:endParaRPr b="0" lang="tr-TR" sz="2400" spc="-1" strike="noStrike">
              <a:solidFill>
                <a:srgbClr val="000000"/>
              </a:solidFill>
              <a:latin typeface="Arial"/>
            </a:endParaRPr>
          </a:p>
          <a:p>
            <a:pPr indent="0">
              <a:lnSpc>
                <a:spcPct val="100000"/>
              </a:lnSpc>
              <a:spcBef>
                <a:spcPts val="561"/>
              </a:spcBef>
              <a:buNone/>
              <a:tabLst>
                <a:tab algn="l" pos="0"/>
              </a:tabLst>
            </a:pPr>
            <a:endParaRPr b="0" lang="tr-TR" sz="28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Problem Statement</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Solution Approach</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Implementation Steps</a:t>
            </a:r>
            <a:endParaRPr b="0" lang="tr-TR" sz="2400" spc="-1" strike="noStrike">
              <a:solidFill>
                <a:srgbClr val="000000"/>
              </a:solidFill>
              <a:latin typeface="Arial"/>
            </a:endParaRPr>
          </a:p>
          <a:p>
            <a:pPr marL="343080" indent="-343080">
              <a:lnSpc>
                <a:spcPct val="120000"/>
              </a:lnSpc>
              <a:spcBef>
                <a:spcPts val="479"/>
              </a:spcBef>
              <a:spcAft>
                <a:spcPts val="601"/>
              </a:spcAft>
              <a:buClr>
                <a:srgbClr val="000000"/>
              </a:buClr>
              <a:buFont typeface="Arial"/>
              <a:buChar char="•"/>
              <a:tabLst>
                <a:tab algn="l" pos="0"/>
              </a:tabLst>
            </a:pPr>
            <a:r>
              <a:rPr b="0" lang="en-US" sz="2400" spc="-1" strike="noStrike">
                <a:solidFill>
                  <a:srgbClr val="000000"/>
                </a:solidFill>
                <a:latin typeface="Calibri"/>
              </a:rPr>
              <a:t>Results and Analysis</a:t>
            </a:r>
            <a:endParaRPr b="0" lang="tr-T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4400" spc="-1" strike="noStrike">
                <a:solidFill>
                  <a:srgbClr val="000000"/>
                </a:solidFill>
                <a:latin typeface="Calibri"/>
              </a:rPr>
              <a:t>Data Collection Methods</a:t>
            </a:r>
            <a:endParaRPr b="0" lang="tr-TR" sz="4400" spc="-1" strike="noStrike">
              <a:solidFill>
                <a:srgbClr val="000000"/>
              </a:solidFill>
              <a:latin typeface="Arial"/>
            </a:endParaRPr>
          </a:p>
        </p:txBody>
      </p:sp>
      <p:sp>
        <p:nvSpPr>
          <p:cNvPr id="314" name="PlaceHolder 2"/>
          <p:cNvSpPr>
            <a:spLocks noGrp="1"/>
          </p:cNvSpPr>
          <p:nvPr>
            <p:ph/>
          </p:nvPr>
        </p:nvSpPr>
        <p:spPr>
          <a:xfrm>
            <a:off x="1260000" y="1620000"/>
            <a:ext cx="14940000" cy="4525200"/>
          </a:xfrm>
          <a:prstGeom prst="rect">
            <a:avLst/>
          </a:prstGeom>
          <a:noFill/>
          <a:ln w="0">
            <a:noFill/>
          </a:ln>
        </p:spPr>
        <p:txBody>
          <a:bodyPr lIns="90000" rIns="90000" tIns="45000" bIns="45000" anchor="t">
            <a:noAutofit/>
          </a:bodyPr>
          <a:p>
            <a:pPr indent="0">
              <a:lnSpc>
                <a:spcPct val="100000"/>
              </a:lnSpc>
              <a:spcBef>
                <a:spcPts val="641"/>
              </a:spcBef>
              <a:buNone/>
              <a:tabLst>
                <a:tab algn="l" pos="0"/>
              </a:tabLst>
            </a:pPr>
            <a:endParaRPr b="0" lang="tr-TR" sz="3000" spc="-1" strike="noStrike">
              <a:solidFill>
                <a:srgbClr val="000000"/>
              </a:solidFill>
              <a:latin typeface="Arial"/>
            </a:endParaRPr>
          </a:p>
          <a:p>
            <a:pPr marL="343080" indent="-343080">
              <a:lnSpc>
                <a:spcPct val="120000"/>
              </a:lnSpc>
              <a:spcBef>
                <a:spcPts val="479"/>
              </a:spcBef>
              <a:spcAft>
                <a:spcPts val="1199"/>
              </a:spcAft>
              <a:buClr>
                <a:srgbClr val="000000"/>
              </a:buClr>
              <a:buFont typeface="Arial"/>
              <a:buChar char="•"/>
              <a:tabLst>
                <a:tab algn="l" pos="0"/>
              </a:tabLst>
            </a:pPr>
            <a:r>
              <a:rPr b="0" lang="en-US" sz="3000" spc="-1" strike="noStrike">
                <a:solidFill>
                  <a:srgbClr val="000000"/>
                </a:solidFill>
                <a:latin typeface="Calibri"/>
              </a:rPr>
              <a:t>Data collection is essential for cybersecurity. Various methods exist for gathering data from different sources, each with its strengths and weaknesses. This training module explores the key collection methods to equip SMEs with the knowledge to make informed decisions on data acquisition strategies.</a:t>
            </a:r>
            <a:br>
              <a:rPr sz="3000"/>
            </a:br>
            <a:br>
              <a:rPr sz="3000"/>
            </a:br>
            <a:r>
              <a:rPr b="0" lang="en-US" sz="3000" spc="-1" strike="noStrike">
                <a:solidFill>
                  <a:srgbClr val="000000"/>
                </a:solidFill>
                <a:latin typeface="Calibri"/>
              </a:rPr>
              <a:t>Examples:</a:t>
            </a:r>
            <a:br>
              <a:rPr sz="3000"/>
            </a:br>
            <a:r>
              <a:rPr b="0" lang="en-US" sz="3000" spc="-1" strike="noStrike">
                <a:solidFill>
                  <a:srgbClr val="000000"/>
                </a:solidFill>
                <a:latin typeface="Calibri"/>
              </a:rPr>
              <a:t>• Analyzing firewall logs (passive)</a:t>
            </a:r>
            <a:br>
              <a:rPr sz="3000"/>
            </a:br>
            <a:r>
              <a:rPr b="0" lang="en-US" sz="3000" spc="-1" strike="noStrike">
                <a:solidFill>
                  <a:srgbClr val="000000"/>
                </a:solidFill>
                <a:latin typeface="Calibri"/>
              </a:rPr>
              <a:t>• Using tools like Nmap for network scanning (active)</a:t>
            </a:r>
            <a:endParaRPr b="0" lang="tr-TR" sz="3000" spc="-1" strike="noStrike">
              <a:solidFill>
                <a:srgbClr val="000000"/>
              </a:solidFill>
              <a:latin typeface="Arial"/>
            </a:endParaRPr>
          </a:p>
        </p:txBody>
      </p:sp>
      <p:sp>
        <p:nvSpPr>
          <p:cNvPr id="315" name="Freeform 70"/>
          <p:cNvSpPr/>
          <p:nvPr/>
        </p:nvSpPr>
        <p:spPr>
          <a:xfrm>
            <a:off x="-484200" y="7478640"/>
            <a:ext cx="1454760" cy="1631520"/>
          </a:xfrm>
          <a:custGeom>
            <a:avLst/>
            <a:gdLst>
              <a:gd name="textAreaLeft" fmla="*/ 0 w 1454760"/>
              <a:gd name="textAreaRight" fmla="*/ 1455480 w 1454760"/>
              <a:gd name="textAreaTop" fmla="*/ 0 h 1631520"/>
              <a:gd name="textAreaBottom" fmla="*/ 1632240 h 163152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16" name="Group 19"/>
          <p:cNvGrpSpPr/>
          <p:nvPr/>
        </p:nvGrpSpPr>
        <p:grpSpPr>
          <a:xfrm>
            <a:off x="1440000" y="8911080"/>
            <a:ext cx="15577200" cy="58320"/>
            <a:chOff x="1440000" y="8911080"/>
            <a:chExt cx="15577200" cy="58320"/>
          </a:xfrm>
        </p:grpSpPr>
        <p:sp>
          <p:nvSpPr>
            <p:cNvPr id="317" name="Freeform 71"/>
            <p:cNvSpPr/>
            <p:nvPr/>
          </p:nvSpPr>
          <p:spPr>
            <a:xfrm>
              <a:off x="1440000" y="8911080"/>
              <a:ext cx="15577200" cy="58320"/>
            </a:xfrm>
            <a:custGeom>
              <a:avLst/>
              <a:gdLst>
                <a:gd name="textAreaLeft" fmla="*/ 0 w 15577200"/>
                <a:gd name="textAreaRight" fmla="*/ 15577920 w 15577200"/>
                <a:gd name="textAreaTop" fmla="*/ 0 h 58320"/>
                <a:gd name="textAreaBottom" fmla="*/ 59040 h 5832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a typeface="DejaVu Sans"/>
              </a:endParaRPr>
            </a:p>
          </p:txBody>
        </p:sp>
      </p:grpSp>
      <p:sp>
        <p:nvSpPr>
          <p:cNvPr id="318" name="Freeform 72"/>
          <p:cNvSpPr/>
          <p:nvPr/>
        </p:nvSpPr>
        <p:spPr>
          <a:xfrm>
            <a:off x="16273440" y="8938800"/>
            <a:ext cx="743400" cy="488520"/>
          </a:xfrm>
          <a:custGeom>
            <a:avLst/>
            <a:gdLst>
              <a:gd name="textAreaLeft" fmla="*/ 0 w 743400"/>
              <a:gd name="textAreaRight" fmla="*/ 744120 w 743400"/>
              <a:gd name="textAreaTop" fmla="*/ 0 h 488520"/>
              <a:gd name="textAreaBottom" fmla="*/ 489240 h 48852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19" name="Freeform 73"/>
          <p:cNvSpPr/>
          <p:nvPr/>
        </p:nvSpPr>
        <p:spPr>
          <a:xfrm>
            <a:off x="3195000" y="8907480"/>
            <a:ext cx="3110400" cy="1377720"/>
          </a:xfrm>
          <a:custGeom>
            <a:avLst/>
            <a:gdLst>
              <a:gd name="textAreaLeft" fmla="*/ 0 w 3110400"/>
              <a:gd name="textAreaRight" fmla="*/ 3111120 w 3110400"/>
              <a:gd name="textAreaTop" fmla="*/ 0 h 1377720"/>
              <a:gd name="textAreaBottom" fmla="*/ 1378440 h 137772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grpSp>
        <p:nvGrpSpPr>
          <p:cNvPr id="320" name="Group 20"/>
          <p:cNvGrpSpPr/>
          <p:nvPr/>
        </p:nvGrpSpPr>
        <p:grpSpPr>
          <a:xfrm>
            <a:off x="-548640" y="8651880"/>
            <a:ext cx="1602360" cy="1809360"/>
            <a:chOff x="-548640" y="8651880"/>
            <a:chExt cx="1602360" cy="1809360"/>
          </a:xfrm>
        </p:grpSpPr>
        <p:sp>
          <p:nvSpPr>
            <p:cNvPr id="321" name="Freeform 74"/>
            <p:cNvSpPr/>
            <p:nvPr/>
          </p:nvSpPr>
          <p:spPr>
            <a:xfrm rot="16200000">
              <a:off x="-651960" y="8755200"/>
              <a:ext cx="1809360" cy="1602360"/>
            </a:xfrm>
            <a:custGeom>
              <a:avLst/>
              <a:gdLst>
                <a:gd name="textAreaLeft" fmla="*/ 0 w 1809360"/>
                <a:gd name="textAreaRight" fmla="*/ 1810080 w 1809360"/>
                <a:gd name="textAreaTop" fmla="*/ 0 h 1602360"/>
                <a:gd name="textAreaBottom" fmla="*/ 1603080 h 160236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a typeface="DejaVu Sans"/>
              </a:endParaRPr>
            </a:p>
          </p:txBody>
        </p:sp>
      </p:grpSp>
      <p:sp>
        <p:nvSpPr>
          <p:cNvPr id="322" name="Freeform 75"/>
          <p:cNvSpPr/>
          <p:nvPr/>
        </p:nvSpPr>
        <p:spPr>
          <a:xfrm>
            <a:off x="12296880" y="8870760"/>
            <a:ext cx="4348080" cy="1377720"/>
          </a:xfrm>
          <a:custGeom>
            <a:avLst/>
            <a:gdLst>
              <a:gd name="textAreaLeft" fmla="*/ 0 w 4348080"/>
              <a:gd name="textAreaRight" fmla="*/ 4348800 w 4348080"/>
              <a:gd name="textAreaTop" fmla="*/ 0 h 1377720"/>
              <a:gd name="textAreaBottom" fmla="*/ 1378440 h 137772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
        <p:nvSpPr>
          <p:cNvPr id="323" name="Freeform 76"/>
          <p:cNvSpPr/>
          <p:nvPr/>
        </p:nvSpPr>
        <p:spPr>
          <a:xfrm rot="16200000">
            <a:off x="1676520" y="8987400"/>
            <a:ext cx="1044720" cy="1411920"/>
          </a:xfrm>
          <a:custGeom>
            <a:avLst/>
            <a:gdLst>
              <a:gd name="textAreaLeft" fmla="*/ 0 w 1044720"/>
              <a:gd name="textAreaRight" fmla="*/ 1045440 w 1044720"/>
              <a:gd name="textAreaTop" fmla="*/ 0 h 1411920"/>
              <a:gd name="textAreaBottom" fmla="*/ 1412640 h 141192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TotalTime>
  <Application>LibreOffice/7.5.6.2$Windows_X86_64 LibreOffice_project/f654817fb68d6d4600d7d2f6b647e47729f55f15</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DAGd8VWJ8oU</dc:identifier>
  <dc:language>tr-TR</dc:language>
  <cp:lastModifiedBy/>
  <dcterms:modified xsi:type="dcterms:W3CDTF">2025-02-07T12:17:19Z</dcterms:modified>
  <cp:revision>3</cp:revision>
  <dc:subject/>
  <dc:title>Template-for-training-material.potx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