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3.svg" ContentType="image/svg+xml"/>
  <Override PartName="/ppt/media/image5.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Lst>
  <p:sldSz cx="18288000" cy="10287000"/>
  <p:notesSz cx="6858000" cy="9144000"/>
  <p:embeddedFontLst>
    <p:embeddedFont>
      <p:font typeface="TT Rounds Condensed Bold" charset="1" panose="02000806030000020003"/>
      <p:regular r:id="rId7"/>
    </p:embeddedFont>
    <p:embeddedFont>
      <p:font typeface="TT Rounds Condensed" charset="1" panose="02000506030000020003"/>
      <p:regular r:id="rId8"/>
    </p:embeddedFont>
    <p:embeddedFont>
      <p:font typeface="Montserrat" charset="1" panose="0000050000000000000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font" Target="fonts/font7.fntdata"/><Relationship Id="rId8" Type="http://schemas.openxmlformats.org/officeDocument/2006/relationships/font" Target="fonts/font8.fntdata"/><Relationship Id="rId9" Type="http://schemas.openxmlformats.org/officeDocument/2006/relationships/font" Target="fonts/font9.fntdata"/><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svg"/><Relationship Id="rId5" Type="http://schemas.openxmlformats.org/officeDocument/2006/relationships/image" Target="../media/image4.png"/><Relationship Id="rId6" Type="http://schemas.openxmlformats.org/officeDocument/2006/relationships/image" Target="../media/image5.sv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73621" y="-208344"/>
            <a:ext cx="18461620" cy="10495344"/>
            <a:chOff x="0" y="0"/>
            <a:chExt cx="24615494" cy="13993792"/>
          </a:xfrm>
        </p:grpSpPr>
        <p:sp>
          <p:nvSpPr>
            <p:cNvPr name="Freeform 3" id="3"/>
            <p:cNvSpPr/>
            <p:nvPr/>
          </p:nvSpPr>
          <p:spPr>
            <a:xfrm flipH="false" flipV="false" rot="0">
              <a:off x="0" y="0"/>
              <a:ext cx="24615521" cy="13993749"/>
            </a:xfrm>
            <a:custGeom>
              <a:avLst/>
              <a:gdLst/>
              <a:ahLst/>
              <a:cxnLst/>
              <a:rect r="r" b="b" t="t" l="l"/>
              <a:pathLst>
                <a:path h="13993749" w="24615521">
                  <a:moveTo>
                    <a:pt x="0" y="0"/>
                  </a:moveTo>
                  <a:lnTo>
                    <a:pt x="24615521" y="0"/>
                  </a:lnTo>
                  <a:lnTo>
                    <a:pt x="24615521" y="13993749"/>
                  </a:lnTo>
                  <a:lnTo>
                    <a:pt x="0" y="13993749"/>
                  </a:lnTo>
                  <a:close/>
                </a:path>
              </a:pathLst>
            </a:custGeom>
            <a:blipFill>
              <a:blip r:embed="rId2">
                <a:alphaModFix amt="4000"/>
              </a:blip>
              <a:stretch>
                <a:fillRect l="0" t="-2770" r="0" b="-2771"/>
              </a:stretch>
            </a:blipFill>
          </p:spPr>
        </p:sp>
      </p:grpSp>
      <p:sp>
        <p:nvSpPr>
          <p:cNvPr name="Freeform 4" id="4"/>
          <p:cNvSpPr/>
          <p:nvPr/>
        </p:nvSpPr>
        <p:spPr>
          <a:xfrm flipH="false" flipV="false" rot="0">
            <a:off x="-484249" y="7480448"/>
            <a:ext cx="1455552" cy="1632333"/>
          </a:xfrm>
          <a:custGeom>
            <a:avLst/>
            <a:gdLst/>
            <a:ahLst/>
            <a:cxnLst/>
            <a:rect r="r" b="b" t="t" l="l"/>
            <a:pathLst>
              <a:path h="1632333" w="1455552">
                <a:moveTo>
                  <a:pt x="0" y="0"/>
                </a:moveTo>
                <a:lnTo>
                  <a:pt x="1455552" y="0"/>
                </a:lnTo>
                <a:lnTo>
                  <a:pt x="1455552" y="1632333"/>
                </a:lnTo>
                <a:lnTo>
                  <a:pt x="0" y="163233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433841" y="8890501"/>
            <a:ext cx="15615908" cy="59034"/>
            <a:chOff x="0" y="0"/>
            <a:chExt cx="20821210" cy="78712"/>
          </a:xfrm>
        </p:grpSpPr>
        <p:sp>
          <p:nvSpPr>
            <p:cNvPr name="Freeform 6" id="6"/>
            <p:cNvSpPr/>
            <p:nvPr/>
          </p:nvSpPr>
          <p:spPr>
            <a:xfrm flipH="false" flipV="false" rot="0">
              <a:off x="25400" y="0"/>
              <a:ext cx="20770469" cy="78740"/>
            </a:xfrm>
            <a:custGeom>
              <a:avLst/>
              <a:gdLst/>
              <a:ahLst/>
              <a:cxnLst/>
              <a:rect r="r" b="b" t="t" l="l"/>
              <a:pathLst>
                <a:path h="78740" w="20770469">
                  <a:moveTo>
                    <a:pt x="0" y="0"/>
                  </a:moveTo>
                  <a:lnTo>
                    <a:pt x="20770469" y="27940"/>
                  </a:lnTo>
                  <a:lnTo>
                    <a:pt x="20770342" y="78740"/>
                  </a:lnTo>
                  <a:lnTo>
                    <a:pt x="0" y="50800"/>
                  </a:lnTo>
                  <a:close/>
                </a:path>
              </a:pathLst>
            </a:custGeom>
            <a:solidFill>
              <a:srgbClr val="9C2736"/>
            </a:solidFill>
          </p:spPr>
        </p:sp>
      </p:grpSp>
      <p:sp>
        <p:nvSpPr>
          <p:cNvPr name="Freeform 7" id="7"/>
          <p:cNvSpPr/>
          <p:nvPr/>
        </p:nvSpPr>
        <p:spPr>
          <a:xfrm flipH="false" flipV="false" rot="0">
            <a:off x="16286474" y="8918241"/>
            <a:ext cx="744225" cy="489135"/>
          </a:xfrm>
          <a:custGeom>
            <a:avLst/>
            <a:gdLst/>
            <a:ahLst/>
            <a:cxnLst/>
            <a:rect r="r" b="b" t="t" l="l"/>
            <a:pathLst>
              <a:path h="489135" w="744225">
                <a:moveTo>
                  <a:pt x="0" y="0"/>
                </a:moveTo>
                <a:lnTo>
                  <a:pt x="744224" y="0"/>
                </a:lnTo>
                <a:lnTo>
                  <a:pt x="744224" y="489135"/>
                </a:lnTo>
                <a:lnTo>
                  <a:pt x="0" y="48913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descr="CyberAgent logo"/>
          <p:cNvSpPr/>
          <p:nvPr/>
        </p:nvSpPr>
        <p:spPr>
          <a:xfrm flipH="false" flipV="false" rot="0">
            <a:off x="3207891" y="8886990"/>
            <a:ext cx="3111218" cy="1378585"/>
          </a:xfrm>
          <a:custGeom>
            <a:avLst/>
            <a:gdLst/>
            <a:ahLst/>
            <a:cxnLst/>
            <a:rect r="r" b="b" t="t" l="l"/>
            <a:pathLst>
              <a:path h="1378585" w="3111218">
                <a:moveTo>
                  <a:pt x="0" y="0"/>
                </a:moveTo>
                <a:lnTo>
                  <a:pt x="3111217" y="0"/>
                </a:lnTo>
                <a:lnTo>
                  <a:pt x="3111217" y="1378586"/>
                </a:lnTo>
                <a:lnTo>
                  <a:pt x="0" y="1378586"/>
                </a:lnTo>
                <a:lnTo>
                  <a:pt x="0" y="0"/>
                </a:lnTo>
                <a:close/>
              </a:path>
            </a:pathLst>
          </a:custGeom>
          <a:blipFill>
            <a:blip r:embed="rId7"/>
            <a:stretch>
              <a:fillRect l="0" t="0" r="-165322" b="0"/>
            </a:stretch>
          </a:blipFill>
        </p:spPr>
      </p:sp>
      <p:grpSp>
        <p:nvGrpSpPr>
          <p:cNvPr name="Group 9" id="9"/>
          <p:cNvGrpSpPr/>
          <p:nvPr/>
        </p:nvGrpSpPr>
        <p:grpSpPr>
          <a:xfrm rot="-5400000">
            <a:off x="-652168" y="8756318"/>
            <a:ext cx="1810047" cy="1603322"/>
            <a:chOff x="0" y="0"/>
            <a:chExt cx="2413396" cy="2137762"/>
          </a:xfrm>
        </p:grpSpPr>
        <p:sp>
          <p:nvSpPr>
            <p:cNvPr name="Freeform 10" id="10"/>
            <p:cNvSpPr/>
            <p:nvPr/>
          </p:nvSpPr>
          <p:spPr>
            <a:xfrm flipH="false" flipV="false" rot="0">
              <a:off x="0" y="0"/>
              <a:ext cx="2413381" cy="2137664"/>
            </a:xfrm>
            <a:custGeom>
              <a:avLst/>
              <a:gdLst/>
              <a:ahLst/>
              <a:cxnLst/>
              <a:rect r="r" b="b" t="t" l="l"/>
              <a:pathLst>
                <a:path h="2137664" w="2413381">
                  <a:moveTo>
                    <a:pt x="1326007" y="69215"/>
                  </a:moveTo>
                  <a:lnTo>
                    <a:pt x="2388743" y="1929003"/>
                  </a:lnTo>
                  <a:cubicBezTo>
                    <a:pt x="2413381" y="1972183"/>
                    <a:pt x="2413254" y="2025269"/>
                    <a:pt x="2388235" y="2068195"/>
                  </a:cubicBezTo>
                  <a:cubicBezTo>
                    <a:pt x="2363216" y="2111121"/>
                    <a:pt x="2317242" y="2137664"/>
                    <a:pt x="2267585" y="2137664"/>
                  </a:cubicBezTo>
                  <a:lnTo>
                    <a:pt x="145796" y="2137664"/>
                  </a:lnTo>
                  <a:cubicBezTo>
                    <a:pt x="96012" y="2137664"/>
                    <a:pt x="50038" y="2111248"/>
                    <a:pt x="25146" y="2068195"/>
                  </a:cubicBezTo>
                  <a:cubicBezTo>
                    <a:pt x="254" y="2025142"/>
                    <a:pt x="0" y="1972183"/>
                    <a:pt x="24638" y="1929003"/>
                  </a:cubicBezTo>
                  <a:lnTo>
                    <a:pt x="1087374" y="69215"/>
                  </a:lnTo>
                  <a:cubicBezTo>
                    <a:pt x="1111885" y="26416"/>
                    <a:pt x="1157351" y="0"/>
                    <a:pt x="1206754" y="0"/>
                  </a:cubicBezTo>
                  <a:cubicBezTo>
                    <a:pt x="1256157" y="0"/>
                    <a:pt x="1301623" y="26416"/>
                    <a:pt x="1326007" y="69215"/>
                  </a:cubicBezTo>
                  <a:close/>
                </a:path>
              </a:pathLst>
            </a:custGeom>
            <a:solidFill>
              <a:srgbClr val="273B6B"/>
            </a:solidFill>
          </p:spPr>
        </p:sp>
      </p:grpSp>
      <p:sp>
        <p:nvSpPr>
          <p:cNvPr name="Freeform 11" id="11" descr="Logo: Co-funded by the European Union"/>
          <p:cNvSpPr/>
          <p:nvPr/>
        </p:nvSpPr>
        <p:spPr>
          <a:xfrm flipH="false" flipV="false" rot="0">
            <a:off x="12309675" y="8850376"/>
            <a:ext cx="4348910" cy="1378585"/>
          </a:xfrm>
          <a:custGeom>
            <a:avLst/>
            <a:gdLst/>
            <a:ahLst/>
            <a:cxnLst/>
            <a:rect r="r" b="b" t="t" l="l"/>
            <a:pathLst>
              <a:path h="1378585" w="4348910">
                <a:moveTo>
                  <a:pt x="0" y="0"/>
                </a:moveTo>
                <a:lnTo>
                  <a:pt x="4348909" y="0"/>
                </a:lnTo>
                <a:lnTo>
                  <a:pt x="4348909" y="1378586"/>
                </a:lnTo>
                <a:lnTo>
                  <a:pt x="0" y="1378586"/>
                </a:lnTo>
                <a:lnTo>
                  <a:pt x="0" y="0"/>
                </a:lnTo>
                <a:close/>
              </a:path>
            </a:pathLst>
          </a:custGeom>
          <a:blipFill>
            <a:blip r:embed="rId7"/>
            <a:stretch>
              <a:fillRect l="-89810" t="0" r="0" b="0"/>
            </a:stretch>
          </a:blipFill>
        </p:spPr>
      </p:sp>
      <p:sp>
        <p:nvSpPr>
          <p:cNvPr name="Freeform 12" id="12"/>
          <p:cNvSpPr/>
          <p:nvPr/>
        </p:nvSpPr>
        <p:spPr>
          <a:xfrm flipH="false" flipV="false" rot="-5400000">
            <a:off x="1689659" y="8966038"/>
            <a:ext cx="1045381" cy="1412688"/>
          </a:xfrm>
          <a:custGeom>
            <a:avLst/>
            <a:gdLst/>
            <a:ahLst/>
            <a:cxnLst/>
            <a:rect r="r" b="b" t="t" l="l"/>
            <a:pathLst>
              <a:path h="1412688" w="1045381">
                <a:moveTo>
                  <a:pt x="0" y="0"/>
                </a:moveTo>
                <a:lnTo>
                  <a:pt x="1045381" y="0"/>
                </a:lnTo>
                <a:lnTo>
                  <a:pt x="1045381" y="1412688"/>
                </a:lnTo>
                <a:lnTo>
                  <a:pt x="0" y="1412688"/>
                </a:lnTo>
                <a:lnTo>
                  <a:pt x="0" y="0"/>
                </a:lnTo>
                <a:close/>
              </a:path>
            </a:pathLst>
          </a:custGeom>
          <a:blipFill>
            <a:blip r:embed="rId8">
              <a:extLst>
                <a:ext uri="{96DAC541-7B7A-43D3-8B79-37D633B846F1}">
                  <asvg:svgBlip xmlns:asvg="http://schemas.microsoft.com/office/drawing/2016/SVG/main" r:embed="rId9"/>
                </a:ext>
              </a:extLst>
            </a:blip>
            <a:stretch>
              <a:fillRect l="-72892" t="0" r="-72892" b="0"/>
            </a:stretch>
          </a:blipFill>
        </p:spPr>
      </p:sp>
      <p:sp>
        <p:nvSpPr>
          <p:cNvPr name="TextBox 13" id="13"/>
          <p:cNvSpPr txBox="true"/>
          <p:nvPr/>
        </p:nvSpPr>
        <p:spPr>
          <a:xfrm rot="0">
            <a:off x="1348740" y="1105805"/>
            <a:ext cx="15590520" cy="938784"/>
          </a:xfrm>
          <a:prstGeom prst="rect">
            <a:avLst/>
          </a:prstGeom>
        </p:spPr>
        <p:txBody>
          <a:bodyPr anchor="t" rtlCol="false" tIns="0" lIns="0" bIns="0" rIns="0">
            <a:spAutoFit/>
          </a:bodyPr>
          <a:lstStyle/>
          <a:p>
            <a:pPr algn="l">
              <a:lnSpc>
                <a:spcPts val="7128"/>
              </a:lnSpc>
            </a:pPr>
            <a:r>
              <a:rPr lang="en-US" b="true" sz="6600" spc="61">
                <a:solidFill>
                  <a:srgbClr val="000000"/>
                </a:solidFill>
                <a:latin typeface="TT Rounds Condensed Bold"/>
                <a:ea typeface="TT Rounds Condensed Bold"/>
                <a:cs typeface="TT Rounds Condensed Bold"/>
                <a:sym typeface="TT Rounds Condensed Bold"/>
              </a:rPr>
              <a:t>Title</a:t>
            </a:r>
          </a:p>
        </p:txBody>
      </p:sp>
      <p:sp>
        <p:nvSpPr>
          <p:cNvPr name="TextBox 14" id="14"/>
          <p:cNvSpPr txBox="true"/>
          <p:nvPr/>
        </p:nvSpPr>
        <p:spPr>
          <a:xfrm rot="0">
            <a:off x="1348740" y="2774632"/>
            <a:ext cx="15590520" cy="647700"/>
          </a:xfrm>
          <a:prstGeom prst="rect">
            <a:avLst/>
          </a:prstGeom>
        </p:spPr>
        <p:txBody>
          <a:bodyPr anchor="t" rtlCol="false" tIns="0" lIns="0" bIns="0" rIns="0">
            <a:spAutoFit/>
          </a:bodyPr>
          <a:lstStyle/>
          <a:p>
            <a:pPr algn="l" marL="760095" indent="-380048" lvl="1">
              <a:lnSpc>
                <a:spcPts val="5040"/>
              </a:lnSpc>
            </a:pPr>
            <a:r>
              <a:rPr lang="en-US" sz="4200" spc="39" u="sng">
                <a:solidFill>
                  <a:srgbClr val="000000"/>
                </a:solidFill>
                <a:latin typeface="TT Rounds Condensed"/>
                <a:ea typeface="TT Rounds Condensed"/>
                <a:cs typeface="TT Rounds Condensed"/>
                <a:sym typeface="TT Rounds Condensed"/>
              </a:rPr>
              <a:t>Information</a:t>
            </a:r>
          </a:p>
        </p:txBody>
      </p:sp>
      <p:sp>
        <p:nvSpPr>
          <p:cNvPr name="TextBox 15" id="15"/>
          <p:cNvSpPr txBox="true"/>
          <p:nvPr/>
        </p:nvSpPr>
        <p:spPr>
          <a:xfrm rot="0">
            <a:off x="16384110" y="8949436"/>
            <a:ext cx="555148" cy="435080"/>
          </a:xfrm>
          <a:prstGeom prst="rect">
            <a:avLst/>
          </a:prstGeom>
        </p:spPr>
        <p:txBody>
          <a:bodyPr anchor="t" rtlCol="false" tIns="0" lIns="0" bIns="0" rIns="0">
            <a:spAutoFit/>
          </a:bodyPr>
          <a:lstStyle/>
          <a:p>
            <a:pPr algn="ctr">
              <a:lnSpc>
                <a:spcPts val="2160"/>
              </a:lnSpc>
            </a:pPr>
            <a:r>
              <a:rPr lang="en-US" sz="1800">
                <a:solidFill>
                  <a:srgbClr val="FFFFFF"/>
                </a:solidFill>
                <a:latin typeface="Montserrat"/>
                <a:ea typeface="Montserrat"/>
                <a:cs typeface="Montserrat"/>
                <a:sym typeface="Montserrat"/>
              </a:rPr>
              <a:t>7</a:t>
            </a:r>
          </a:p>
        </p:txBody>
      </p:sp>
      <p:sp>
        <p:nvSpPr>
          <p:cNvPr id="16" name="TextBox 15"/>
          <p:cNvSpPr txBox="1"/>
          <p:nvPr/>
        </p:nvSpPr>
        <p:spPr>
          <a:xfrm>
            <a:off x="914400" y="914400"/>
            <a:ext cx="7315200" cy="1371600"/>
          </a:xfrm>
          <a:prstGeom prst="rect">
            <a:avLst/>
          </a:prstGeom>
          <a:noFill/>
        </p:spPr>
        <p:txBody>
          <a:bodyPr wrap="none">
            <a:spAutoFit/>
          </a:bodyPr>
          <a:lstStyle/>
          <a:p>
            <a:r>
              <a:rPr sz="4400" b="1"/>
              <a:t>Data Analytics in Cybersecurity</a:t>
            </a:r>
          </a:p>
        </p:txBody>
      </p:sp>
      <p:sp>
        <p:nvSpPr>
          <p:cNvPr id="17" name="TextBox 16"/>
          <p:cNvSpPr txBox="1"/>
          <p:nvPr/>
        </p:nvSpPr>
        <p:spPr>
          <a:xfrm>
            <a:off x="914400" y="1828800"/>
            <a:ext cx="7315200" cy="1371600"/>
          </a:xfrm>
          <a:prstGeom prst="rect">
            <a:avLst/>
          </a:prstGeom>
          <a:noFill/>
        </p:spPr>
        <p:txBody>
          <a:bodyPr wrap="none">
            <a:spAutoFit/>
          </a:bodyPr>
          <a:lstStyle/>
          <a:p>
            <a:r>
              <a:t>This lesson will provide a comprehensive overview of data analytics in cybersecurity, covering techniques, tools, and applications for securing networks and data.</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Assessment Methodology</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Threat Modeling</a:t>
            </a:r>
          </a:p>
        </p:txBody>
      </p:sp>
      <p:sp>
        <p:nvSpPr>
          <p:cNvPr id="3" name="Content Placeholder 2"/>
          <p:cNvSpPr>
            <a:spLocks noGrp="1"/>
          </p:cNvSpPr>
          <p:nvPr>
            <p:ph idx="1"/>
          </p:nvPr>
        </p:nvSpPr>
        <p:spPr/>
        <p:txBody>
          <a:bodyPr wrap="square"/>
          <a:lstStyle/>
          <a:p>
            <a:r>
              <a:t>Threat modeling is a process to identify, analyze, and mitigate potential threats to an organization's assets. It is a proactive approach to cybersecurity that helps organizations prioritize their security efforts and make informed decisions about how to allocate their resources.</a:t>
            </a:r>
          </a:p>
          <a:p>
            <a:pPr/>
            <a:r>
              <a:t>Identify potential threats to an organization's assets</a:t>
            </a:r>
          </a:p>
          <a:p>
            <a:pPr/>
            <a:r>
              <a:t>Analyze the likelihood and impact of each threat</a:t>
            </a:r>
          </a:p>
          <a:p>
            <a:pPr/>
            <a:r>
              <a:t>Develop and implement mitigation strategies to reduce the risk of each threat</a:t>
            </a:r>
          </a:p>
          <a:p>
            <a:pPr/>
            <a:r>
              <a:t>Monitor the effectiveness of mitigation strategies and make adjustments as needed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Threat Modeling in Risk Assessment and Management</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Vulnerability Management</a:t>
            </a:r>
          </a:p>
        </p:txBody>
      </p:sp>
      <p:sp>
        <p:nvSpPr>
          <p:cNvPr id="3" name="Content Placeholder 2"/>
          <p:cNvSpPr>
            <a:spLocks noGrp="1"/>
          </p:cNvSpPr>
          <p:nvPr>
            <p:ph idx="1"/>
          </p:nvPr>
        </p:nvSpPr>
        <p:spPr/>
        <p:txBody>
          <a:bodyPr wrap="square"/>
          <a:lstStyle/>
          <a:p>
            <a:r>
              <a:t>Content generation failed. Please try again.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Vulnerability Management in Risk Assessment and Management</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Information Sources</a:t>
            </a:r>
          </a:p>
        </p:txBody>
      </p:sp>
      <p:sp>
        <p:nvSpPr>
          <p:cNvPr id="3" name="Content Placeholder 2"/>
          <p:cNvSpPr>
            <a:spLocks noGrp="1"/>
          </p:cNvSpPr>
          <p:nvPr>
            <p:ph idx="1"/>
          </p:nvPr>
        </p:nvSpPr>
        <p:spPr/>
        <p:txBody>
          <a:bodyPr wrap="square"/>
          <a:lstStyle/>
          <a:p>
            <a:r>
              <a:t>Identifying, collecting, and analyzing security information from a variety of sources is crucial for effective cybersecurity. These sources can be either internal or external.</a:t>
            </a:r>
          </a:p>
          <a:p>
            <a:pPr/>
            <a:r>
              <a:t>Internal Sources:</a:t>
            </a:r>
          </a:p>
          <a:p>
            <a:pPr/>
            <a:r>
              <a:t>External Sources: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Information Sources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SIEM Implementation</a:t>
            </a:r>
          </a:p>
        </p:txBody>
      </p:sp>
      <p:sp>
        <p:nvSpPr>
          <p:cNvPr id="3" name="Content Placeholder 2"/>
          <p:cNvSpPr>
            <a:spLocks noGrp="1"/>
          </p:cNvSpPr>
          <p:nvPr>
            <p:ph idx="1"/>
          </p:nvPr>
        </p:nvSpPr>
        <p:spPr/>
        <p:txBody>
          <a:bodyPr wrap="square"/>
          <a:lstStyle/>
          <a:p>
            <a:r>
              <a:t>Security Information and Event Management (SIEM) is a critical component of any cybersecurity program. It provides organizations with a comprehensive view of their security posture and helps them to detect, respond to, and prevent security threats. In this module, we will discuss the benefits of SIEM implementation, the key components of a SIEM system, and the steps involved in implementing a SIEM.</a:t>
            </a:r>
          </a:p>
          <a:p>
            <a:pPr/>
            <a:r>
              <a:t>**Benefits of SIEM Implementation**</a:t>
            </a:r>
          </a:p>
          <a:p>
            <a:pPr/>
            <a:r>
              <a:t>- Improved security visibility and awareness</a:t>
            </a:r>
          </a:p>
          <a:p>
            <a:pPr/>
            <a:r>
              <a:t>- Enhanced threat detection and response capabilities</a:t>
            </a:r>
          </a:p>
          <a:p>
            <a:pPr/>
            <a:r>
              <a:t>- Reduced risk of data breaches and other security incidents</a:t>
            </a:r>
          </a:p>
          <a:p>
            <a:pPr/>
            <a:r>
              <a:t>- Improved compliance with regulatory requirements</a:t>
            </a:r>
          </a:p>
          <a:p>
            <a:pPr/>
            <a:r>
              <a:t>- Increased efficiency and productivity of security operations</a:t>
            </a:r>
          </a:p>
          <a:p>
            <a:pPr/>
            <a:r>
              <a:t>**Key Components of a SIEM System**</a:t>
            </a:r>
          </a:p>
          <a:p>
            <a:pPr/>
            <a:r>
              <a:t>- **Data collection:** SIEM systems collect data from a variety of sources, including network devices, servers, applications, and security devices.</a:t>
            </a:r>
          </a:p>
          <a:p>
            <a:pPr/>
            <a:r>
              <a:t>- **Data analysis:** SIEM systems use a variety of techniques to analyze collected data, including correlation, pattern recognition, and anomaly detection.</a:t>
            </a:r>
          </a:p>
          <a:p>
            <a:pPr/>
            <a:r>
              <a:t>- **Event management:** SIEM systems generate alerts and notifications when they detect potential security threats or incidents.</a:t>
            </a:r>
          </a:p>
          <a:p>
            <a:pPr/>
            <a:r>
              <a:t>- **Reporting:** SIEM systems provide reports that can be used to track security trends, identify areas of risk, and demonstrate compliance with regulatory requirements.</a:t>
            </a:r>
          </a:p>
          <a:p>
            <a:pPr/>
            <a:r>
              <a:t>**Steps Involved in Implementing a SIEM**</a:t>
            </a:r>
          </a:p>
          <a:p>
            <a:pPr/>
            <a:r>
              <a:t>- **Planning:** The first step in implementing a SIEM is to define the scope of the project, identify the stakeholders, and develop a budget.</a:t>
            </a:r>
          </a:p>
          <a:p>
            <a:pPr/>
            <a:r>
              <a:t>- **Data collection:** The next step is to collect data from all relevant sources. This data should include a variety of data types, such as security logs, system logs, and network traffic.</a:t>
            </a:r>
          </a:p>
          <a:p>
            <a:pPr/>
            <a:r>
              <a:t>- **Data analysis:** The collected data must be analyzed to identify potential security threats or incidents.</a:t>
            </a:r>
          </a:p>
          <a:p>
            <a:pPr/>
            <a:r>
              <a:t>- **Event management:** When a potential security threat or incident is identified, the SIEM system should generate an alert or notification.</a:t>
            </a:r>
          </a:p>
          <a:p>
            <a:pPr/>
            <a:r>
              <a:t>- **Reporting:** The SIEM system should provide reports that can be used to track security trends, identify areas of risk, and demonstrate compliance with regulatory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SIEM Implementation: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 Analysis Techniques for Cybersecurity</a:t>
            </a:r>
          </a:p>
        </p:txBody>
      </p:sp>
      <p:sp>
        <p:nvSpPr>
          <p:cNvPr id="3" name="Content Placeholder 2"/>
          <p:cNvSpPr>
            <a:spLocks noGrp="1"/>
          </p:cNvSpPr>
          <p:nvPr>
            <p:ph idx="1"/>
          </p:nvPr>
        </p:nvSpPr>
        <p:spPr/>
        <p:txBody>
          <a:bodyPr wrap="square"/>
          <a:lstStyle/>
          <a:p>
            <a:r>
              <a:t>Log analysis is a critical cybersecurity technique involving the examination and analysis of log files to detect malicious activity, identify patterns, and enhance incident response. By analyzing log data systematically, organizations can improve their security posture and gain insights into potential threats.</a:t>
            </a:r>
          </a:p>
          <a:p>
            <a:pPr/>
            <a:r>
              <a:t>Types of Log Files</a:t>
            </a:r>
          </a:p>
          <a:p>
            <a:pPr/>
            <a:r>
              <a:t>Log Management Techniques</a:t>
            </a:r>
          </a:p>
          <a:p>
            <a:pPr/>
            <a:r>
              <a:t>Log Analysis Tools and Techniques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Comprehensive Data Analytics in Cybersecurity</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Log Analysis Techniques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Access Control Systems</a:t>
            </a:r>
          </a:p>
        </p:txBody>
      </p:sp>
      <p:sp>
        <p:nvSpPr>
          <p:cNvPr id="3" name="Content Placeholder 2"/>
          <p:cNvSpPr>
            <a:spLocks noGrp="1"/>
          </p:cNvSpPr>
          <p:nvPr>
            <p:ph idx="1"/>
          </p:nvPr>
        </p:nvSpPr>
        <p:spPr/>
        <p:txBody>
          <a:bodyPr wrap="square"/>
          <a:lstStyle/>
          <a:p>
            <a:r>
              <a:t>Content generation failed. Please try again.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Access Control Systems</a:t>
            </a:r>
          </a:p>
        </p:txBody>
      </p:sp>
      <p:sp>
        <p:nvSpPr>
          <p:cNvPr id="3" name="Content Placeholder 2"/>
          <p:cNvSpPr>
            <a:spLocks noGrp="1"/>
          </p:cNvSpPr>
          <p:nvPr>
            <p:ph idx="1" sz="half"/>
          </p:nvPr>
        </p:nvSpPr>
        <p:spPr/>
        <p:txBody>
          <a:bodyPr/>
          <a:lstStyle/>
          <a:p>
            <a:r>
              <a:t>Lab Exercise</a:t>
            </a:r>
          </a:p>
        </p:txBody>
      </p:sp>
      <p:sp>
        <p:nvSpPr>
          <p:cNvPr id="4" name="Content Placeholder 3"/>
          <p:cNvSpPr>
            <a:spLocks noGrp="1"/>
          </p:cNvSpPr>
          <p:nvPr>
            <p:ph idx="2" sz="half"/>
          </p:nvPr>
        </p:nvSpPr>
        <p:spPr/>
        <p:txBody>
          <a:bodyPr/>
          <a:lstStyle/>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 Security</a:t>
            </a:r>
          </a:p>
        </p:txBody>
      </p:sp>
      <p:sp>
        <p:nvSpPr>
          <p:cNvPr id="3" name="Content Placeholder 2"/>
          <p:cNvSpPr>
            <a:spLocks noGrp="1"/>
          </p:cNvSpPr>
          <p:nvPr>
            <p:ph idx="1"/>
          </p:nvPr>
        </p:nvSpPr>
        <p:spPr/>
        <p:txBody>
          <a:bodyPr wrap="square"/>
          <a:lstStyle/>
          <a:p>
            <a:r>
              <a:t>Network security is a broad term that encompasses the protection of computer networks from unauthorized access, use, disclosure, disruption, modification, or destruction. Network security is a critical part of any cybersecurity strategy, as it helps to protect the confidentiality, integrity, and availability of data and applications.</a:t>
            </a:r>
          </a:p>
          <a:p>
            <a:pPr/>
            <a:r>
              <a:t>Protecting data and applications from unauthorized access</a:t>
            </a:r>
          </a:p>
          <a:p>
            <a:pPr/>
            <a:r>
              <a:t>Preventing the spread of malware and other threats</a:t>
            </a:r>
          </a:p>
          <a:p>
            <a:pPr/>
            <a:r>
              <a:t>Ensuring the availability of data and applications</a:t>
            </a:r>
          </a:p>
          <a:p>
            <a:pPr/>
            <a:r>
              <a:t>Meeting compliance requirements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of Network Security Controls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Protection Measures</a:t>
            </a:r>
          </a:p>
        </p:txBody>
      </p:sp>
      <p:sp>
        <p:nvSpPr>
          <p:cNvPr id="3" name="Content Placeholder 2"/>
          <p:cNvSpPr>
            <a:spLocks noGrp="1"/>
          </p:cNvSpPr>
          <p:nvPr>
            <p:ph idx="1"/>
          </p:nvPr>
        </p:nvSpPr>
        <p:spPr/>
        <p:txBody>
          <a:bodyPr wrap="square"/>
          <a:lstStyle/>
          <a:p>
            <a:r>
              <a:t>Data protection measures are vital to protect sensitive information from unauthorized access, use, disclosure, disruption, modification, or destruction. These measures help organizations comply with regulatory requirements, protect sensitive information, and maintain customer trust.</a:t>
            </a:r>
          </a:p>
          <a:p>
            <a:pPr/>
            <a:r>
              <a:t>**Encryption:** Encrypts data at rest and in transit to protect it from unauthorized access.</a:t>
            </a:r>
          </a:p>
          <a:p>
            <a:pPr/>
            <a:r>
              <a:t>**Strong Authentication:** Uses multi-factor authentication (MFA) to verify users' identities and prevent unauthorized access.</a:t>
            </a:r>
          </a:p>
          <a:p>
            <a:pPr/>
            <a:r>
              <a:t>**Access Control:** Restricts access to sensitive data based on user roles and permissions.</a:t>
            </a:r>
          </a:p>
          <a:p>
            <a:pPr/>
            <a:r>
              <a:t>**Data Masking:** Replaces sensitive data with non-sensitive data to protect it from unauthorized use.</a:t>
            </a:r>
          </a:p>
          <a:p>
            <a:pPr/>
            <a:r>
              <a:t>**Data Minimization:** Collects and stores only the data necessary for business purposes.</a:t>
            </a:r>
          </a:p>
          <a:p>
            <a:pPr/>
            <a:r>
              <a:t>**Data Breach Response Plan:** Outlines procedures for responding to and mitigating data breaches.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Protection Measures in Cybersecurity</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Incident Response Planning</a:t>
            </a:r>
          </a:p>
        </p:txBody>
      </p:sp>
      <p:sp>
        <p:nvSpPr>
          <p:cNvPr id="3" name="Content Placeholder 2"/>
          <p:cNvSpPr>
            <a:spLocks noGrp="1"/>
          </p:cNvSpPr>
          <p:nvPr>
            <p:ph idx="1"/>
          </p:nvPr>
        </p:nvSpPr>
        <p:spPr/>
        <p:txBody>
          <a:bodyPr wrap="square"/>
          <a:lstStyle/>
          <a:p>
            <a:r>
              <a:t>An incident response plan (IRP) is a documented set of procedures and actions to be taken in the event of a security incident. It is a critical part of an organization's cybersecurity strategy, as it helps to ensure that the organization is prepared to respond to and recover from a security incident in a timely and effective manner.</a:t>
            </a:r>
          </a:p>
          <a:p>
            <a:pPr/>
            <a:r>
              <a:t>Establish an incident response team (IRT). The IRT should be responsible for developing, implementing, and maintaining the IRP.</a:t>
            </a:r>
          </a:p>
          <a:p>
            <a:pPr/>
            <a:r>
              <a:t>Develop an incident response process. The incident response process should define the steps that will be taken in the event of a security incident.</a:t>
            </a:r>
          </a:p>
          <a:p>
            <a:pPr/>
            <a:r>
              <a:t>Train the IRT on the IRP. The IRT should be thoroughly trained on the IRP so that they are prepared to respond to an incident effectively.</a:t>
            </a:r>
          </a:p>
          <a:p>
            <a:pPr/>
            <a:r>
              <a:t>Test the IRP. The IRP should be tested regularly to ensure that it is effective.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Incident Response Planning: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Continuity</a:t>
            </a:r>
          </a:p>
        </p:txBody>
      </p:sp>
      <p:sp>
        <p:nvSpPr>
          <p:cNvPr id="3" name="Content Placeholder 2"/>
          <p:cNvSpPr>
            <a:spLocks noGrp="1"/>
          </p:cNvSpPr>
          <p:nvPr>
            <p:ph idx="1"/>
          </p:nvPr>
        </p:nvSpPr>
        <p:spPr/>
        <p:txBody>
          <a:bodyPr wrap="square"/>
          <a:lstStyle/>
          <a:p>
            <a:r>
              <a:t>Business continuity planning is a critical component of incident response and recovery. It ensures that essential business functions can continue to operate in the event of a disruption. A business continuity plan should include the following elements:</a:t>
            </a:r>
          </a:p>
          <a:p>
            <a:pPr/>
            <a:r>
              <a:t>A list of critical business functions and their dependencies</a:t>
            </a:r>
          </a:p>
          <a:p>
            <a:pPr/>
            <a:r>
              <a:t>A plan for recovering each critical business function</a:t>
            </a:r>
          </a:p>
          <a:p>
            <a:pPr/>
            <a:r>
              <a:t>A communication plan for notifying key stakeholders of a disruption</a:t>
            </a:r>
          </a:p>
          <a:p>
            <a:pPr/>
            <a:r>
              <a:t>A training program for employees on their roles and responsibilities in the event of a disruption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ISO/IEC 27001:2013</a:t>
            </a:r>
          </a:p>
        </p:txBody>
      </p:sp>
      <p:sp>
        <p:nvSpPr>
          <p:cNvPr id="3" name="Content Placeholder 2"/>
          <p:cNvSpPr>
            <a:spLocks noGrp="1"/>
          </p:cNvSpPr>
          <p:nvPr>
            <p:ph idx="1"/>
          </p:nvPr>
        </p:nvSpPr>
        <p:spPr/>
        <p:txBody>
          <a:bodyPr wrap="square"/>
          <a:lstStyle/>
          <a:p>
            <a:r>
              <a:t>Content generation failed. Please try again.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Business Continuity: A Practical Perspective</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Disaster Recovery</a:t>
            </a:r>
          </a:p>
        </p:txBody>
      </p:sp>
      <p:sp>
        <p:nvSpPr>
          <p:cNvPr id="3" name="Content Placeholder 2"/>
          <p:cNvSpPr>
            <a:spLocks noGrp="1"/>
          </p:cNvSpPr>
          <p:nvPr>
            <p:ph idx="1"/>
          </p:nvPr>
        </p:nvSpPr>
        <p:spPr/>
        <p:txBody>
          <a:bodyPr wrap="square"/>
          <a:lstStyle/>
          <a:p>
            <a:r>
              <a:t>A set of policies, procedures, and practices to respond to and recover from a disaster or catastrophic event that affects the organization's critical operations and assets.</a:t>
            </a:r>
          </a:p>
          <a:p>
            <a:pPr/>
            <a:r>
              <a:t>Plan and prepare for potential disasters and disruptions.</a:t>
            </a:r>
          </a:p>
          <a:p>
            <a:pPr/>
            <a:r>
              <a:t>Establish clear roles and responsibilities for incident response and recovery.</a:t>
            </a:r>
          </a:p>
          <a:p>
            <a:pPr/>
            <a:r>
              <a:t>Identify critical assets and data that need to be protected and recovered.</a:t>
            </a:r>
          </a:p>
          <a:p>
            <a:pPr/>
            <a:r>
              <a:t>Develop strategies for data backup, storage, and recovery.</a:t>
            </a:r>
          </a:p>
          <a:p>
            <a:pPr/>
            <a:r>
              <a:t>Implement mechanisms for early detection and warning of potential disasters.</a:t>
            </a:r>
          </a:p>
          <a:p>
            <a:pPr/>
            <a:r>
              <a:t>Establish a communication plan for coordinating incident response and recovery efforts.</a:t>
            </a:r>
          </a:p>
          <a:p>
            <a:pPr/>
            <a:r>
              <a:t>Conduct regular training and exercises to test the disaster recovery plan and improve readiness.</a:t>
            </a:r>
          </a:p>
          <a:p>
            <a:pPr/>
            <a:r>
              <a:t>Establish partnerships with external organizations for support during recovery operations.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Disaster Recovery: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Studies in Practical Cybersecurity Applications</a:t>
            </a:r>
          </a:p>
        </p:txBody>
      </p:sp>
      <p:sp>
        <p:nvSpPr>
          <p:cNvPr id="3" name="Content Placeholder 2"/>
          <p:cNvSpPr>
            <a:spLocks noGrp="1"/>
          </p:cNvSpPr>
          <p:nvPr>
            <p:ph idx="1"/>
          </p:nvPr>
        </p:nvSpPr>
        <p:spPr/>
        <p:txBody>
          <a:bodyPr wrap="square"/>
          <a:lstStyle/>
          <a:p>
            <a:r>
              <a:t>Case studies are an invaluable tool for cybersecurity professionals, providing real-world examples of successful and unsuccessful security measures. By examining case studies, we can learn from the experiences of others and apply those lessons to our own organizations.</a:t>
            </a:r>
          </a:p>
          <a:p>
            <a:pPr/>
            <a:r>
              <a:t>Examine case studies of successful cybersecurity implementations</a:t>
            </a:r>
          </a:p>
          <a:p>
            <a:pPr/>
            <a:r>
              <a:t>Analyze case studies of cybersecurity breaches and incidents</a:t>
            </a:r>
          </a:p>
          <a:p>
            <a:pPr/>
            <a:r>
              <a:t>Identify commonalities and trends in cybersecurity case studies</a:t>
            </a:r>
          </a:p>
          <a:p>
            <a:pPr/>
            <a:r>
              <a:t>Apply lessons learned from case studies to improve cybersecurity posture</a:t>
            </a:r>
          </a:p>
          <a:p>
            <a:pPr/>
            <a:r>
              <a:t>Share case studies with colleagues and stakeholders to raise awareness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Best Practices for Cybersecurity</a:t>
            </a:r>
          </a:p>
        </p:txBody>
      </p:sp>
      <p:sp>
        <p:nvSpPr>
          <p:cNvPr id="3" name="Content Placeholder 2"/>
          <p:cNvSpPr>
            <a:spLocks noGrp="1"/>
          </p:cNvSpPr>
          <p:nvPr>
            <p:ph idx="1"/>
          </p:nvPr>
        </p:nvSpPr>
        <p:spPr/>
        <p:txBody>
          <a:bodyPr wrap="square"/>
          <a:lstStyle/>
          <a:p>
            <a:r>
              <a:t>In order to maintain a strong cybersecurity posture, it is important to adhere to best practices. These practices cover a wide range of areas, from technical measures to operational procedures. By following these best practices, organizations can significantly reduce their risk of being compromised by a cyberattack.</a:t>
            </a:r>
          </a:p>
          <a:p>
            <a:pPr/>
            <a:r>
              <a:t>Implement strong access controls to prevent unauthorized access to systems and data.</a:t>
            </a:r>
          </a:p>
          <a:p>
            <a:pPr/>
            <a:r>
              <a:t>Use encryption to protect data at rest and in transit.</a:t>
            </a:r>
          </a:p>
          <a:p>
            <a:pPr/>
            <a:r>
              <a:t>Implement a layered security approach to defend against multiple types of threats.</a:t>
            </a:r>
          </a:p>
          <a:p>
            <a:pPr/>
            <a:r>
              <a:t>Regularly patch and update systems and software to fix vulnerabilities.</a:t>
            </a:r>
          </a:p>
          <a:p>
            <a:pPr/>
            <a:r>
              <a:t>Educate employees on cybersecurity risks and best practices.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Best Practices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NIST Cybersecurity Framework: Implementation Guidelines</a:t>
            </a:r>
          </a:p>
        </p:txBody>
      </p:sp>
      <p:sp>
        <p:nvSpPr>
          <p:cNvPr id="3" name="Content Placeholder 2"/>
          <p:cNvSpPr>
            <a:spLocks noGrp="1"/>
          </p:cNvSpPr>
          <p:nvPr>
            <p:ph idx="1"/>
          </p:nvPr>
        </p:nvSpPr>
        <p:spPr/>
        <p:txBody>
          <a:bodyPr wrap="square"/>
          <a:lstStyle/>
          <a:p>
            <a:r>
              <a:t>The NIST Cybersecurity Framework (CSF) provides voluntary guidance to organizations on how to protect their infrastructure and data from cyber threats. The implementation guidelines are designed to help organizations tailor the CSF to their specific needs.</a:t>
            </a:r>
          </a:p>
          <a:p>
            <a:pPr/>
            <a:r>
              <a:t>Develop a cybersecurity strategy.</a:t>
            </a:r>
          </a:p>
          <a:p>
            <a:pPr/>
            <a:r>
              <a:t>Identify and assess cybersecurity risks.</a:t>
            </a:r>
          </a:p>
          <a:p>
            <a:pPr/>
            <a:r>
              <a:t>Develop and implement cybersecurity controls.</a:t>
            </a:r>
          </a:p>
          <a:p>
            <a:pPr/>
            <a:r>
              <a:t>Monitor and evaluate cybersecurity effectiveness.</a:t>
            </a:r>
          </a:p>
          <a:p>
            <a:pPr/>
            <a:r>
              <a:t>Respond to and recover from cybersecurity incidents.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Implementation Guidelines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Cybersecurity Case Study</a:t>
            </a:r>
          </a:p>
        </p:txBody>
      </p:sp>
      <p:sp>
        <p:nvSpPr>
          <p:cNvPr id="3" name="Content Placeholder 2"/>
          <p:cNvSpPr>
            <a:spLocks noGrp="1"/>
          </p:cNvSpPr>
          <p:nvPr>
            <p:ph idx="1"/>
          </p:nvPr>
        </p:nvSpPr>
        <p:spPr/>
        <p:txBody>
          <a:bodyPr wrap="square"/>
          <a:lstStyle/>
          <a:p>
            <a:r>
              <a:t>This case study provides practical insights into a real-world cybersecurity incident and the steps taken to mitigate and recover from the attack. By examining the tactics and techniques used by the attackers, as well as the response measures implemented by the victim organization, we can gain valuable lessons to strengthen our own cybersecurity defenses.</a:t>
            </a:r>
          </a:p>
          <a:p>
            <a:pPr/>
            <a:r>
              <a:t>Analyze the incident timeline and understand the initial attack vector.</a:t>
            </a:r>
          </a:p>
          <a:p>
            <a:pPr/>
            <a:r>
              <a:t>Determine the scope and impact of the breach, including data exfiltration and system compromise.</a:t>
            </a:r>
          </a:p>
          <a:p>
            <a:pPr/>
            <a:r>
              <a:t>Assess the effectiveness of existing security controls and identify gaps in protection.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Cybersecurity Risk Assessment</a:t>
            </a:r>
          </a:p>
        </p:txBody>
      </p:sp>
      <p:sp>
        <p:nvSpPr>
          <p:cNvPr id="3" name="Content Placeholder 2"/>
          <p:cNvSpPr>
            <a:spLocks noGrp="1"/>
          </p:cNvSpPr>
          <p:nvPr>
            <p:ph idx="1"/>
          </p:nvPr>
        </p:nvSpPr>
        <p:spPr/>
        <p:txBody>
          <a:bodyPr wrap="square"/>
          <a:lstStyle/>
          <a:p>
            <a:r>
              <a:t>In this practical case study, we'll walk through the steps involved in conducting a cybersecurity risk assessment for a healthcare organization. We'll use the NIST Cybersecurity Framework as our guide, and we'll focus on the Identify, Protect, Detect, Respond, and Recover functions. The objectives of this case study are to: 1) Understand the importance of cybersecurity risk assessment 2) Apply NIST Cybersecurity Framework to identify, assess, and manage cybersecurity risks 3) Develop a risk assessment plan 4) Conduct a risk assessment and identify potential threats and vulnerabilities 5) Develop and implement mitigation strategies to reduce cybersecurity risks</a:t>
            </a:r>
          </a:p>
          <a:p>
            <a:pPr/>
            <a:r>
              <a:t>NIST Cybersecurity Framework</a:t>
            </a:r>
          </a:p>
          <a:p>
            <a:pPr/>
            <a:r>
              <a:t>Identify potential threats and vulnerabilities</a:t>
            </a:r>
          </a:p>
          <a:p>
            <a:pPr/>
            <a:r>
              <a:t>Assess the likelihood and impact of risks</a:t>
            </a:r>
          </a:p>
          <a:p>
            <a:pPr/>
            <a:r>
              <a:t>Develop and implement mitigation strategies</a:t>
            </a:r>
          </a:p>
          <a:p>
            <a:pPr/>
            <a:r>
              <a:t>Review and update risk assessments regularly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ISO/IEC 27001:2013 for SME Staff</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Incident Handling Framework: Practical Case Study</a:t>
            </a:r>
          </a:p>
        </p:txBody>
      </p:sp>
      <p:sp>
        <p:nvSpPr>
          <p:cNvPr id="3" name="Content Placeholder 2"/>
          <p:cNvSpPr>
            <a:spLocks noGrp="1"/>
          </p:cNvSpPr>
          <p:nvPr>
            <p:ph idx="1"/>
          </p:nvPr>
        </p:nvSpPr>
        <p:spPr/>
        <p:txBody>
          <a:bodyPr wrap="square"/>
          <a:lstStyle/>
          <a:p>
            <a:r>
              <a:t>A case study to demonstrate the practical application and implementation of an effective incident handling framework aligned with industry best practices and cybersecurity standards.</a:t>
            </a:r>
          </a:p>
          <a:p>
            <a:pPr/>
            <a:r>
              <a:t>Incident Identification and Reporting</a:t>
            </a:r>
          </a:p>
          <a:p>
            <a:pPr/>
            <a:r>
              <a:t>Incident Investigation and Analysis</a:t>
            </a:r>
          </a:p>
          <a:p>
            <a:pPr/>
            <a:r>
              <a:t>Incident Containment and Mitigation</a:t>
            </a:r>
          </a:p>
          <a:p>
            <a:pPr/>
            <a:r>
              <a:t>Incident Recovery and Restoration</a:t>
            </a:r>
          </a:p>
          <a:p>
            <a:pPr/>
            <a:r>
              <a:t>Post-Incident Review and Improvement</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Security Incident Response Plan</a:t>
            </a:r>
          </a:p>
        </p:txBody>
      </p:sp>
      <p:sp>
        <p:nvSpPr>
          <p:cNvPr id="3" name="Content Placeholder 2"/>
          <p:cNvSpPr>
            <a:spLocks noGrp="1"/>
          </p:cNvSpPr>
          <p:nvPr>
            <p:ph idx="1"/>
          </p:nvPr>
        </p:nvSpPr>
        <p:spPr/>
        <p:txBody>
          <a:bodyPr wrap="square"/>
          <a:lstStyle/>
          <a:p>
            <a:r>
              <a:t>The Security Incident Response Plan (IRP) is a crucial document that outlines the procedures and steps to be followed in the event of a security incident. It ensures that organizations are prepared to respond effectively and minimize the impact of potential threats.</a:t>
            </a:r>
          </a:p>
          <a:p>
            <a:pPr/>
            <a:r>
              <a:t>**Rapid Response**: The IRP enables organizations to respond quickly and efficiently to incidents, mitigating potential damage.</a:t>
            </a:r>
          </a:p>
          <a:p>
            <a:pPr/>
            <a:r>
              <a:t>**Effective Communication**: It establishes clear communication channels and procedures to ensure timely and accurate information exchange.</a:t>
            </a:r>
          </a:p>
          <a:p>
            <a:pPr/>
            <a:r>
              <a:t>**Comprehensive Planning**: The IRP covers all aspects of incident response, including identification, assessment, containment, eradication, and recovery.</a:t>
            </a:r>
          </a:p>
          <a:p>
            <a:pPr/>
            <a:r>
              <a:t>**Improved Coordination**: The IRP ensures coordinated efforts among various teams, including IT, security, and management, for efficient incident handling.</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Additional Content: Practical Case Study</a:t>
            </a:r>
          </a:p>
        </p:txBody>
      </p:sp>
      <p:sp>
        <p:nvSpPr>
          <p:cNvPr id="3" name="Content Placeholder 2"/>
          <p:cNvSpPr>
            <a:spLocks noGrp="1"/>
          </p:cNvSpPr>
          <p:nvPr>
            <p:ph idx="1"/>
          </p:nvPr>
        </p:nvSpPr>
        <p:spPr/>
        <p:txBody>
          <a:bodyPr wrap="square"/>
          <a:lstStyle/>
          <a:p>
            <a:r>
              <a:t>This module delves into a real-world practical case study to demonstrate the practical application of cybersecurity principles and methodologies. Through this case study, participants will gain a deeper understanding of how to effectively identify, analyze, and mitigate cybersecurity threats and vulnerabilities in a realistic organizational context.</a:t>
            </a:r>
          </a:p>
          <a:p>
            <a:pPr/>
            <a:r>
              <a:t>Comprehensive overview of the case study organization, including its industry, size, and security posture</a:t>
            </a:r>
          </a:p>
          <a:p>
            <a:pPr/>
            <a:r>
              <a:t>Walkthrough of the cybersecurity incident, including its nature, scope, and impact</a:t>
            </a:r>
          </a:p>
          <a:p>
            <a:pPr/>
            <a:r>
              <a:t>Detailed analysis of the root causes and contributing factors that led to the incident</a:t>
            </a:r>
          </a:p>
          <a:p>
            <a:pPr/>
            <a:r>
              <a:t>Demonstration of the incident response process, including containment, eradication, and recovery</a:t>
            </a:r>
          </a:p>
          <a:p>
            <a:pPr/>
            <a:r>
              <a:t>Evaluation of the organization's security controls and recommendations for improvements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Incident Response Plan (IRP) Case Study</a:t>
            </a:r>
          </a:p>
        </p:txBody>
      </p:sp>
      <p:sp>
        <p:nvSpPr>
          <p:cNvPr id="3" name="Content Placeholder 2"/>
          <p:cNvSpPr>
            <a:spLocks noGrp="1"/>
          </p:cNvSpPr>
          <p:nvPr>
            <p:ph idx="1"/>
          </p:nvPr>
        </p:nvSpPr>
        <p:spPr/>
        <p:txBody>
          <a:bodyPr wrap="square"/>
          <a:lstStyle/>
          <a:p>
            <a:r>
              <a:t>An Incident Response Plan (IRP) is a cybersecurity preparedness plan outlining how an organization will respond to and recover from a cybersecurity incident. As part of the IRP, organizations establish an Incident Response Team (IRT) to carry out the plan's tasks.</a:t>
            </a:r>
          </a:p>
          <a:p>
            <a:pPr/>
            <a:r>
              <a:t>Purpose: Define the organization's response strategy, communication channels, and roles and responsibilities.</a:t>
            </a:r>
          </a:p>
          <a:p>
            <a:pPr/>
            <a:r>
              <a:t>Incident Response Team (IRT): Identify key personnel, their roles, and communication protocols during an incident.</a:t>
            </a:r>
          </a:p>
          <a:p>
            <a:pPr/>
            <a:r>
              <a:t>Communication Plan: Establish channels and protocols for internal and external communication during an incident.</a:t>
            </a:r>
          </a:p>
          <a:p>
            <a:pPr/>
            <a:r>
              <a:t>Investigation and Analysis: Outline procedures for gathering evidence, preserving data, and conducting thorough investigations.</a:t>
            </a:r>
          </a:p>
          <a:p>
            <a:pPr/>
            <a:r>
              <a:t>Containment and Recovery: Describe actions to contain the damage, mitigate further impact, and restore affected systems and data.</a:t>
            </a:r>
          </a:p>
          <a:p>
            <a:pPr/>
            <a:r>
              <a:t>Documentation and Reporting: Specify requirements for documenting the incident, reporting to relevant stakeholders, and conducting post-incident reviews.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provides a practical example of how to apply cybersecurity best practices to a real-world scenario.</a:t>
            </a:r>
          </a:p>
          <a:p>
            <a:pPr/>
            <a:r>
              <a:t>Analyze the organization's security posture</a:t>
            </a:r>
          </a:p>
          <a:p>
            <a:pPr/>
            <a:r>
              <a:t>Identify potential threats and vulnerabilities</a:t>
            </a:r>
          </a:p>
          <a:p>
            <a:pPr/>
            <a:r>
              <a:t>Develop and implement a cybersecurity plan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Content generation failed. Please try again.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scenario demonstrates the potential impact of a security breach and provides a framework for understanding the principles and practices of cybersecurity risk management.</a:t>
            </a:r>
          </a:p>
          <a:p>
            <a:pPr/>
            <a:r>
              <a:t>Analyze the following case study, identifying the threat actors and vulnerabilities that led to the breach, and explain the impact of the breach on the organization's security posture.</a:t>
            </a:r>
          </a:p>
          <a:p>
            <a:pPr/>
            <a:r>
              <a:t>Discuss the measures that could have been implemented to prevent the breach and mitigate its impact.</a:t>
            </a:r>
          </a:p>
          <a:p>
            <a:pPr/>
            <a:r>
              <a:t>Develop an incident response plan that outlines the steps that would be taken in the event of a similar breach.</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Study: Cybersecurity Incident Response</a:t>
            </a:r>
          </a:p>
        </p:txBody>
      </p:sp>
      <p:sp>
        <p:nvSpPr>
          <p:cNvPr id="3" name="Content Placeholder 2"/>
          <p:cNvSpPr>
            <a:spLocks noGrp="1"/>
          </p:cNvSpPr>
          <p:nvPr>
            <p:ph idx="1"/>
          </p:nvPr>
        </p:nvSpPr>
        <p:spPr/>
        <p:txBody>
          <a:bodyPr wrap="square"/>
          <a:lstStyle/>
          <a:p>
            <a:r>
              <a:t>Practical case study on cybersecurity incident response management, outlining key steps and best practices.</a:t>
            </a:r>
          </a:p>
          <a:p>
            <a:pPr/>
            <a:r>
              <a:t>Incident Response Planning</a:t>
            </a:r>
          </a:p>
          <a:p>
            <a:pPr/>
            <a:r>
              <a:t>Incident Detection and Analysis</a:t>
            </a:r>
          </a:p>
          <a:p>
            <a:pPr/>
            <a:r>
              <a:t>Containment and Mitigation</a:t>
            </a:r>
          </a:p>
          <a:p>
            <a:pPr/>
            <a:r>
              <a:t>Investigation and Recovery</a:t>
            </a:r>
          </a:p>
          <a:p>
            <a:pPr/>
            <a:r>
              <a:t>Communication and Reporting</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Incident Response Simulation</a:t>
            </a:r>
          </a:p>
        </p:txBody>
      </p:sp>
      <p:sp>
        <p:nvSpPr>
          <p:cNvPr id="3" name="Content Placeholder 2"/>
          <p:cNvSpPr>
            <a:spLocks noGrp="1"/>
          </p:cNvSpPr>
          <p:nvPr>
            <p:ph idx="1"/>
          </p:nvPr>
        </p:nvSpPr>
        <p:spPr/>
        <p:txBody>
          <a:bodyPr wrap="square"/>
          <a:lstStyle/>
          <a:p>
            <a:r>
              <a:t>Incident response simulations are valuable exercises that help organizations test their preparedness and response capabilities. By simulating real-world scenarios, organizations can identify and address vulnerabilities, improve communication and coordination, and enhance the overall effectiveness of their incident response plans.</a:t>
            </a:r>
          </a:p>
          <a:p>
            <a:pPr/>
            <a:r>
              <a:t>Objectives of Incident Response Simulations</a:t>
            </a:r>
          </a:p>
          <a:p>
            <a:pPr/>
            <a:r>
              <a:t>Key Steps in Conducting an Incident Response Simulation</a:t>
            </a:r>
          </a:p>
          <a:p>
            <a:pPr/>
            <a:r>
              <a:t>Benefits of Incident Response Simulations</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Risk Assessment and Mitigation Plan</a:t>
            </a:r>
          </a:p>
        </p:txBody>
      </p:sp>
      <p:sp>
        <p:nvSpPr>
          <p:cNvPr id="3" name="Content Placeholder 2"/>
          <p:cNvSpPr>
            <a:spLocks noGrp="1"/>
          </p:cNvSpPr>
          <p:nvPr>
            <p:ph idx="1"/>
          </p:nvPr>
        </p:nvSpPr>
        <p:spPr/>
        <p:txBody>
          <a:bodyPr wrap="square"/>
          <a:lstStyle/>
          <a:p>
            <a:r>
              <a:t>In this case study, we will walk through a real-world example of how to conduct a risk assessment and develop a mitigation plan. We will use the NIST Cybersecurity Framework (CSF) as our guiding framework.</a:t>
            </a:r>
          </a:p>
          <a:p>
            <a:pPr/>
            <a:r>
              <a:t>Identify and prioritize risks</a:t>
            </a:r>
          </a:p>
          <a:p>
            <a:pPr/>
            <a:r>
              <a:t>Develop and implement a mitigation plan</a:t>
            </a:r>
          </a:p>
          <a:p>
            <a:pPr/>
            <a:r>
              <a:t>Monitor and evaluate the effectiveness of the mitigation plan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NIST Cybersecurity Framework</a:t>
            </a:r>
          </a:p>
        </p:txBody>
      </p:sp>
      <p:sp>
        <p:nvSpPr>
          <p:cNvPr id="3" name="Content Placeholder 2"/>
          <p:cNvSpPr>
            <a:spLocks noGrp="1"/>
          </p:cNvSpPr>
          <p:nvPr>
            <p:ph idx="1"/>
          </p:nvPr>
        </p:nvSpPr>
        <p:spPr/>
        <p:txBody>
          <a:bodyPr wrap="square"/>
          <a:lstStyle/>
          <a:p>
            <a:r>
              <a:t>Content generation failed. Please try again.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Case Study: Cybersecurity Incident Response</a:t>
            </a:r>
          </a:p>
        </p:txBody>
      </p:sp>
      <p:sp>
        <p:nvSpPr>
          <p:cNvPr id="3" name="Content Placeholder 2"/>
          <p:cNvSpPr>
            <a:spLocks noGrp="1"/>
          </p:cNvSpPr>
          <p:nvPr>
            <p:ph idx="1"/>
          </p:nvPr>
        </p:nvSpPr>
        <p:spPr/>
        <p:txBody>
          <a:bodyPr wrap="square"/>
          <a:lstStyle/>
          <a:p>
            <a:r>
              <a:t>A practical case study that demonstrates how an organization responded to a cybersecurity incident, including the steps taken, lessons learned, and recommendations for improving incident response capabilities.</a:t>
            </a:r>
          </a:p>
          <a:p>
            <a:pPr/>
            <a:r>
              <a:t>Incident Overview</a:t>
            </a:r>
          </a:p>
          <a:p>
            <a:pPr/>
            <a:r>
              <a:t>Timeline of Events</a:t>
            </a:r>
          </a:p>
          <a:p>
            <a:pPr/>
            <a:r>
              <a:t>Incident Response Actions</a:t>
            </a:r>
          </a:p>
          <a:p>
            <a:pPr/>
            <a:r>
              <a:t>Lessons Learned and Recommendations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Case Study: Ransomware Attack on Healthcare Provider</a:t>
            </a:r>
          </a:p>
        </p:txBody>
      </p:sp>
      <p:sp>
        <p:nvSpPr>
          <p:cNvPr id="3" name="Content Placeholder 2"/>
          <p:cNvSpPr>
            <a:spLocks noGrp="1"/>
          </p:cNvSpPr>
          <p:nvPr>
            <p:ph idx="1"/>
          </p:nvPr>
        </p:nvSpPr>
        <p:spPr/>
        <p:txBody>
          <a:bodyPr wrap="square"/>
          <a:lstStyle/>
          <a:p>
            <a:r>
              <a:t>In this case study, we delve into a real-world ransomware attack that targeted a healthcare provider, highlighting the devastating consequences and lessons learned.</a:t>
            </a:r>
          </a:p>
          <a:p>
            <a:pPr/>
            <a:r>
              <a:t>Incident Overview</a:t>
            </a:r>
          </a:p>
          <a:p>
            <a:pPr/>
            <a:r>
              <a:t>Vulnerabilities Exploited</a:t>
            </a:r>
          </a:p>
          <a:p>
            <a:pPr/>
            <a:r>
              <a:t>Impact of the Attack</a:t>
            </a:r>
          </a:p>
          <a:p>
            <a:pPr/>
            <a:r>
              <a:t>Response and Recovery</a:t>
            </a:r>
          </a:p>
          <a:p>
            <a:pPr/>
            <a:r>
              <a:t>Lessons Learned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Incident Response Planning</a:t>
            </a:r>
          </a:p>
        </p:txBody>
      </p:sp>
      <p:sp>
        <p:nvSpPr>
          <p:cNvPr id="3" name="Content Placeholder 2"/>
          <p:cNvSpPr>
            <a:spLocks noGrp="1"/>
          </p:cNvSpPr>
          <p:nvPr>
            <p:ph idx="1"/>
          </p:nvPr>
        </p:nvSpPr>
        <p:spPr/>
        <p:txBody>
          <a:bodyPr wrap="square"/>
          <a:lstStyle/>
          <a:p>
            <a:r>
              <a:t>A practical case study to demonstrate the key elements and steps involved in incident response planning, based on industry best practices and frameworks.</a:t>
            </a:r>
          </a:p>
          <a:p>
            <a:pPr/>
            <a:r>
              <a:t>Identify critical assets and potential threats</a:t>
            </a:r>
          </a:p>
          <a:p>
            <a:pPr/>
            <a:r>
              <a:t>Establish clear roles and responsibilities</a:t>
            </a:r>
          </a:p>
          <a:p>
            <a:pPr/>
            <a:r>
              <a:t>Define escalation procedures and communication channels</a:t>
            </a:r>
          </a:p>
          <a:p>
            <a:pPr/>
            <a:r>
              <a:t>Develop containment, eradication, and recovery strategies</a:t>
            </a:r>
          </a:p>
          <a:p>
            <a:pPr/>
            <a:r>
              <a:t>Conduct regular testing and exercises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Incident Response</a:t>
            </a:r>
          </a:p>
        </p:txBody>
      </p:sp>
      <p:sp>
        <p:nvSpPr>
          <p:cNvPr id="3" name="Content Placeholder 2"/>
          <p:cNvSpPr>
            <a:spLocks noGrp="1"/>
          </p:cNvSpPr>
          <p:nvPr>
            <p:ph idx="1"/>
          </p:nvPr>
        </p:nvSpPr>
        <p:spPr/>
        <p:txBody>
          <a:bodyPr wrap="square"/>
          <a:lstStyle/>
          <a:p>
            <a:r>
              <a:t>Incident response is the process of responding to and managing information security incidents. It involves identifying, containing, and recovering from security breaches and other incidents that could compromise the confidentiality, integrity, or availability of information and systems.</a:t>
            </a:r>
          </a:p>
          <a:p>
            <a:pPr/>
            <a:r>
              <a:t>Develop an incident response plan that outlines the steps to be taken in the event of an incident.</a:t>
            </a:r>
          </a:p>
          <a:p>
            <a:pPr/>
            <a:r>
              <a:t>Train staff on incident response procedures.</a:t>
            </a:r>
          </a:p>
          <a:p>
            <a:pPr/>
            <a:r>
              <a:t>Test the incident response plan regularly.</a:t>
            </a:r>
          </a:p>
          <a:p>
            <a:pPr/>
            <a:r>
              <a:t>Establish relationships with law enforcement and other external resources.</a:t>
            </a:r>
          </a:p>
          <a:p>
            <a:pPr/>
            <a:r>
              <a:t>Document all incidents and lessons learned.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Applying cybersecurity principles and techniques to a real-world scenario to enhance understanding and identify vulnerabilities and weaknesses.</a:t>
            </a:r>
          </a:p>
          <a:p>
            <a:pPr/>
            <a:r>
              <a:t>Identification of potential threats and risks</a:t>
            </a:r>
          </a:p>
          <a:p>
            <a:pPr/>
            <a:r>
              <a:t>Assessment of current security measures</a:t>
            </a:r>
          </a:p>
          <a:p>
            <a:pPr/>
            <a:r>
              <a:t>Development and implementation of tailored security solutions</a:t>
            </a:r>
          </a:p>
          <a:p>
            <a:pPr/>
            <a:r>
              <a:t>Testing and evaluation of security controls</a:t>
            </a:r>
          </a:p>
          <a:p>
            <a:pPr/>
            <a:r>
              <a:t>Continuous monitoring and improvement</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This case study will explore a real-world example of how a cybersecurity incident was handled. We will examine the steps taken by the organization, the lessons learned, and the best practices that were implemented as a result of the incident.</a:t>
            </a:r>
          </a:p>
          <a:p>
            <a:pPr/>
            <a:r>
              <a:t>Identify the type of cybersecurity incident that occurred and its impact on the organization.</a:t>
            </a:r>
          </a:p>
          <a:p>
            <a:pPr/>
            <a:r>
              <a:t>Analyze the organization's response to the incident, including the strengths and weaknesses.</a:t>
            </a:r>
          </a:p>
          <a:p>
            <a:pPr/>
            <a:r>
              <a:t>Evaluate the lessons learned from the incident and how they have been incorporated into the organization's cybersecurity strategy.</a:t>
            </a:r>
          </a:p>
          <a:p>
            <a:pPr/>
            <a:r>
              <a:t>Discuss the best practices that have been implemented as a result of the incident.</a:t>
            </a:r>
          </a:p>
          <a:p>
            <a:pPr/>
            <a:r>
              <a:t>Provide recommendations for how other organizations can learn from this case study and improve their cybersecurity posture.</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of a Cybersecurity Incident</a:t>
            </a:r>
          </a:p>
        </p:txBody>
      </p:sp>
      <p:sp>
        <p:nvSpPr>
          <p:cNvPr id="3" name="Content Placeholder 2"/>
          <p:cNvSpPr>
            <a:spLocks noGrp="1"/>
          </p:cNvSpPr>
          <p:nvPr>
            <p:ph idx="1"/>
          </p:nvPr>
        </p:nvSpPr>
        <p:spPr/>
        <p:txBody>
          <a:bodyPr wrap="square"/>
          <a:lstStyle/>
          <a:p>
            <a:r>
              <a:t>This case study examines a real-life cybersecurity incident, exploring its causes, impact, and lessons learned. It serves as a practical guide for organizations to enhance their cybersecurity posture and improve incident response capabilities.</a:t>
            </a:r>
          </a:p>
          <a:p>
            <a:pPr/>
            <a:r>
              <a:t>Analyzing the root causes of the incident, including system vulnerabilities, human errors, and external threats</a:t>
            </a:r>
          </a:p>
          <a:p>
            <a:pPr/>
            <a:r>
              <a:t>Assessing the impact of the incident on business operations, data integrity, and reputation</a:t>
            </a:r>
          </a:p>
          <a:p>
            <a:pPr/>
            <a:r>
              <a:t>Evaluating the effectiveness of existing security controls and identifying areas for improvement</a:t>
            </a:r>
          </a:p>
          <a:p>
            <a:pPr/>
            <a:r>
              <a:t>Developing and implementing a comprehensive incident response plan to mitigate future risks</a:t>
            </a:r>
          </a:p>
          <a:p>
            <a:pPr/>
            <a:r>
              <a:t>Establishing clear roles and responsibilities for incident response and recovery</a:t>
            </a:r>
          </a:p>
          <a:p>
            <a:pPr/>
            <a:r>
              <a:t>Conducting regular cybersecurity awareness training for employees to prevent similar incidents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Incident Response Plan</a:t>
            </a:r>
          </a:p>
        </p:txBody>
      </p:sp>
      <p:sp>
        <p:nvSpPr>
          <p:cNvPr id="3" name="Content Placeholder 2"/>
          <p:cNvSpPr>
            <a:spLocks noGrp="1"/>
          </p:cNvSpPr>
          <p:nvPr>
            <p:ph idx="1"/>
          </p:nvPr>
        </p:nvSpPr>
        <p:spPr/>
        <p:txBody>
          <a:bodyPr wrap="square"/>
          <a:lstStyle/>
          <a:p>
            <a:r>
              <a:t>An incident response plan (IRP) outlines the procedures and actions to be taken in the event of a cybersecurity incident. By defining roles, responsibilities, and communication protocols, an IRP ensures a timely and coordinated response, reducing the impact and downtime associated with security breaches.</a:t>
            </a:r>
          </a:p>
          <a:p>
            <a:pPr/>
            <a:r>
              <a:t>Establish an incident response team (IRT) with clear roles and responsibilities, including designated points of contact, technical experts, and management representatives.</a:t>
            </a:r>
          </a:p>
          <a:p>
            <a:pPr/>
            <a:r>
              <a:t>Define a triage process to categorize incidents based on severity and prioritize their response.</a:t>
            </a:r>
          </a:p>
          <a:p>
            <a:pPr/>
            <a:r>
              <a:t>Develop detailed procedures for incident containment, investigation, and remediation, including steps for isolating affected systems, gathering evidence, and restoring normal operations.</a:t>
            </a:r>
          </a:p>
          <a:p>
            <a:pPr/>
            <a:r>
              <a:t>Establish communication protocols for internal and external stakeholders, ensuring timely and accurate updates on the incident status.</a:t>
            </a:r>
          </a:p>
          <a:p>
            <a:pPr/>
            <a:r>
              <a:t>Conduct regular testing and exercises to validate the effectiveness of the IRP and identify areas for improvement.</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Insider Threat Mitigation</a:t>
            </a:r>
          </a:p>
        </p:txBody>
      </p:sp>
      <p:sp>
        <p:nvSpPr>
          <p:cNvPr id="3" name="Content Placeholder 2"/>
          <p:cNvSpPr>
            <a:spLocks noGrp="1"/>
          </p:cNvSpPr>
          <p:nvPr>
            <p:ph idx="1"/>
          </p:nvPr>
        </p:nvSpPr>
        <p:spPr/>
        <p:txBody>
          <a:bodyPr wrap="square"/>
          <a:lstStyle/>
          <a:p>
            <a:r>
              <a:t>An insider threat is a malicious or negligent act that jeopardizes an organization's information assets or systems by an employee, contractor, or other authorized individual.</a:t>
            </a:r>
          </a:p>
          <a:p>
            <a:pPr/>
            <a:r>
              <a:t>**Identifying Insider Threats:**</a:t>
            </a:r>
          </a:p>
          <a:p>
            <a:pPr/>
            <a:r>
              <a:t>**Mitigating Insider Threats:**</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Cybersecurity Incident Response</a:t>
            </a:r>
          </a:p>
        </p:txBody>
      </p:sp>
      <p:sp>
        <p:nvSpPr>
          <p:cNvPr id="3" name="Content Placeholder 2"/>
          <p:cNvSpPr>
            <a:spLocks noGrp="1"/>
          </p:cNvSpPr>
          <p:nvPr>
            <p:ph idx="1"/>
          </p:nvPr>
        </p:nvSpPr>
        <p:spPr/>
        <p:txBody>
          <a:bodyPr wrap="square"/>
          <a:lstStyle/>
          <a:p>
            <a:r>
              <a:t>A practical case study that demonstrates a comprehensive cybersecurity incident response process. This case study will cover the following key steps:</a:t>
            </a:r>
          </a:p>
          <a:p>
            <a:pPr/>
            <a:r>
              <a:t>Incident identification and triage</a:t>
            </a:r>
          </a:p>
          <a:p>
            <a:pPr/>
            <a:r>
              <a:t>Incident containment and eradication</a:t>
            </a:r>
          </a:p>
          <a:p>
            <a:pPr/>
            <a:r>
              <a:t>Incident recovery and remediation</a:t>
            </a:r>
          </a:p>
          <a:p>
            <a:pPr/>
            <a:r>
              <a:t>Incident investigation and analysis</a:t>
            </a:r>
          </a:p>
          <a:p>
            <a:pPr/>
            <a:r>
              <a:t>Incident documentation and reporting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Applications: NIST Cybersecurity Framework</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 Phishing Simulation</a:t>
            </a:r>
          </a:p>
        </p:txBody>
      </p:sp>
      <p:sp>
        <p:nvSpPr>
          <p:cNvPr id="3" name="Content Placeholder 2"/>
          <p:cNvSpPr>
            <a:spLocks noGrp="1"/>
          </p:cNvSpPr>
          <p:nvPr>
            <p:ph idx="1"/>
          </p:nvPr>
        </p:nvSpPr>
        <p:spPr/>
        <p:txBody>
          <a:bodyPr wrap="square"/>
          <a:lstStyle/>
          <a:p>
            <a:r>
              <a:t>In this module, we will delve into a practical case study involving a phishing simulation exercise. This exercise will provide hands-on experience in detecting, analyzing, and responding to phishing attacks.</a:t>
            </a:r>
          </a:p>
          <a:p>
            <a:pPr/>
            <a:r>
              <a:t>Overview of phishing and its growing prevalence</a:t>
            </a:r>
          </a:p>
          <a:p>
            <a:pPr/>
            <a:r>
              <a:t>Planning and execution of the phishing simulation exercise</a:t>
            </a:r>
          </a:p>
          <a:p>
            <a:pPr/>
            <a:r>
              <a:t>Analysis of the results and identification of vulnerable areas</a:t>
            </a:r>
          </a:p>
          <a:p>
            <a:pPr/>
            <a:r>
              <a:t>Development and implementation of countermeasures to prevent future phishing attacks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Case Study</a:t>
            </a:r>
          </a:p>
        </p:txBody>
      </p:sp>
      <p:sp>
        <p:nvSpPr>
          <p:cNvPr id="3" name="Content Placeholder 2"/>
          <p:cNvSpPr>
            <a:spLocks noGrp="1"/>
          </p:cNvSpPr>
          <p:nvPr>
            <p:ph idx="1"/>
          </p:nvPr>
        </p:nvSpPr>
        <p:spPr/>
        <p:txBody>
          <a:bodyPr wrap="square"/>
          <a:lstStyle/>
          <a:p>
            <a:r>
              <a:t>In this practical case study, we will examine a real-world cybersecurity incident and analyze the key factors that contributed to its occurrence and impact. Through this exercise, we aim to enhance our understanding of cybersecurity threats and develop effective strategies for prevention and response.</a:t>
            </a:r>
          </a:p>
          <a:p>
            <a:pPr/>
            <a:r>
              <a:t>Analyze a real-world cybersecurity incident</a:t>
            </a:r>
          </a:p>
          <a:p>
            <a:pPr/>
            <a:r>
              <a:t>Identify key factors that contributed to its occurrence and impact</a:t>
            </a:r>
          </a:p>
          <a:p>
            <a:pPr/>
            <a:r>
              <a:t>Develop effective strategies for prevention and response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GDPR Requirements</a:t>
            </a:r>
          </a:p>
        </p:txBody>
      </p:sp>
      <p:sp>
        <p:nvSpPr>
          <p:cNvPr id="3" name="Content Placeholder 2"/>
          <p:cNvSpPr>
            <a:spLocks noGrp="1"/>
          </p:cNvSpPr>
          <p:nvPr>
            <p:ph idx="1"/>
          </p:nvPr>
        </p:nvSpPr>
        <p:spPr/>
        <p:txBody>
          <a:bodyPr wrap="square"/>
          <a:lstStyle/>
          <a:p>
            <a:r>
              <a:t>The General Data Protection Regulation (GDPR) is a comprehensive data protection law that regulates the processing of personal data of individuals within the European Union (EU) and the European Economic Area (EEA).</a:t>
            </a:r>
          </a:p>
          <a:p>
            <a:pPr/>
            <a:r>
              <a:t>Sets out stringent rules for the collection, storage, processing, and transfer of personal data.</a:t>
            </a:r>
          </a:p>
          <a:p>
            <a:pPr/>
            <a:r>
              <a:t>Requires organizations to implement appropriate technical and organizational measures to protect personal data.</a:t>
            </a:r>
          </a:p>
          <a:p>
            <a:pPr/>
            <a:r>
              <a:t>Establishes data subject rights, including the right to access, rectification, erasure, and portability of personal data.</a:t>
            </a:r>
          </a:p>
          <a:p>
            <a:pPr/>
            <a:r>
              <a:t>Imposes significant penalties for non-compliance, including fines of up to 20 million euros or 4% of global annual turnover, whichever is greater.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GDPR Requirements: Practical Applications</a:t>
            </a:r>
          </a:p>
        </p:txBody>
      </p:sp>
      <p:sp>
        <p:nvSpPr>
          <p:cNvPr id="3" name="Content Placeholder 2"/>
          <p:cNvSpPr>
            <a:spLocks noGrp="1"/>
          </p:cNvSpPr>
          <p:nvPr>
            <p:ph idx="1" sz="half"/>
          </p:nvPr>
        </p:nvSpPr>
        <p:spPr/>
        <p:txBody>
          <a:bodyPr/>
          <a:lstStyle/>
          <a:p>
            <a:r>
              <a:t>Lab Exercise</a:t>
            </a:r>
          </a:p>
          <a:p>
            <a:r>
              <a:t>Objectives:</a:t>
            </a:r>
          </a:p>
          <a:p>
            <a:br/>
            <a:r>
              <a:t>Required Tools:</a:t>
            </a:r>
          </a:p>
        </p:txBody>
      </p:sp>
      <p:sp>
        <p:nvSpPr>
          <p:cNvPr id="4" name="Content Placeholder 3"/>
          <p:cNvSpPr>
            <a:spLocks noGrp="1"/>
          </p:cNvSpPr>
          <p:nvPr>
            <p:ph idx="2" sz="half"/>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Risk Assessment Methodology</a:t>
            </a:r>
          </a:p>
        </p:txBody>
      </p:sp>
      <p:sp>
        <p:nvSpPr>
          <p:cNvPr id="3" name="Content Placeholder 2"/>
          <p:cNvSpPr>
            <a:spLocks noGrp="1"/>
          </p:cNvSpPr>
          <p:nvPr>
            <p:ph idx="1"/>
          </p:nvPr>
        </p:nvSpPr>
        <p:spPr/>
        <p:txBody>
          <a:bodyPr wrap="square"/>
          <a:lstStyle/>
          <a:p>
            <a:r>
              <a:t>A systematic process for identifying, analyzing, and evaluating risks associated with information systems and data. It involves:</a:t>
            </a:r>
          </a:p>
          <a:p/>
          <a:p>
            <a:r>
              <a:t>1. Identifying assets and threats.</a:t>
            </a:r>
          </a:p>
          <a:p>
            <a:r>
              <a:t>2. Assessing vulnerabilities and likelihood of occurrence.</a:t>
            </a:r>
          </a:p>
          <a:p>
            <a:r>
              <a:t>3. Evaluating impact and severity of risks.</a:t>
            </a:r>
          </a:p>
          <a:p>
            <a:r>
              <a:t>4. Prioritizing risks based on criticality.</a:t>
            </a:r>
          </a:p>
          <a:p>
            <a:r>
              <a:t>5. Developing and implementing risk treatment plans.</a:t>
            </a:r>
          </a:p>
          <a:p>
            <a:pPr/>
            <a:r>
              <a:t>Identify all assets that are subject to risk, including hardware, software, data, processes, and personnel.</a:t>
            </a:r>
          </a:p>
          <a:p>
            <a:pPr/>
            <a:r>
              <a:t>Identify potential threats that could compromise the confidentiality, integrity, or availability of assets.</a:t>
            </a:r>
          </a:p>
          <a:p>
            <a:pPr/>
            <a:r>
              <a:t>Analyze vulnerabilities that could allow threats to exploit assets.</a:t>
            </a:r>
          </a:p>
          <a:p>
            <a:pPr/>
            <a:r>
              <a:t>Assess the likelihood of occurrence and impact of each risk.</a:t>
            </a:r>
          </a:p>
          <a:p>
            <a:pPr/>
            <a:r>
              <a:t>Prioritize risks based on criticality and develop risk treatment plans.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DAGd8VWJ8oU</dc:identifier>
  <dcterms:modified xsi:type="dcterms:W3CDTF">2011-08-01T06:04:30Z</dcterms:modified>
  <cp:revision>1</cp:revision>
  <dc:title>Template-for-training-material.potx</dc:title>
</cp:coreProperties>
</file>