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F6EA18C-A1B8-4795-BD48-90131EA83F0B}" type="slidenum">
              <a:t>&lt;#&gt;</a:t>
            </a:fld>
          </a:p>
        </p:txBody>
      </p:sp>
      <p:sp>
        <p:nvSpPr>
          <p:cNvPr id="4" name="PlaceHolder 3"/>
          <p:cNvSpPr>
            <a:spLocks noGrp="1"/>
          </p:cNvSpPr>
          <p:nvPr>
            <p:ph type="dt" idx="1"/>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52FE425-0404-42F9-BB75-317C2DB8950E}"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C12F0E2-5DC9-479D-8356-9FFE7A53E923}" type="slidenum">
              <a:t>&lt;#&gt;</a:t>
            </a:fld>
          </a:p>
        </p:txBody>
      </p:sp>
      <p:sp>
        <p:nvSpPr>
          <p:cNvPr id="9" name="PlaceHolder 8"/>
          <p:cNvSpPr>
            <a:spLocks noGrp="1"/>
          </p:cNvSpPr>
          <p:nvPr>
            <p:ph type="dt" idx="1"/>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2366F4F-6FBF-4D2E-BB1A-62365C3A036E}" type="slidenum">
              <a:t>&lt;#&gt;</a:t>
            </a:fld>
          </a:p>
        </p:txBody>
      </p:sp>
      <p:sp>
        <p:nvSpPr>
          <p:cNvPr id="11" name="PlaceHolder 10"/>
          <p:cNvSpPr>
            <a:spLocks noGrp="1"/>
          </p:cNvSpPr>
          <p:nvPr>
            <p:ph type="dt" idx="1"/>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7E962AC-37F4-413E-A64B-E39AE7E42C8A}" type="slidenum">
              <a:t>&lt;#&gt;</a:t>
            </a:fld>
          </a:p>
        </p:txBody>
      </p:sp>
      <p:sp>
        <p:nvSpPr>
          <p:cNvPr id="4" name="PlaceHolder 3"/>
          <p:cNvSpPr>
            <a:spLocks noGrp="1"/>
          </p:cNvSpPr>
          <p:nvPr>
            <p:ph type="dt" idx="4"/>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AA79D76-4A8C-4784-8930-F3FC5B7B43E3}"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2400B13-4AED-440C-8320-E037D6225581}"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08BF642-2A97-4C79-ACED-627B86A00B58}"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CDBE0D8-533A-4E57-8008-7B309ED2D9EF}"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10E2058-77EC-47CF-96A1-416949790128}"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1ED6C6C-BF08-4362-9D6D-C34765C03694}"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0DA1DDE-AA67-4A5E-82DC-D43DFA16EC2F}"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C6BA38-61A5-43EA-ADBC-9E15A79E1EED}"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02EB607-2832-4F42-B10B-F6A0263A3DA4}"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CA79032-3DDF-4E2E-8A7F-41B83023BE39}"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FECD18A-87D7-41AE-AE2B-F26B2525D9AF}" type="slidenum">
              <a:t>&lt;#&gt;</a:t>
            </a:fld>
          </a:p>
        </p:txBody>
      </p:sp>
      <p:sp>
        <p:nvSpPr>
          <p:cNvPr id="9" name="PlaceHolder 8"/>
          <p:cNvSpPr>
            <a:spLocks noGrp="1"/>
          </p:cNvSpPr>
          <p:nvPr>
            <p:ph type="dt" idx="4"/>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092A242-E292-470E-902D-4CE56B57FF18}" type="slidenum">
              <a:t>&lt;#&gt;</a:t>
            </a:fld>
          </a:p>
        </p:txBody>
      </p:sp>
      <p:sp>
        <p:nvSpPr>
          <p:cNvPr id="11" name="PlaceHolder 10"/>
          <p:cNvSpPr>
            <a:spLocks noGrp="1"/>
          </p:cNvSpPr>
          <p:nvPr>
            <p:ph type="dt" idx="4"/>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9CAB11C-75E5-4FE5-9175-DB2E7CC90F34}" type="slidenum">
              <a:t>&lt;#&gt;</a:t>
            </a:fld>
          </a:p>
        </p:txBody>
      </p:sp>
      <p:sp>
        <p:nvSpPr>
          <p:cNvPr id="4" name="PlaceHolder 3"/>
          <p:cNvSpPr>
            <a:spLocks noGrp="1"/>
          </p:cNvSpPr>
          <p:nvPr>
            <p:ph type="dt" idx="7"/>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72C32EE-C42B-4193-B1D2-ABA204CD3F68}"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8B51722-04C9-441C-B422-199BF11E84E9}"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3"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4"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89E0BBA-8541-41E0-A4DB-D471BA29C71E}"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E0A4541-9708-4EE7-9071-46A209FC0428}"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71B45E7-00E7-4508-AF0A-D1489B55AEFF}"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01AA128-02DB-48A9-B75A-0DEC2E678688}"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8"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9"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0"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9155533-824A-41CE-AF06-CE152157725B}"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4"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1822FCC-6BB4-49B8-859B-022F4F324F72}"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7"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8"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823CEF1-C258-4564-A1FE-21B4EEC9E9D4}"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0"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1"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3255E75-9BB6-4F20-86E1-2B11B422A2E6}"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5"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6"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5D48A529-9595-4BF2-8651-162593E47625}" type="slidenum">
              <a:t>&lt;#&gt;</a:t>
            </a:fld>
          </a:p>
        </p:txBody>
      </p:sp>
      <p:sp>
        <p:nvSpPr>
          <p:cNvPr id="9" name="PlaceHolder 8"/>
          <p:cNvSpPr>
            <a:spLocks noGrp="1"/>
          </p:cNvSpPr>
          <p:nvPr>
            <p:ph type="dt" idx="7"/>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8"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9"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0"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1"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2"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3"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813B3A4-CF97-42F9-9E04-A4BF86ABF439}" type="slidenum">
              <a:t>&lt;#&gt;</a:t>
            </a:fld>
          </a:p>
        </p:txBody>
      </p:sp>
      <p:sp>
        <p:nvSpPr>
          <p:cNvPr id="11" name="PlaceHolder 10"/>
          <p:cNvSpPr>
            <a:spLocks noGrp="1"/>
          </p:cNvSpPr>
          <p:nvPr>
            <p:ph type="dt" idx="7"/>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40A37F1-D5C5-45FA-A121-77AEC377F0E7}"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BFA8CB8-E5A0-4C24-A68A-0FC1D16C78ED}"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AB30C9E-CF5E-44D0-80FA-C7ECEBE9B7F5}"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2E772C-0B52-4C51-9F99-F5BB65FBEA11}"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67E9BE-17A9-4EE2-B333-95C726A4FDFE}"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2D03C16-CE5E-46B7-BCC9-83D3ED22C4D7}" type="slidenum">
              <a:t>&lt;#&gt;</a:t>
            </a:fld>
          </a:p>
        </p:txBody>
      </p:sp>
      <p:sp>
        <p:nvSpPr>
          <p:cNvPr id="8" name="PlaceHolder 7"/>
          <p:cNvSpPr>
            <a:spLocks noGrp="1"/>
          </p:cNvSpPr>
          <p:nvPr>
            <p:ph type="dt" idx="1"/>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5CD4F23F-11EA-4BAF-8110-62DCC9A7A075}"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9A7C9846-C8FD-4399-8AEF-4DA598E380DA}"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464832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idx="7"/>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86" name="PlaceHolder 5"/>
          <p:cNvSpPr>
            <a:spLocks noGrp="1"/>
          </p:cNvSpPr>
          <p:nvPr>
            <p:ph type="ftr" idx="8"/>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7" name="PlaceHolder 6"/>
          <p:cNvSpPr>
            <a:spLocks noGrp="1"/>
          </p:cNvSpPr>
          <p:nvPr>
            <p:ph type="sldNum" idx="9"/>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4A9DFB2C-C725-49A9-9538-0CB2AC5F3BF7}"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4" name="Group 2"/>
          <p:cNvGrpSpPr/>
          <p:nvPr/>
        </p:nvGrpSpPr>
        <p:grpSpPr>
          <a:xfrm>
            <a:off x="-173520" y="-208440"/>
            <a:ext cx="18461160" cy="10495080"/>
            <a:chOff x="-173520" y="-208440"/>
            <a:chExt cx="18461160" cy="10495080"/>
          </a:xfrm>
        </p:grpSpPr>
        <p:sp>
          <p:nvSpPr>
            <p:cNvPr id="125" name="Freeform 3"/>
            <p:cNvSpPr/>
            <p:nvPr/>
          </p:nvSpPr>
          <p:spPr>
            <a:xfrm>
              <a:off x="-173520" y="-208440"/>
              <a:ext cx="18461160" cy="10495080"/>
            </a:xfrm>
            <a:custGeom>
              <a:avLst/>
              <a:gdLst>
                <a:gd name="textAreaLeft" fmla="*/ 0 w 18461160"/>
                <a:gd name="textAreaRight" fmla="*/ 18461520 w 18461160"/>
                <a:gd name="textAreaTop" fmla="*/ 0 h 10495080"/>
                <a:gd name="textAreaBottom" fmla="*/ 10495440 h 10495080"/>
              </a:gdLst>
              <a:ahLst/>
              <a:rect l="textAreaLeft" t="textAreaTop" r="textAreaRight" b="textAreaBottom"/>
              <a:pathLst>
                <a:path w="24615521" h="13993749">
                  <a:moveTo>
                    <a:pt x="0" y="0"/>
                  </a:moveTo>
                  <a:lnTo>
                    <a:pt x="24615521" y="0"/>
                  </a:lnTo>
                  <a:lnTo>
                    <a:pt x="24615521" y="13993749"/>
                  </a:lnTo>
                  <a:lnTo>
                    <a:pt x="0" y="13993749"/>
                  </a:lnTo>
                  <a:close/>
                </a:path>
              </a:pathLst>
            </a:custGeom>
            <a:blipFill rotWithShape="0">
              <a:blip r:embed="rId1">
                <a:alphaModFix amt="4000"/>
              </a:blip>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sp>
        <p:nvSpPr>
          <p:cNvPr id="126" name="Freeform 4"/>
          <p:cNvSpPr/>
          <p:nvPr/>
        </p:nvSpPr>
        <p:spPr>
          <a:xfrm>
            <a:off x="-484200" y="7480440"/>
            <a:ext cx="1455120" cy="1631880"/>
          </a:xfrm>
          <a:custGeom>
            <a:avLst/>
            <a:gdLst>
              <a:gd name="textAreaLeft" fmla="*/ 0 w 1455120"/>
              <a:gd name="textAreaRight" fmla="*/ 1455480 w 1455120"/>
              <a:gd name="textAreaTop" fmla="*/ 0 h 1631880"/>
              <a:gd name="textAreaBottom" fmla="*/ 1632240 h 163188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127" name="Group 5"/>
          <p:cNvGrpSpPr/>
          <p:nvPr/>
        </p:nvGrpSpPr>
        <p:grpSpPr>
          <a:xfrm>
            <a:off x="1452960" y="8890560"/>
            <a:ext cx="15577560" cy="58680"/>
            <a:chOff x="1452960" y="8890560"/>
            <a:chExt cx="15577560" cy="58680"/>
          </a:xfrm>
        </p:grpSpPr>
        <p:sp>
          <p:nvSpPr>
            <p:cNvPr id="128" name="Freeform 6"/>
            <p:cNvSpPr/>
            <p:nvPr/>
          </p:nvSpPr>
          <p:spPr>
            <a:xfrm>
              <a:off x="1452960" y="8890560"/>
              <a:ext cx="15577560" cy="58680"/>
            </a:xfrm>
            <a:custGeom>
              <a:avLst/>
              <a:gdLst>
                <a:gd name="textAreaLeft" fmla="*/ 0 w 15577560"/>
                <a:gd name="textAreaRight" fmla="*/ 15577920 w 1557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grpSp>
      <p:sp>
        <p:nvSpPr>
          <p:cNvPr id="129" name="Freeform 7"/>
          <p:cNvSpPr/>
          <p:nvPr/>
        </p:nvSpPr>
        <p:spPr>
          <a:xfrm>
            <a:off x="16286400" y="8918280"/>
            <a:ext cx="743760" cy="488880"/>
          </a:xfrm>
          <a:custGeom>
            <a:avLst/>
            <a:gdLst>
              <a:gd name="textAreaLeft" fmla="*/ 0 w 743760"/>
              <a:gd name="textAreaRight" fmla="*/ 744120 w 743760"/>
              <a:gd name="textAreaTop" fmla="*/ 0 h 488880"/>
              <a:gd name="textAreaBottom" fmla="*/ 489240 h 48888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0" name="Freeform 8"/>
          <p:cNvSpPr/>
          <p:nvPr/>
        </p:nvSpPr>
        <p:spPr>
          <a:xfrm>
            <a:off x="3207960" y="8886960"/>
            <a:ext cx="3110760" cy="1378080"/>
          </a:xfrm>
          <a:custGeom>
            <a:avLst/>
            <a:gdLst>
              <a:gd name="textAreaLeft" fmla="*/ 0 w 3110760"/>
              <a:gd name="textAreaRight" fmla="*/ 3111120 w 3110760"/>
              <a:gd name="textAreaTop" fmla="*/ 0 h 1378080"/>
              <a:gd name="textAreaBottom" fmla="*/ 1378440 h 137808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131" name="Group 9"/>
          <p:cNvGrpSpPr/>
          <p:nvPr/>
        </p:nvGrpSpPr>
        <p:grpSpPr>
          <a:xfrm>
            <a:off x="-548640" y="8653320"/>
            <a:ext cx="1602720" cy="1809720"/>
            <a:chOff x="-548640" y="8653320"/>
            <a:chExt cx="1602720" cy="1809720"/>
          </a:xfrm>
        </p:grpSpPr>
        <p:sp>
          <p:nvSpPr>
            <p:cNvPr id="132" name="Freeform 10"/>
            <p:cNvSpPr/>
            <p:nvPr/>
          </p:nvSpPr>
          <p:spPr>
            <a:xfrm rot="16200000">
              <a:off x="-651960" y="8756640"/>
              <a:ext cx="1809720" cy="1602720"/>
            </a:xfrm>
            <a:custGeom>
              <a:avLst/>
              <a:gdLst>
                <a:gd name="textAreaLeft" fmla="*/ 0 w 1809720"/>
                <a:gd name="textAreaRight" fmla="*/ 1810080 w 1809720"/>
                <a:gd name="textAreaTop" fmla="*/ 0 h 1602720"/>
                <a:gd name="textAreaBottom" fmla="*/ 1603080 h 160272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ndParaRPr>
            </a:p>
          </p:txBody>
        </p:sp>
      </p:grpSp>
      <p:sp>
        <p:nvSpPr>
          <p:cNvPr id="133" name="Freeform 11"/>
          <p:cNvSpPr/>
          <p:nvPr/>
        </p:nvSpPr>
        <p:spPr>
          <a:xfrm>
            <a:off x="12309840" y="8850240"/>
            <a:ext cx="4348440" cy="1378080"/>
          </a:xfrm>
          <a:custGeom>
            <a:avLst/>
            <a:gdLst>
              <a:gd name="textAreaLeft" fmla="*/ 0 w 4348440"/>
              <a:gd name="textAreaRight" fmla="*/ 4348800 w 4348440"/>
              <a:gd name="textAreaTop" fmla="*/ 0 h 1378080"/>
              <a:gd name="textAreaBottom" fmla="*/ 1378440 h 137808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4" name="Freeform 12"/>
          <p:cNvSpPr/>
          <p:nvPr/>
        </p:nvSpPr>
        <p:spPr>
          <a:xfrm rot="16200000">
            <a:off x="1689480" y="8966520"/>
            <a:ext cx="1045080" cy="1412280"/>
          </a:xfrm>
          <a:custGeom>
            <a:avLst/>
            <a:gdLst>
              <a:gd name="textAreaLeft" fmla="*/ 0 w 1045080"/>
              <a:gd name="textAreaRight" fmla="*/ 1045440 w 1045080"/>
              <a:gd name="textAreaTop" fmla="*/ 0 h 1412280"/>
              <a:gd name="textAreaBottom" fmla="*/ 1412640 h 141228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5" name="TextBox 13"/>
          <p:cNvSpPr/>
          <p:nvPr/>
        </p:nvSpPr>
        <p:spPr>
          <a:xfrm>
            <a:off x="1348920" y="1105920"/>
            <a:ext cx="15590160" cy="905760"/>
          </a:xfrm>
          <a:prstGeom prst="rect">
            <a:avLst/>
          </a:prstGeom>
          <a:noFill/>
          <a:ln w="0">
            <a:noFill/>
          </a:ln>
        </p:spPr>
        <p:style>
          <a:lnRef idx="0"/>
          <a:fillRef idx="0"/>
          <a:effectRef idx="0"/>
          <a:fontRef idx="minor"/>
        </p:style>
        <p:txBody>
          <a:bodyPr lIns="0" rIns="0" tIns="0" bIns="0" anchor="t">
            <a:spAutoFit/>
          </a:bodyPr>
          <a:p>
            <a:pPr>
              <a:lnSpc>
                <a:spcPts val="7129"/>
              </a:lnSpc>
            </a:pPr>
            <a:r>
              <a:rPr b="1" lang="en-US" sz="6600" spc="60" strike="noStrike">
                <a:solidFill>
                  <a:srgbClr val="000000"/>
                </a:solidFill>
                <a:latin typeface="TT Rounds Condensed Bold"/>
                <a:ea typeface="TT Rounds Condensed Bold"/>
              </a:rPr>
              <a:t>Title</a:t>
            </a:r>
            <a:endParaRPr b="0" lang="tr-TR" sz="6600" spc="-1" strike="noStrike">
              <a:solidFill>
                <a:srgbClr val="000000"/>
              </a:solidFill>
              <a:latin typeface="Arial"/>
            </a:endParaRPr>
          </a:p>
        </p:txBody>
      </p:sp>
      <p:sp>
        <p:nvSpPr>
          <p:cNvPr id="136" name="TextBox 14"/>
          <p:cNvSpPr/>
          <p:nvPr/>
        </p:nvSpPr>
        <p:spPr>
          <a:xfrm>
            <a:off x="1348920" y="2774520"/>
            <a:ext cx="15590160" cy="640440"/>
          </a:xfrm>
          <a:prstGeom prst="rect">
            <a:avLst/>
          </a:prstGeom>
          <a:noFill/>
          <a:ln w="0">
            <a:noFill/>
          </a:ln>
        </p:spPr>
        <p:style>
          <a:lnRef idx="0"/>
          <a:fillRef idx="0"/>
          <a:effectRef idx="0"/>
          <a:fontRef idx="minor"/>
        </p:style>
        <p:txBody>
          <a:bodyPr lIns="0" rIns="0" tIns="0" bIns="0" anchor="t">
            <a:spAutoFit/>
          </a:bodyPr>
          <a:p>
            <a:pPr marL="759960" indent="-380160">
              <a:lnSpc>
                <a:spcPts val="5040"/>
              </a:lnSpc>
              <a:tabLst>
                <a:tab algn="l" pos="0"/>
              </a:tabLst>
            </a:pPr>
            <a:r>
              <a:rPr b="0" lang="en-US" sz="4200" spc="38" strike="noStrike" u="sng">
                <a:solidFill>
                  <a:srgbClr val="000000"/>
                </a:solidFill>
                <a:uFillTx/>
                <a:latin typeface="TT Rounds Condensed"/>
                <a:ea typeface="TT Rounds Condensed"/>
              </a:rPr>
              <a:t>Information</a:t>
            </a:r>
            <a:endParaRPr b="0" lang="tr-TR" sz="4200" spc="-1" strike="noStrike">
              <a:solidFill>
                <a:srgbClr val="000000"/>
              </a:solidFill>
              <a:latin typeface="Arial"/>
            </a:endParaRPr>
          </a:p>
        </p:txBody>
      </p:sp>
      <p:sp>
        <p:nvSpPr>
          <p:cNvPr id="137" name="TextBox 15"/>
          <p:cNvSpPr/>
          <p:nvPr/>
        </p:nvSpPr>
        <p:spPr>
          <a:xfrm>
            <a:off x="16383960" y="8949600"/>
            <a:ext cx="554760" cy="27468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
        <p:nvSpPr>
          <p:cNvPr id="138" name="TextBox 15"/>
          <p:cNvSpPr/>
          <p:nvPr/>
        </p:nvSpPr>
        <p:spPr>
          <a:xfrm>
            <a:off x="777960" y="914400"/>
            <a:ext cx="75877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4400" spc="-1" strike="noStrike">
                <a:solidFill>
                  <a:srgbClr val="000000"/>
                </a:solidFill>
                <a:latin typeface="Calibri"/>
              </a:rPr>
              <a:t>Data Analytics for Cybersecurity</a:t>
            </a:r>
            <a:endParaRPr b="0" lang="tr-TR" sz="4400" spc="-1" strike="noStrike">
              <a:solidFill>
                <a:srgbClr val="000000"/>
              </a:solidFill>
              <a:latin typeface="Arial"/>
            </a:endParaRPr>
          </a:p>
        </p:txBody>
      </p:sp>
      <p:sp>
        <p:nvSpPr>
          <p:cNvPr id="139" name="TextBox 16"/>
          <p:cNvSpPr/>
          <p:nvPr/>
        </p:nvSpPr>
        <p:spPr>
          <a:xfrm>
            <a:off x="-2966400" y="1828800"/>
            <a:ext cx="15076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This lesson provides an overview of the use of comprehensive data analytics in cybersecurity, including techniques and tools for threat detection and prevention.</a:t>
            </a: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Risk Assessment Methodology</a:t>
            </a:r>
            <a:endParaRPr b="0" lang="en-US" sz="4400" spc="-1" strike="noStrike">
              <a:solidFill>
                <a:srgbClr val="000000"/>
              </a:solidFill>
              <a:latin typeface="Calibri"/>
            </a:endParaRPr>
          </a:p>
        </p:txBody>
      </p:sp>
      <p:sp>
        <p:nvSpPr>
          <p:cNvPr id="161"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62"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Threat Modeling</a:t>
            </a:r>
            <a:endParaRPr b="0" lang="en-US" sz="4400" spc="-1" strike="noStrike">
              <a:solidFill>
                <a:srgbClr val="000000"/>
              </a:solidFill>
              <a:latin typeface="Calibri"/>
            </a:endParaRPr>
          </a:p>
        </p:txBody>
      </p:sp>
      <p:sp>
        <p:nvSpPr>
          <p:cNvPr id="164"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p:txBody>
      </p:sp>
      <p:sp>
        <p:nvSpPr>
          <p:cNvPr id="165"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Vulnerability Management</a:t>
            </a:r>
            <a:endParaRPr b="0" lang="en-US" sz="4400" spc="-1" strike="noStrike">
              <a:solidFill>
                <a:srgbClr val="000000"/>
              </a:solidFill>
              <a:latin typeface="Calibri"/>
            </a:endParaRPr>
          </a:p>
        </p:txBody>
      </p:sp>
      <p:sp>
        <p:nvSpPr>
          <p:cNvPr id="16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process used to identify, prioritize, remediate, and monitor vulnerabilities in systems, applications, networks, and devices. By understanding and addressing vulnerabilities, organizations can proactively reduce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Prioritize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Remediate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vulnerabilities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Vulnerability Management</a:t>
            </a:r>
            <a:endParaRPr b="0" lang="en-US" sz="4400" spc="-1" strike="noStrike">
              <a:solidFill>
                <a:srgbClr val="000000"/>
              </a:solidFill>
              <a:latin typeface="Calibri"/>
            </a:endParaRPr>
          </a:p>
        </p:txBody>
      </p:sp>
      <p:sp>
        <p:nvSpPr>
          <p:cNvPr id="169"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70"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Security Information Sources</a:t>
            </a:r>
            <a:endParaRPr b="0" lang="en-US" sz="4400" spc="-1" strike="noStrike">
              <a:solidFill>
                <a:srgbClr val="000000"/>
              </a:solidFill>
              <a:latin typeface="Calibri"/>
            </a:endParaRPr>
          </a:p>
        </p:txBody>
      </p:sp>
      <p:sp>
        <p:nvSpPr>
          <p:cNvPr id="17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Information sources are crucial for effective data collection and analysis in cybersecurity. Diverse sources provide comprehensive insights into security events, threats, and vulnerabilities, enabling organizations to make informed decisions for risk mitigation and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Files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Network Traffic Data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Event Logs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Vulnerability Scan Results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Threat Intelligence Feeds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Information and Event Management (SIEM) Systems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Open Source Intelligence (OSINT)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Security Information Sources</a:t>
            </a:r>
            <a:endParaRPr b="0" lang="en-US" sz="4400" spc="-1" strike="noStrike">
              <a:solidFill>
                <a:srgbClr val="000000"/>
              </a:solidFill>
              <a:latin typeface="Calibri"/>
            </a:endParaRPr>
          </a:p>
        </p:txBody>
      </p:sp>
      <p:sp>
        <p:nvSpPr>
          <p:cNvPr id="174"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75"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SIEM Implementation</a:t>
            </a:r>
            <a:endParaRPr b="0" lang="en-US" sz="4400" spc="-1" strike="noStrike">
              <a:solidFill>
                <a:srgbClr val="000000"/>
              </a:solidFill>
              <a:latin typeface="Calibri"/>
            </a:endParaRPr>
          </a:p>
        </p:txBody>
      </p:sp>
      <p:sp>
        <p:nvSpPr>
          <p:cNvPr id="17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information and event management (SIEM) is a tool that collects, analyzes, and reports on security-related data from various sources within an organization. It provides a comprehensive view of security events and enables organizations to detect and respond to threats more effectively.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**Purpose of SIEM:**</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Collect and aggregate security events from various sources (e.g., firewalls, intrusion detection systems (IDS), application logs)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and analyze events to identify potential security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Provide real-time alerts to security teams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Generate reports and dashboards for security analysis and reporting</a:t>
            </a:r>
            <a:endParaRPr b="0" lang="en-US" sz="3200" spc="-1" strike="noStrike">
              <a:solidFill>
                <a:srgbClr val="000000"/>
              </a:solidFill>
              <a:latin typeface="Calibri"/>
            </a:endParaRPr>
          </a:p>
        </p:txBody>
      </p:sp>
      <p:sp>
        <p:nvSpPr>
          <p:cNvPr id="178" name=""/>
          <p:cNvSpPr txBox="1"/>
          <p:nvPr/>
        </p:nvSpPr>
        <p:spPr>
          <a:xfrm>
            <a:off x="10080000" y="1620000"/>
            <a:ext cx="7579800" cy="5383440"/>
          </a:xfrm>
          <a:prstGeom prst="rect">
            <a:avLst/>
          </a:prstGeom>
          <a:noFill/>
          <a:ln w="0">
            <a:noFill/>
          </a:ln>
        </p:spPr>
        <p:txBody>
          <a:bodyPr lIns="90000" rIns="90000" tIns="45000" bIns="45000" anchor="t">
            <a:noAutofit/>
          </a:bodyPr>
          <a:p>
            <a:r>
              <a:rPr b="0" lang="tr-TR" sz="3200" spc="-1" strike="noStrike">
                <a:solidFill>
                  <a:srgbClr val="000000"/>
                </a:solidFill>
                <a:latin typeface="Calibri"/>
              </a:rPr>
              <a:t>**Benefits of SIEM:**</a:t>
            </a:r>
            <a:endParaRPr b="0" lang="tr-TR" sz="3200" spc="-1" strike="noStrike">
              <a:solidFill>
                <a:srgbClr val="000000"/>
              </a:solidFill>
              <a:latin typeface="Arial"/>
            </a:endParaRPr>
          </a:p>
          <a:p>
            <a:r>
              <a:rPr b="0" lang="tr-TR" sz="3200" spc="-1" strike="noStrike">
                <a:solidFill>
                  <a:srgbClr val="000000"/>
                </a:solidFill>
                <a:latin typeface="Calibri"/>
              </a:rPr>
              <a:t>Improved threat detection and response time</a:t>
            </a:r>
            <a:endParaRPr b="0" lang="tr-TR" sz="3200" spc="-1" strike="noStrike">
              <a:solidFill>
                <a:srgbClr val="000000"/>
              </a:solidFill>
              <a:latin typeface="Arial"/>
            </a:endParaRPr>
          </a:p>
          <a:p>
            <a:r>
              <a:rPr b="0" lang="tr-TR" sz="3200" spc="-1" strike="noStrike">
                <a:solidFill>
                  <a:srgbClr val="000000"/>
                </a:solidFill>
                <a:latin typeface="Calibri"/>
              </a:rPr>
              <a:t>Centralized view of security events</a:t>
            </a:r>
            <a:endParaRPr b="0" lang="tr-TR" sz="3200" spc="-1" strike="noStrike">
              <a:solidFill>
                <a:srgbClr val="000000"/>
              </a:solidFill>
              <a:latin typeface="Arial"/>
            </a:endParaRPr>
          </a:p>
          <a:p>
            <a:r>
              <a:rPr b="0" lang="tr-TR" sz="3200" spc="-1" strike="noStrike">
                <a:solidFill>
                  <a:srgbClr val="000000"/>
                </a:solidFill>
                <a:latin typeface="Calibri"/>
              </a:rPr>
              <a:t>Enhanced security intelligence and reporting</a:t>
            </a:r>
            <a:endParaRPr b="0" lang="tr-TR" sz="3200" spc="-1" strike="noStrike">
              <a:solidFill>
                <a:srgbClr val="000000"/>
              </a:solidFill>
              <a:latin typeface="Arial"/>
            </a:endParaRPr>
          </a:p>
          <a:p>
            <a:r>
              <a:rPr b="0" lang="tr-TR" sz="3200" spc="-1" strike="noStrike">
                <a:solidFill>
                  <a:srgbClr val="000000"/>
                </a:solidFill>
                <a:latin typeface="Calibri"/>
              </a:rPr>
              <a:t>Compliance with regulatory requirements (e.g., PCI DSS, HIPAA)</a:t>
            </a:r>
            <a:endParaRPr b="0" lang="tr-TR" sz="3200" spc="-1" strike="noStrike">
              <a:solidFill>
                <a:srgbClr val="000000"/>
              </a:solidFill>
              <a:latin typeface="Arial"/>
            </a:endParaRPr>
          </a:p>
          <a:p>
            <a:r>
              <a:rPr b="0" lang="tr-TR" sz="3200" spc="-1" strike="noStrike">
                <a:solidFill>
                  <a:srgbClr val="000000"/>
                </a:solidFill>
                <a:latin typeface="Calibri"/>
              </a:rPr>
              <a:t>**Considerations for SIEM Implementation:**</a:t>
            </a:r>
            <a:endParaRPr b="0" lang="tr-TR" sz="3200" spc="-1" strike="noStrike">
              <a:solidFill>
                <a:srgbClr val="000000"/>
              </a:solidFill>
              <a:latin typeface="Arial"/>
            </a:endParaRPr>
          </a:p>
          <a:p>
            <a:r>
              <a:rPr b="0" lang="tr-TR" sz="3200" spc="-1" strike="noStrike">
                <a:solidFill>
                  <a:srgbClr val="000000"/>
                </a:solidFill>
                <a:latin typeface="Calibri"/>
              </a:rPr>
              <a:t>Data sources and integration</a:t>
            </a:r>
            <a:endParaRPr b="0" lang="tr-TR" sz="3200" spc="-1" strike="noStrike">
              <a:solidFill>
                <a:srgbClr val="000000"/>
              </a:solidFill>
              <a:latin typeface="Arial"/>
            </a:endParaRPr>
          </a:p>
          <a:p>
            <a:r>
              <a:rPr b="0" lang="tr-TR" sz="3200" spc="-1" strike="noStrike">
                <a:solidFill>
                  <a:srgbClr val="000000"/>
                </a:solidFill>
                <a:latin typeface="Calibri"/>
              </a:rPr>
              <a:t>Event correlation and analysis rules</a:t>
            </a:r>
            <a:endParaRPr b="0" lang="tr-TR" sz="3200" spc="-1" strike="noStrike">
              <a:solidFill>
                <a:srgbClr val="000000"/>
              </a:solidFill>
              <a:latin typeface="Arial"/>
            </a:endParaRPr>
          </a:p>
          <a:p>
            <a:r>
              <a:rPr b="0" lang="tr-TR" sz="3200" spc="-1" strike="noStrike">
                <a:solidFill>
                  <a:srgbClr val="000000"/>
                </a:solidFill>
                <a:latin typeface="Calibri"/>
              </a:rPr>
              <a:t>Alerting and notification mechanisms</a:t>
            </a:r>
            <a:endParaRPr b="0" lang="tr-TR" sz="3200" spc="-1" strike="noStrike">
              <a:solidFill>
                <a:srgbClr val="000000"/>
              </a:solidFill>
              <a:latin typeface="Arial"/>
            </a:endParaRPr>
          </a:p>
          <a:p>
            <a:r>
              <a:rPr b="0" lang="tr-TR" sz="3200" spc="-1" strike="noStrike">
                <a:solidFill>
                  <a:srgbClr val="000000"/>
                </a:solidFill>
                <a:latin typeface="Calibri"/>
              </a:rPr>
              <a:t>Training and support for security analysts</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SIEM Implementation: Achieving Real-Time Security Visibility and Response</a:t>
            </a:r>
            <a:endParaRPr b="0" lang="en-US" sz="4400" spc="-1" strike="noStrike">
              <a:solidFill>
                <a:srgbClr val="000000"/>
              </a:solidFill>
              <a:latin typeface="Calibri"/>
            </a:endParaRPr>
          </a:p>
        </p:txBody>
      </p:sp>
      <p:sp>
        <p:nvSpPr>
          <p:cNvPr id="18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8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Log Analysis Techniques</a:t>
            </a:r>
            <a:endParaRPr b="0" lang="en-US" sz="4400" spc="-1" strike="noStrike">
              <a:solidFill>
                <a:srgbClr val="000000"/>
              </a:solidFill>
              <a:latin typeface="Calibri"/>
            </a:endParaRPr>
          </a:p>
        </p:txBody>
      </p:sp>
      <p:sp>
        <p:nvSpPr>
          <p:cNvPr id="18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analysis is the process of examining log files to detect security events, identify trends, and troubleshoot issues. Log files are generated by various systems and applications and contain valuable information that can be used to enhance security posture.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Centralized Logging: Collect logs from all relevant systems and devices into a central repository for easier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Monitoring: Use tools to monitor log files in real-time and trigger alerts based on predefined criteria.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Pattern Detection: Analyze logs for suspicious patterns or anomalies that could indicate security incidents.</a:t>
            </a:r>
            <a:endParaRPr b="0" lang="en-US" sz="3200" spc="-1" strike="noStrike">
              <a:solidFill>
                <a:srgbClr val="000000"/>
              </a:solidFill>
              <a:latin typeface="Calibri"/>
            </a:endParaRPr>
          </a:p>
          <a:p>
            <a:pPr marL="343080" indent="0">
              <a:lnSpc>
                <a:spcPct val="100000"/>
              </a:lnSpc>
              <a:spcBef>
                <a:spcPts val="641"/>
              </a:spcBef>
              <a:buNone/>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Log Analysis Techniques</a:t>
            </a:r>
            <a:endParaRPr b="0" lang="en-US" sz="4400" spc="-1" strike="noStrike">
              <a:solidFill>
                <a:srgbClr val="000000"/>
              </a:solidFill>
              <a:latin typeface="Calibri"/>
            </a:endParaRPr>
          </a:p>
        </p:txBody>
      </p:sp>
      <p:sp>
        <p:nvSpPr>
          <p:cNvPr id="18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8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Comprehensive Data Analytics in Cybersecurity</a:t>
            </a:r>
            <a:endParaRPr b="0" lang="en-US" sz="4400" spc="-1" strike="noStrike">
              <a:solidFill>
                <a:srgbClr val="000000"/>
              </a:solidFill>
              <a:latin typeface="Calibri"/>
            </a:endParaRPr>
          </a:p>
        </p:txBody>
      </p:sp>
      <p:sp>
        <p:nvSpPr>
          <p:cNvPr id="141"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Access Control Systems</a:t>
            </a:r>
            <a:endParaRPr b="0" lang="en-US" sz="4400" spc="-1" strike="noStrike">
              <a:solidFill>
                <a:srgbClr val="000000"/>
              </a:solidFill>
              <a:latin typeface="Calibri"/>
            </a:endParaRPr>
          </a:p>
        </p:txBody>
      </p:sp>
      <p:sp>
        <p:nvSpPr>
          <p:cNvPr id="188" name="PlaceHolder 2"/>
          <p:cNvSpPr>
            <a:spLocks noGrp="1"/>
          </p:cNvSpPr>
          <p:nvPr>
            <p:ph/>
          </p:nvPr>
        </p:nvSpPr>
        <p:spPr>
          <a:xfrm>
            <a:off x="720000" y="1594440"/>
            <a:ext cx="126000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Access control systems are a fundamental component of a comprehensive cybersecurity strategy. They determine who can access specific resources and systems, thereby protecting sensitive information from unauthorized disclosure, modification, or destruction. Effective access control implementation requires a layered approach, involving both physical and logical controls, to ensure the confidentiality, integrity, and availability of critical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Logical access controls, such as authentication and authorization mechanisms, restrict access to digital resources based on user credentials and permissions.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Physical access controls, such as security guards, locks, and access cards, physically restrict access to facilities, equipment, and other tangible assets.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Access Control Systems</a:t>
            </a:r>
            <a:endParaRPr b="0" lang="en-US" sz="4400" spc="-1" strike="noStrike">
              <a:solidFill>
                <a:srgbClr val="000000"/>
              </a:solidFill>
              <a:latin typeface="Calibri"/>
            </a:endParaRPr>
          </a:p>
        </p:txBody>
      </p:sp>
      <p:sp>
        <p:nvSpPr>
          <p:cNvPr id="19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9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Network Security Controls and Implementation</a:t>
            </a:r>
            <a:endParaRPr b="0" lang="en-US" sz="4400" spc="-1" strike="noStrike">
              <a:solidFill>
                <a:srgbClr val="000000"/>
              </a:solidFill>
              <a:latin typeface="Calibri"/>
            </a:endParaRPr>
          </a:p>
        </p:txBody>
      </p:sp>
      <p:sp>
        <p:nvSpPr>
          <p:cNvPr id="19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Network security controls are designed to protect the integrity, confidentiality, and availability of data and resources on a computer network. Implementing these controls can help organizations prevent and mitigate security threats such as unauthorized access, data breaches, and denial-of-service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**Types of Network 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**Access Control**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**Authentication and Authorization**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**Firewalls**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**Intrusion Prevention Systems (IPS)**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**Virtual Private Networks (VPNs)**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**Security Information and Event Management (SIEM) Systems**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Network Security</a:t>
            </a:r>
            <a:endParaRPr b="0" lang="en-US" sz="4400" spc="-1" strike="noStrike">
              <a:solidFill>
                <a:srgbClr val="000000"/>
              </a:solidFill>
              <a:latin typeface="Calibri"/>
            </a:endParaRPr>
          </a:p>
        </p:txBody>
      </p:sp>
      <p:sp>
        <p:nvSpPr>
          <p:cNvPr id="19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9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Data Protection Measures</a:t>
            </a:r>
            <a:endParaRPr b="0" lang="en-US" sz="4400" spc="-1" strike="noStrike">
              <a:solidFill>
                <a:srgbClr val="000000"/>
              </a:solidFill>
              <a:latin typeface="Calibri"/>
            </a:endParaRPr>
          </a:p>
        </p:txBody>
      </p:sp>
      <p:sp>
        <p:nvSpPr>
          <p:cNvPr id="19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Content generation failed. Please try again.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Data Protection Measures: Practical Implementations</a:t>
            </a:r>
            <a:endParaRPr b="0" lang="en-US" sz="4400" spc="-1" strike="noStrike">
              <a:solidFill>
                <a:srgbClr val="000000"/>
              </a:solidFill>
              <a:latin typeface="Calibri"/>
            </a:endParaRPr>
          </a:p>
        </p:txBody>
      </p:sp>
      <p:sp>
        <p:nvSpPr>
          <p:cNvPr id="20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0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Incident Response Planning</a:t>
            </a:r>
            <a:endParaRPr b="0" lang="en-US" sz="4400" spc="-1" strike="noStrike">
              <a:solidFill>
                <a:srgbClr val="000000"/>
              </a:solidFill>
              <a:latin typeface="Calibri"/>
            </a:endParaRPr>
          </a:p>
        </p:txBody>
      </p:sp>
      <p:sp>
        <p:nvSpPr>
          <p:cNvPr id="203" name="PlaceHolder 2"/>
          <p:cNvSpPr>
            <a:spLocks noGrp="1"/>
          </p:cNvSpPr>
          <p:nvPr>
            <p:ph/>
          </p:nvPr>
        </p:nvSpPr>
        <p:spPr>
          <a:xfrm>
            <a:off x="457200" y="1600200"/>
            <a:ext cx="1700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 incident response plan (IRP) is a comprehensive document that outlines the steps an organization will take in the event of a security incident. It provides a structured and organized approach to incident handling, helping organizations to minimize the impact of an incident and restore normal operations as quickly as possible.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clear roles and responsibilities.** Define who is responsible for different aspects of incident response, such as detecting, containing, eradicating, and recovering from an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key resources.** This includes identifying the people, equipment, and systems that will be needed to respond to an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procedures for detecting and responding to incidents.** These procedures should be clear and concise, and should be tested regularly.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a communication plan.** This plan should outline how information about an incident will be communicated to internal and external stakeholders.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**Train staff on the IRP.** All staff members who may be involved in incident response should be trained on the IRP. This training should be conducted on a regular basis.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Incident Response Planning: Preparation and Practical Applications</a:t>
            </a:r>
            <a:endParaRPr b="0" lang="en-US" sz="4400" spc="-1" strike="noStrike">
              <a:solidFill>
                <a:srgbClr val="000000"/>
              </a:solidFill>
              <a:latin typeface="Calibri"/>
            </a:endParaRPr>
          </a:p>
        </p:txBody>
      </p:sp>
      <p:sp>
        <p:nvSpPr>
          <p:cNvPr id="20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0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69240" y="36000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Business Continuity (BC)</a:t>
            </a:r>
            <a:endParaRPr b="0" lang="en-US" sz="4400" spc="-1" strike="noStrike">
              <a:solidFill>
                <a:srgbClr val="000000"/>
              </a:solidFill>
              <a:latin typeface="Calibri"/>
            </a:endParaRPr>
          </a:p>
        </p:txBody>
      </p:sp>
      <p:sp>
        <p:nvSpPr>
          <p:cNvPr id="208" name="PlaceHolder 2"/>
          <p:cNvSpPr>
            <a:spLocks noGrp="1"/>
          </p:cNvSpPr>
          <p:nvPr>
            <p:ph/>
          </p:nvPr>
        </p:nvSpPr>
        <p:spPr>
          <a:xfrm>
            <a:off x="457200" y="1954440"/>
            <a:ext cx="1736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Business continuity (BC) is the capability of an organization to continue delivery of products or services at acceptable predefined levels following a disruptive incident. The purpose of business continuity is to reduce risk, specifically the risk of an interruption to an organization's operations and the associated financial and reputational damage.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BC is a critical component of any organization's incident response and recovery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BC plan outlines the steps that an organization will take to restore critical business functions in the event of a disaster or other disruptive event.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BC planning is an ongoing process that requires the involvement of all levels of an organization, from senior management to frontline staff.</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Business Continuity in Incident Response and Recovery</a:t>
            </a:r>
            <a:endParaRPr b="0" lang="en-US" sz="4400" spc="-1" strike="noStrike">
              <a:solidFill>
                <a:srgbClr val="000000"/>
              </a:solidFill>
              <a:latin typeface="Calibri"/>
            </a:endParaRPr>
          </a:p>
        </p:txBody>
      </p:sp>
      <p:sp>
        <p:nvSpPr>
          <p:cNvPr id="21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1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ISO/IEC 27001:2013</a:t>
            </a:r>
            <a:endParaRPr b="0" lang="en-US" sz="4400" spc="-1" strike="noStrike">
              <a:solidFill>
                <a:srgbClr val="000000"/>
              </a:solidFill>
              <a:latin typeface="Calibri"/>
            </a:endParaRPr>
          </a:p>
        </p:txBody>
      </p:sp>
      <p:sp>
        <p:nvSpPr>
          <p:cNvPr id="14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international standard for information security management, providing a framework for organizations to implement, maintain, and continuously improve their information security management systems.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Establishes a comprehensive set of information 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Provides a systematic approach to identifying, assessing, and managing information 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Helps organizations meet regulatory and compliance requirements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Improves the overall security posture of an organization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Disaster Recovery Plan</a:t>
            </a:r>
            <a:endParaRPr b="0" lang="en-US" sz="4400" spc="-1" strike="noStrike">
              <a:solidFill>
                <a:srgbClr val="000000"/>
              </a:solidFill>
              <a:latin typeface="Calibri"/>
            </a:endParaRPr>
          </a:p>
        </p:txBody>
      </p:sp>
      <p:sp>
        <p:nvSpPr>
          <p:cNvPr id="213" name="PlaceHolder 2"/>
          <p:cNvSpPr>
            <a:spLocks noGrp="1"/>
          </p:cNvSpPr>
          <p:nvPr>
            <p:ph/>
          </p:nvPr>
        </p:nvSpPr>
        <p:spPr>
          <a:xfrm>
            <a:off x="457200" y="141444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disaster recovery plan is a comprehensive set of instructions and procedures designed to help an organization recover from a disaster, such as a natural disaster, cyberattack, or other major disruption. The plan should include steps for restoring critical business functions, protecting data and assets, and communicating with stakeholders.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 Recovery Plan:** Identify critical business functions and dependencies, establish recovery priorities and objectives, and allocate resources.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Protect Critical Assets:** Determine essential data, systems, and infrastructure, and implement measures to ensure their availability and integrity.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Recovery Procedures:** Document detailed procedures for restoring critical business functions, including manual and automated processes.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Disaster Recovery: Practical Applications</a:t>
            </a:r>
            <a:endParaRPr b="0" lang="en-US" sz="4400" spc="-1" strike="noStrike">
              <a:solidFill>
                <a:srgbClr val="000000"/>
              </a:solidFill>
              <a:latin typeface="Calibri"/>
            </a:endParaRPr>
          </a:p>
        </p:txBody>
      </p:sp>
      <p:sp>
        <p:nvSpPr>
          <p:cNvPr id="21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1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Case Studies: Practical Applications for Cybersecurity</a:t>
            </a:r>
            <a:endParaRPr b="0" lang="en-US" sz="4400" spc="-1" strike="noStrike">
              <a:solidFill>
                <a:srgbClr val="000000"/>
              </a:solidFill>
              <a:latin typeface="Calibri"/>
            </a:endParaRPr>
          </a:p>
        </p:txBody>
      </p:sp>
      <p:sp>
        <p:nvSpPr>
          <p:cNvPr id="218" name="PlaceHolder 2"/>
          <p:cNvSpPr>
            <a:spLocks noGrp="1"/>
          </p:cNvSpPr>
          <p:nvPr>
            <p:ph/>
          </p:nvPr>
        </p:nvSpPr>
        <p:spPr>
          <a:xfrm>
            <a:off x="457200" y="1954440"/>
            <a:ext cx="1682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Case studies provide real-world examples of how cybersecurity principles and practices have been applied to address security challenges and improve organizational resilience. Analyzing case studies can help organizations identify common threats, understand best practices, and develop effective strategies for mitigating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analyze successful cybersecurity implementations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Learn from the experiences of others and avoid common pitfalls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Gain insights into emerging threats and industry trends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practical strategies for enhancing cybersecurity posture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Best Practices for Cybersecurity</a:t>
            </a:r>
            <a:endParaRPr b="0" lang="en-US" sz="4400" spc="-1" strike="noStrike">
              <a:solidFill>
                <a:srgbClr val="000000"/>
              </a:solidFill>
              <a:latin typeface="Calibri"/>
            </a:endParaRPr>
          </a:p>
        </p:txBody>
      </p:sp>
      <p:sp>
        <p:nvSpPr>
          <p:cNvPr id="22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Best practices for cybersecurity are essential for protecting organizations from cyber threats. They provide a framework for organizations to identify, assess, and mitigate risks to their information systems and data. By implementing best practices, organizations can significantly reduce their exposure to cyberattacks and their potential impact.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 a risk management framework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strong passwords and two-factor authentication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Keep software and systems up to date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a firewall and intrusion detection system</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Educate employees about cybersecurity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Best Practices</a:t>
            </a:r>
            <a:endParaRPr b="0" lang="en-US" sz="4400" spc="-1" strike="noStrike">
              <a:solidFill>
                <a:srgbClr val="000000"/>
              </a:solidFill>
              <a:latin typeface="Calibri"/>
            </a:endParaRPr>
          </a:p>
        </p:txBody>
      </p:sp>
      <p:sp>
        <p:nvSpPr>
          <p:cNvPr id="222"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23"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Implementation Guidelines</a:t>
            </a:r>
            <a:endParaRPr b="0" lang="en-US" sz="4400" spc="-1" strike="noStrike">
              <a:solidFill>
                <a:srgbClr val="000000"/>
              </a:solidFill>
              <a:latin typeface="Calibri"/>
            </a:endParaRPr>
          </a:p>
        </p:txBody>
      </p:sp>
      <p:sp>
        <p:nvSpPr>
          <p:cNvPr id="22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2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Identifying and Mitigating Cybersecurity Risks</a:t>
            </a:r>
            <a:endParaRPr b="0" lang="en-US" sz="4400" spc="-1" strike="noStrike">
              <a:solidFill>
                <a:srgbClr val="000000"/>
              </a:solidFill>
              <a:latin typeface="Calibri"/>
            </a:endParaRPr>
          </a:p>
        </p:txBody>
      </p:sp>
      <p:sp>
        <p:nvSpPr>
          <p:cNvPr id="22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examines a practical approach to identifying and mitigating cybersecurity risks within an organization, aligning with the best practices of international standards such as ISO 27001 and NIST Cybersecurity Framework.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Structured Approach:</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Continuous Monitoring and Review:</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Understanding the importance of security awareness training</a:t>
            </a:r>
            <a:endParaRPr b="0" lang="en-US" sz="4400" spc="-1" strike="noStrike">
              <a:solidFill>
                <a:srgbClr val="000000"/>
              </a:solidFill>
              <a:latin typeface="Calibri"/>
            </a:endParaRPr>
          </a:p>
        </p:txBody>
      </p:sp>
      <p:sp>
        <p:nvSpPr>
          <p:cNvPr id="230" name="PlaceHolder 2"/>
          <p:cNvSpPr>
            <a:spLocks noGrp="1"/>
          </p:cNvSpPr>
          <p:nvPr>
            <p:ph/>
          </p:nvPr>
        </p:nvSpPr>
        <p:spPr>
          <a:xfrm>
            <a:off x="457200" y="1800000"/>
            <a:ext cx="1700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is an essential part of any cybersecurity program. It helps employees understand the importance of cybersecurity and how to protect their organization's information assets. There are many different types of security awareness training programs available, so it is important to choose one that is appropriate for your organization's needs. Some of the most common types of security awareness training programs include phishing simulations, security awareness webinars, and security awareness posters.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identify and avoid phishing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understand the importance of using strong passwords.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understand the importance of protecting their organization's information assets.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3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Analyze a real-world cybersecurity incident and develop strategies to mitigate future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Root Cause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Mitigation Planning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Cybersecurity Incident Response</a:t>
            </a:r>
            <a:endParaRPr b="0" lang="en-US" sz="4400" spc="-1" strike="noStrike">
              <a:solidFill>
                <a:srgbClr val="000000"/>
              </a:solidFill>
              <a:latin typeface="Calibri"/>
            </a:endParaRPr>
          </a:p>
        </p:txBody>
      </p:sp>
      <p:sp>
        <p:nvSpPr>
          <p:cNvPr id="23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this case study, we will walk through a practical example of an organization responding to a cybersecurity incident. We will cover the steps involved in incident response, from detection and containment to recovery and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 and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Remediation**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Restoration**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**Lessons Learned and Improvement**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ISO/IEC 27001:2013: Practical Applications</a:t>
            </a:r>
            <a:endParaRPr b="0" lang="en-US" sz="4400" spc="-1" strike="noStrike">
              <a:solidFill>
                <a:srgbClr val="000000"/>
              </a:solidFill>
              <a:latin typeface="Calibri"/>
            </a:endParaRPr>
          </a:p>
        </p:txBody>
      </p:sp>
      <p:sp>
        <p:nvSpPr>
          <p:cNvPr id="14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4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Cybersecurity Incident Response</a:t>
            </a:r>
            <a:endParaRPr b="0" lang="en-US" sz="4400" spc="-1" strike="noStrike">
              <a:solidFill>
                <a:srgbClr val="000000"/>
              </a:solidFill>
              <a:latin typeface="Calibri"/>
            </a:endParaRPr>
          </a:p>
        </p:txBody>
      </p:sp>
      <p:sp>
        <p:nvSpPr>
          <p:cNvPr id="23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will walk through a practical example of a cybersecurity incident response, following industry best practices and frameworks. The goal is to provide SME staff with a comprehensive understanding of the steps involved and the importance of proper planning and execution.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Identification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Containment and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Review and Improvement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3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outlines the practical application of a risk assessment in a real-world scenario. We will walk through the steps involved in identifying, assessing, and mitigating risks to an organization's information systems and data.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organization's assets and their value.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threats to those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Assess the risks posed by those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and implement risk mitigation strategies.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 and Recovery</a:t>
            </a:r>
            <a:endParaRPr b="0" lang="en-US" sz="4400" spc="-1" strike="noStrike">
              <a:solidFill>
                <a:srgbClr val="000000"/>
              </a:solidFill>
              <a:latin typeface="Calibri"/>
            </a:endParaRPr>
          </a:p>
        </p:txBody>
      </p:sp>
      <p:sp>
        <p:nvSpPr>
          <p:cNvPr id="24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practical example of how an organization can respond to and recover from a cybersecurity incident. The case study will cover the following topics: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**Incident response** : A step-by-step guide on how to respond to a cybersecurity incident. </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**Incident recovery**: A step-by-step guide on how to recover from a cybersecurity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a:t>
            </a:r>
            <a:br>
              <a:rPr sz="3200"/>
            </a:br>
            <a:br>
              <a:rPr sz="3200"/>
            </a:br>
            <a:br>
              <a:rPr sz="3200"/>
            </a:br>
            <a:br>
              <a:rPr sz="3200"/>
            </a:br>
            <a:r>
              <a:rPr b="0" lang="en-US" sz="3200" spc="-1" strike="noStrike">
                <a:solidFill>
                  <a:srgbClr val="000000"/>
                </a:solidFill>
                <a:latin typeface="Calibri"/>
              </a:rPr>
              <a:t>-**Steps to take when a cybersecurity incident occurs:** </a:t>
            </a:r>
            <a:br>
              <a:rPr sz="3200"/>
            </a:br>
            <a:br>
              <a:rPr sz="3200"/>
            </a:br>
            <a:br>
              <a:rPr sz="3200"/>
            </a:br>
            <a:br>
              <a:rPr sz="3200"/>
            </a:br>
            <a:br>
              <a:rPr sz="3200"/>
            </a:br>
            <a:r>
              <a:rPr b="0" lang="en-US" sz="3200" spc="-1" strike="noStrike">
                <a:solidFill>
                  <a:srgbClr val="000000"/>
                </a:solidFill>
                <a:latin typeface="Calibri"/>
              </a:rPr>
              <a:t>-**Identify and contain the incident**. This involves identifying the source of the incident, containing the damage, and preventing the incident from spreading. </a:t>
            </a:r>
            <a:br>
              <a:rPr sz="3200"/>
            </a:br>
            <a:br>
              <a:rPr sz="3200"/>
            </a:br>
            <a:br>
              <a:rPr sz="3200"/>
            </a:br>
            <a:br>
              <a:rPr sz="3200"/>
            </a:br>
            <a:br>
              <a:rPr sz="3200"/>
            </a:br>
            <a:r>
              <a:rPr b="0" lang="en-US" sz="3200" spc="-1" strike="noStrike">
                <a:solidFill>
                  <a:srgbClr val="000000"/>
                </a:solidFill>
                <a:latin typeface="Calibri"/>
              </a:rPr>
              <a:t>-**Assess the damage**. This involves determining the extent of the damage caused by the incident. </a:t>
            </a:r>
            <a:br>
              <a:rPr sz="3200"/>
            </a:br>
            <a:br>
              <a:rPr sz="3200"/>
            </a:br>
            <a:br>
              <a:rPr sz="3200"/>
            </a:br>
            <a:br>
              <a:rPr sz="3200"/>
            </a:br>
            <a:br>
              <a:rPr sz="3200"/>
            </a:br>
            <a:r>
              <a:rPr b="0" lang="en-US" sz="3200" spc="-1" strike="noStrike">
                <a:solidFill>
                  <a:srgbClr val="000000"/>
                </a:solidFill>
                <a:latin typeface="Calibri"/>
              </a:rPr>
              <a:t>-**Develop and implement a recovery plan**. This involves developing a plan to recover from the incident and restore normal operations. </a:t>
            </a:r>
            <a:br>
              <a:rPr sz="3200"/>
            </a:br>
            <a:br>
              <a:rPr sz="3200"/>
            </a:br>
            <a:br>
              <a:rPr sz="3200"/>
            </a:br>
            <a:br>
              <a:rPr sz="3200"/>
            </a:br>
            <a:br>
              <a:rPr sz="3200"/>
            </a:br>
            <a:r>
              <a:rPr b="0" lang="en-US" sz="3200" spc="-1" strike="noStrike">
                <a:solidFill>
                  <a:srgbClr val="000000"/>
                </a:solidFill>
                <a:latin typeface="Calibri"/>
              </a:rPr>
              <a:t>-**Monitor and evaluate the recovery process**. This involves monitoring the recovery process to ensure that it is progressing as planned and evaluating the effectiveness of the recovery plan. </a:t>
            </a:r>
            <a:br>
              <a:rPr sz="3200"/>
            </a:br>
            <a:br>
              <a:rPr sz="3200"/>
            </a:br>
            <a:br>
              <a:rPr sz="3200"/>
            </a:br>
            <a:br>
              <a:rPr sz="3200"/>
            </a:br>
            <a:br>
              <a:rPr sz="3200"/>
            </a:br>
            <a:r>
              <a:rPr b="0" lang="en-US" sz="3200" spc="-1" strike="noStrike">
                <a:solidFill>
                  <a:srgbClr val="000000"/>
                </a:solidFill>
                <a:latin typeface="Calibri"/>
              </a:rPr>
              <a:t>**Incident Recovery:** </a:t>
            </a:r>
            <a:br>
              <a:rPr sz="3200"/>
            </a:br>
            <a:br>
              <a:rPr sz="3200"/>
            </a:br>
            <a:br>
              <a:rPr sz="3200"/>
            </a:br>
            <a:br>
              <a:rPr sz="3200"/>
            </a:br>
            <a:br>
              <a:rPr sz="3200"/>
            </a:br>
            <a:r>
              <a:rPr b="0" lang="en-US" sz="3200" spc="-1" strike="noStrike">
                <a:solidFill>
                  <a:srgbClr val="000000"/>
                </a:solidFill>
                <a:latin typeface="Calibri"/>
              </a:rPr>
              <a:t>-**Steps to take to recover from a cybersecurity incident:** </a:t>
            </a:r>
            <a:br>
              <a:rPr sz="3200"/>
            </a:br>
            <a:br>
              <a:rPr sz="3200"/>
            </a:br>
            <a:br>
              <a:rPr sz="3200"/>
            </a:br>
            <a:br>
              <a:rPr sz="3200"/>
            </a:br>
            <a:br>
              <a:rPr sz="3200"/>
            </a:br>
            <a:r>
              <a:rPr b="0" lang="en-US" sz="3200" spc="-1" strike="noStrike">
                <a:solidFill>
                  <a:srgbClr val="000000"/>
                </a:solidFill>
                <a:latin typeface="Calibri"/>
              </a:rPr>
              <a:t>-**Restore data and systems**. This involves restoring data and systems that were damaged or destroyed during the incident. </a:t>
            </a:r>
            <a:br>
              <a:rPr sz="3200"/>
            </a:br>
            <a:br>
              <a:rPr sz="3200"/>
            </a:br>
            <a:br>
              <a:rPr sz="3200"/>
            </a:br>
            <a:br>
              <a:rPr sz="3200"/>
            </a:br>
            <a:br>
              <a:rPr sz="3200"/>
            </a:br>
            <a:r>
              <a:rPr b="0" lang="en-US" sz="3200" spc="-1" strike="noStrike">
                <a:solidFill>
                  <a:srgbClr val="000000"/>
                </a:solidFill>
                <a:latin typeface="Calibri"/>
              </a:rPr>
              <a:t>-**Conduct a post-incident review**. This involves conducting a review of the incident to identify the root cause of the incident and to develop recommendations to prevent similar incidents from occurring in the future.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**References** </a:t>
            </a:r>
            <a:br>
              <a:rPr sz="3200"/>
            </a:br>
            <a:br>
              <a:rPr sz="3200"/>
            </a:br>
            <a:br>
              <a:rPr sz="3200"/>
            </a:br>
            <a:br>
              <a:rPr sz="3200"/>
            </a:br>
            <a:br>
              <a:rPr sz="3200"/>
            </a:br>
            <a:r>
              <a:rPr b="0" lang="en-US" sz="3200" spc="-1" strike="noStrike">
                <a:solidFill>
                  <a:srgbClr val="000000"/>
                </a:solidFill>
                <a:latin typeface="Calibri"/>
              </a:rPr>
              <a:t>* [NIST Cybersecurity Framework](https://www.nist.gov/cyberframework) </a:t>
            </a:r>
            <a:br>
              <a:rPr sz="3200"/>
            </a:br>
            <a:br>
              <a:rPr sz="3200"/>
            </a:br>
            <a:br>
              <a:rPr sz="3200"/>
            </a:br>
            <a:br>
              <a:rPr sz="3200"/>
            </a:br>
            <a:br>
              <a:rPr sz="3200"/>
            </a:br>
            <a:r>
              <a:rPr b="0" lang="en-US" sz="3200" spc="-1" strike="noStrike">
                <a:solidFill>
                  <a:srgbClr val="000000"/>
                </a:solidFill>
                <a:latin typeface="Calibri"/>
              </a:rPr>
              <a:t>* [ISO 27001:2013](https://www.iso.org/standard/54534.html)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**Examples** </a:t>
            </a:r>
            <a:br>
              <a:rPr sz="3200"/>
            </a:br>
            <a:br>
              <a:rPr sz="3200"/>
            </a:br>
            <a:br>
              <a:rPr sz="3200"/>
            </a:br>
            <a:br>
              <a:rPr sz="3200"/>
            </a:br>
            <a:br>
              <a:rPr sz="3200"/>
            </a:br>
            <a:r>
              <a:rPr b="0" lang="en-US" sz="3200" spc="-1" strike="noStrike">
                <a:solidFill>
                  <a:srgbClr val="000000"/>
                </a:solidFill>
                <a:latin typeface="Calibri"/>
              </a:rPr>
              <a:t>* **Example 1:** A company is hit by a ransomware attack. The company's response to the attack includes identifying the source of the attack, containing the damage, preventing the attack from spreading, and developing and implementing a recovery plan. </a:t>
            </a:r>
            <a:br>
              <a:rPr sz="3200"/>
            </a:br>
            <a:br>
              <a:rPr sz="3200"/>
            </a:br>
            <a:br>
              <a:rPr sz="3200"/>
            </a:br>
            <a:br>
              <a:rPr sz="3200"/>
            </a:br>
            <a:br>
              <a:rPr sz="3200"/>
            </a:br>
            <a:r>
              <a:rPr b="0" lang="en-US" sz="3200" spc="-1" strike="noStrike">
                <a:solidFill>
                  <a:srgbClr val="000000"/>
                </a:solidFill>
                <a:latin typeface="Calibri"/>
              </a:rPr>
              <a:t>* **Example 2:** A company is hit by a data breach. The company's response to the breach includes restoring data and systems that were damaged or destroyed during the breach, conducting a post-incident review, and developing recommendations to prevent similar breaches from occurring in the future.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a:t>
            </a:r>
            <a:endParaRPr b="0" lang="en-US" sz="4400" spc="-1" strike="noStrike">
              <a:solidFill>
                <a:srgbClr val="000000"/>
              </a:solidFill>
              <a:latin typeface="Calibri"/>
            </a:endParaRPr>
          </a:p>
        </p:txBody>
      </p:sp>
      <p:sp>
        <p:nvSpPr>
          <p:cNvPr id="242" name="PlaceHolder 2"/>
          <p:cNvSpPr>
            <a:spLocks noGrp="1"/>
          </p:cNvSpPr>
          <p:nvPr>
            <p:ph/>
          </p:nvPr>
        </p:nvSpPr>
        <p:spPr>
          <a:xfrm>
            <a:off x="457200" y="1600200"/>
            <a:ext cx="1682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 incident response team must be well-prepared to handle any cybersecurity incident, from minor to major. To do so, they must have a clear understanding of their organization's cybersecurity policies and incident response plan. Additionally, they must be familiar with the latest cybersecurity trends and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Conduct regular training and exercises to ensure that the team is prepared to respond to incidents.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clear communication channels and protocols to ensure that information is shared quickly and efficiently.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Maintain a close working relationship with law enforcement and other incident response organizations.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technology to automate incident response tasks and improve efficiency.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Review and update the incident response plan on a regular basis to ensure that it is current and effective.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for Cybersecurity</a:t>
            </a:r>
            <a:endParaRPr b="0" lang="en-US" sz="4400" spc="-1" strike="noStrike">
              <a:solidFill>
                <a:srgbClr val="000000"/>
              </a:solidFill>
              <a:latin typeface="Calibri"/>
            </a:endParaRPr>
          </a:p>
        </p:txBody>
      </p:sp>
      <p:sp>
        <p:nvSpPr>
          <p:cNvPr id="244" name="PlaceHolder 2"/>
          <p:cNvSpPr>
            <a:spLocks noGrp="1"/>
          </p:cNvSpPr>
          <p:nvPr>
            <p:ph/>
          </p:nvPr>
        </p:nvSpPr>
        <p:spPr>
          <a:xfrm>
            <a:off x="457200" y="160020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illustrates the application of cybersecurity principles and best practices in a real-world scenario, demonstrating the importance of proactive measures to protect sensitive data and maintain operational resilience.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Scenario Description: A comprehensive overview of the case study, including the industry, organization type, and specific cybersecurity threats faced.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Vulnerability Assessment: A detailed analysis of the systems and infrastructure involved, identifying potential vulnerabilities and assessing their severity.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Threat Mitigation: Explanation of the methods used to address identified vulnerabilities, including technical controls, process improvements, and employee training.</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Description of the incident response plan implemented, including roles and responsibilities, communication protocols, and containment measures.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Lessons Learned: Valuable insights gained from the case study, highlighting best practices and areas for improvement to enhance overall cybersecurity posture.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on Data Security Breaches</a:t>
            </a:r>
            <a:endParaRPr b="0" lang="en-US" sz="4400" spc="-1" strike="noStrike">
              <a:solidFill>
                <a:srgbClr val="000000"/>
              </a:solidFill>
              <a:latin typeface="Calibri"/>
            </a:endParaRPr>
          </a:p>
        </p:txBody>
      </p:sp>
      <p:sp>
        <p:nvSpPr>
          <p:cNvPr id="246" name="PlaceHolder 2"/>
          <p:cNvSpPr>
            <a:spLocks noGrp="1"/>
          </p:cNvSpPr>
          <p:nvPr>
            <p:ph/>
          </p:nvPr>
        </p:nvSpPr>
        <p:spPr>
          <a:xfrm>
            <a:off x="457200" y="2340000"/>
            <a:ext cx="17722800" cy="90000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real-world example of a data security breach and the steps taken to mitigate its impact. The study highlights the importance of having a comprehensive cybersecurity plan in place to prevent and respond to such incidents.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Overview:**</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**Description of the breach:** Unauthorized access to sensitive customer data by an external attacker.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**Impact of the breach:** Loss of personally identifiable information (PII), financial data, and trade secrets.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**Response Actions:**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**Immediate actions:** Containment of the breach, notification of affected parties, and engagement of forensic investigators.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**Long-term actions:** Implementation of additional security controls, review of existing policies and procedures, and employee training.</a:t>
            </a:r>
            <a:endParaRPr b="0" lang="en-US" sz="3200" spc="-1" strike="noStrike">
              <a:solidFill>
                <a:srgbClr val="000000"/>
              </a:solidFill>
              <a:latin typeface="Calibri"/>
            </a:endParaRPr>
          </a:p>
          <a:p>
            <a:pPr marL="343080"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Cybersecurity Practical Case Study</a:t>
            </a:r>
            <a:endParaRPr b="0" lang="en-US" sz="4400" spc="-1" strike="noStrike">
              <a:solidFill>
                <a:srgbClr val="000000"/>
              </a:solidFill>
              <a:latin typeface="Calibri"/>
            </a:endParaRPr>
          </a:p>
        </p:txBody>
      </p:sp>
      <p:sp>
        <p:nvSpPr>
          <p:cNvPr id="24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cybersecurity practical case study is a hands-on exercise that allows participants to apply their knowledge and skills to a real-world scenario. This exercise will provide participants with an opportunity to identify, assess, and mitigate cybersecurity risks within an organization.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exercise will help participants to develop their skills in the following areas: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Identifying and assessing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Developing and implementing cybersecurity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Testing and evaluating cybersecurity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Detecting and Responding to a Phishing Attack</a:t>
            </a:r>
            <a:endParaRPr b="0" lang="en-US" sz="4400" spc="-1" strike="noStrike">
              <a:solidFill>
                <a:srgbClr val="000000"/>
              </a:solidFill>
              <a:latin typeface="Calibri"/>
            </a:endParaRPr>
          </a:p>
        </p:txBody>
      </p:sp>
      <p:sp>
        <p:nvSpPr>
          <p:cNvPr id="25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phishing attack is a type of cyberattack that attempts to trick users into giving up sensitive information, such as passwords or credit card numbers. Phishing attacks are often carried out via email, but they can also be launched through social media, text messages, or even phone calls.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signs of a phishing attack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Take steps to protect yourself from phishing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Report phishing attacks to the appropriate authorities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Phishing Attack Mitigation</a:t>
            </a:r>
            <a:endParaRPr b="0" lang="en-US" sz="4400" spc="-1" strike="noStrike">
              <a:solidFill>
                <a:srgbClr val="000000"/>
              </a:solidFill>
              <a:latin typeface="Calibri"/>
            </a:endParaRPr>
          </a:p>
        </p:txBody>
      </p:sp>
      <p:sp>
        <p:nvSpPr>
          <p:cNvPr id="25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analyzes a real-world phishing attack and outlines steps taken to mitigate the incident, based on established cybersecurity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Overview: Describes the nature of the phishing attack, including the target, attack vector, and compromised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 Evaluates the potential impact of the attack, considering the sensitivity of the compromised data and the organization's overall risk tolerance.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Isolation: Implements measures to contain the attack, such as isolating compromised systems, disabling affected accounts, and blocking malicious domains.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5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Demonstration of the application of cybersecurity principles and techniques in a real-world scenario, highlighting the practical implementation and challenges encountered.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Analysis of a specific cybersecurity incident or breach, examining the root causes and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Step-by-step walkthrough of a security assessment or penetration test, showcasing the tools and techniques used.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Implementation of a security solution or framework, detailing the process, challenges, and benefits achieved.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NIST Cybersecurity Framework</a:t>
            </a:r>
            <a:endParaRPr b="0" lang="en-US" sz="4400" spc="-1" strike="noStrike">
              <a:solidFill>
                <a:srgbClr val="000000"/>
              </a:solidFill>
              <a:latin typeface="Calibri"/>
            </a:endParaRPr>
          </a:p>
        </p:txBody>
      </p:sp>
      <p:sp>
        <p:nvSpPr>
          <p:cNvPr id="14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NIST Cybersecurity Framework (CSF) is a voluntary framework that provides a high-level view of cybersecurity risk management and best practices. It provides a common language and understanding of cybersecurity risk for organizations of all sizes and industries.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It is based on the following core functions: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understanding the organization's assets, threats, and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Protect: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implementing safeguards to protect the organization's assets from identified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Detect: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monitoring the organization's systems and networks for suspicious activity.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Respond: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taking action to contain and mitigate the impact of a cybersecurity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restoring the organization's systems and data to normal operation following a cybersecurity incident.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 Plan</a:t>
            </a:r>
            <a:endParaRPr b="0" lang="en-US" sz="4400" spc="-1" strike="noStrike">
              <a:solidFill>
                <a:srgbClr val="000000"/>
              </a:solidFill>
              <a:latin typeface="Calibri"/>
            </a:endParaRPr>
          </a:p>
        </p:txBody>
      </p:sp>
      <p:sp>
        <p:nvSpPr>
          <p:cNvPr id="256" name="PlaceHolder 2"/>
          <p:cNvSpPr>
            <a:spLocks noGrp="1"/>
          </p:cNvSpPr>
          <p:nvPr>
            <p:ph/>
          </p:nvPr>
        </p:nvSpPr>
        <p:spPr>
          <a:xfrm>
            <a:off x="457200" y="1600200"/>
            <a:ext cx="1736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the event of a cybersecurity incident, a well-defined incident response plan is crucial. It provides a structured approach to detecting, containing, and mitigating cyber threats. This case study will demonstrate the practical application of an incident response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Establishing an Incident Response Team (IRT): A dedicated team with clear roles and responsibilities to manage 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Triage: Procedures to identify and prioritize potential incidents based on their severity and potential impact.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Isolation: Techniques to limit the spread of the incident and prevent further damage.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Remediation: Restoring affected systems and recovering lost data, while eliminating the root cause of the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Review and Lessons Learned: Analyzing the incident to identify areas for improvement and prevent similar incidents in the future.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Case Study: Mitigating Supply Chain Attacks</a:t>
            </a:r>
            <a:endParaRPr b="0" lang="en-US" sz="4400" spc="-1" strike="noStrike">
              <a:solidFill>
                <a:srgbClr val="000000"/>
              </a:solidFill>
              <a:latin typeface="Calibri"/>
            </a:endParaRPr>
          </a:p>
        </p:txBody>
      </p:sp>
      <p:sp>
        <p:nvSpPr>
          <p:cNvPr id="25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software supply chain is a critical part of modern software development. However, it is also a potential attack vector for adversaries. In this case study, we will examine a real-world example of a supply chain attack and the steps that were taken to mitigate the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vulnerabilities in the software supply chain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Assess the risks associated with these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and implement mitigation strategies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the supply chain for new vulnerabilities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Enhancing Cloud Security</a:t>
            </a:r>
            <a:endParaRPr b="0" lang="en-US" sz="4400" spc="-1" strike="noStrike">
              <a:solidFill>
                <a:srgbClr val="000000"/>
              </a:solidFill>
              <a:latin typeface="Calibri"/>
            </a:endParaRPr>
          </a:p>
        </p:txBody>
      </p:sp>
      <p:sp>
        <p:nvSpPr>
          <p:cNvPr id="26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Cybersecurity in the cloud requires a comprehensive approach to protect data, systems, and applications hosted in cloud environments.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practical example of how an organization can effectively address cybersecurity risks in the cloud.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prioritize critical cloud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 robust access controls and identity management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Secure data encryption and key management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continuous monitoring and incident response plans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Responding to a Cyber Incident</a:t>
            </a:r>
            <a:endParaRPr b="0" lang="en-US" sz="4400" spc="-1" strike="noStrike">
              <a:solidFill>
                <a:srgbClr val="000000"/>
              </a:solidFill>
              <a:latin typeface="Calibri"/>
            </a:endParaRPr>
          </a:p>
        </p:txBody>
      </p:sp>
      <p:sp>
        <p:nvSpPr>
          <p:cNvPr id="26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practical case study outlines the key steps involved in responding to a cyber incident, based on industry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**Initial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 and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**Communication and Recovery**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 Attack Investigation and Response</a:t>
            </a:r>
            <a:endParaRPr b="0" lang="en-US" sz="4400" spc="-1" strike="noStrike">
              <a:solidFill>
                <a:srgbClr val="000000"/>
              </a:solidFill>
              <a:latin typeface="Calibri"/>
            </a:endParaRPr>
          </a:p>
        </p:txBody>
      </p:sp>
      <p:sp>
        <p:nvSpPr>
          <p:cNvPr id="26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presents a detailed analysis of a real-world cyber attack, highlighting the investigation and response process. It provides insights into the tactics, techniques, and procedures (TTPs) used by attackers and showcases the importance of proactive cybersecurity measures.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Analysis:**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a:t>
            </a:r>
            <a:endParaRPr b="0" lang="en-US" sz="4400" spc="-1" strike="noStrike">
              <a:solidFill>
                <a:srgbClr val="000000"/>
              </a:solidFill>
              <a:latin typeface="Calibri"/>
            </a:endParaRPr>
          </a:p>
        </p:txBody>
      </p:sp>
      <p:sp>
        <p:nvSpPr>
          <p:cNvPr id="266" name="PlaceHolder 2"/>
          <p:cNvSpPr>
            <a:spLocks noGrp="1"/>
          </p:cNvSpPr>
          <p:nvPr>
            <p:ph/>
          </p:nvPr>
        </p:nvSpPr>
        <p:spPr>
          <a:xfrm>
            <a:off x="457200" y="160020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is a critical component of any cybersecurity program. An incident can be anything from a minor security breach to a major data breach. It's important to have a plan in place to quickly and effectively respond to incidents to minimize damage and protect your organization.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**Steps in 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 Detection and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 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**4. 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**5.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 Roles and Responsibilities**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 Communication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 Incident Response Procedures**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**4. Escalation Procedures**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**Testing and Exercising**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Securing a Cloud-Based Application</a:t>
            </a:r>
            <a:endParaRPr b="0" lang="en-US" sz="4400" spc="-1" strike="noStrike">
              <a:solidFill>
                <a:srgbClr val="000000"/>
              </a:solidFill>
              <a:latin typeface="Calibri"/>
            </a:endParaRPr>
          </a:p>
        </p:txBody>
      </p:sp>
      <p:sp>
        <p:nvSpPr>
          <p:cNvPr id="26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practical case study to demonstrate the application of cybersecurity principles and best practices to secure a cloud-based application. This case study will focus on assessing risks, implementing security controls, and monitoring the application for potential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Control Implementation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Monitoring and Threat Detection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Phishing Email</a:t>
            </a:r>
            <a:endParaRPr b="0" lang="en-US" sz="4400" spc="-1" strike="noStrike">
              <a:solidFill>
                <a:srgbClr val="000000"/>
              </a:solidFill>
              <a:latin typeface="Calibri"/>
            </a:endParaRPr>
          </a:p>
        </p:txBody>
      </p:sp>
      <p:sp>
        <p:nvSpPr>
          <p:cNvPr id="27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demonstrates the importance of vigilance in identifying and mitigating cybersecurity threats through the practical example of a phishing email.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**Identifying Phishing Emails**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**Mitigating the Risks of Phishing Emails**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Data Breach Incident Response</a:t>
            </a:r>
            <a:endParaRPr b="0" lang="en-US" sz="4400" spc="-1" strike="noStrike">
              <a:solidFill>
                <a:srgbClr val="000000"/>
              </a:solidFill>
              <a:latin typeface="Calibri"/>
            </a:endParaRPr>
          </a:p>
        </p:txBody>
      </p:sp>
      <p:sp>
        <p:nvSpPr>
          <p:cNvPr id="27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comprehensive example of a data breach incident response process, demonstrating best practices and industry standards.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Evidence Preservation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Root Cause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Notification and Disclosure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Remediation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NIST Cybersecurity Framework (CSF)</a:t>
            </a:r>
            <a:endParaRPr b="0" lang="en-US" sz="4400" spc="-1" strike="noStrike">
              <a:solidFill>
                <a:srgbClr val="000000"/>
              </a:solidFill>
              <a:latin typeface="Calibri"/>
            </a:endParaRPr>
          </a:p>
        </p:txBody>
      </p:sp>
      <p:sp>
        <p:nvSpPr>
          <p:cNvPr id="15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5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GDPR Requirements</a:t>
            </a:r>
            <a:endParaRPr b="0" lang="en-US" sz="4400" spc="-1" strike="noStrike">
              <a:solidFill>
                <a:srgbClr val="000000"/>
              </a:solidFill>
              <a:latin typeface="Calibri"/>
            </a:endParaRPr>
          </a:p>
        </p:txBody>
      </p:sp>
      <p:sp>
        <p:nvSpPr>
          <p:cNvPr id="15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General Data Protection Regulation (GDPR) is a comprehensive regulation that governs the processing of personal data within the European Union (EU). It places strict obligations on organizations that process personal data, including requirements for data protection by design and default, data breach notification, and the right to be forgotten.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**Data protection by design and default:** Organizations must implement technical and organizational measures to protect personal data from the moment it is collected. These measures must be proportionate to the risks involved in the processing.</a:t>
            </a:r>
            <a:endParaRPr b="0" lang="en-US" sz="3200" spc="-1" strike="noStrike">
              <a:solidFill>
                <a:srgbClr val="000000"/>
              </a:solidFill>
              <a:latin typeface="Calibri"/>
            </a:endParaRPr>
          </a:p>
          <a:p>
            <a:pPr marL="343080" indent="0">
              <a:lnSpc>
                <a:spcPct val="100000"/>
              </a:lnSpc>
              <a:spcBef>
                <a:spcPts val="641"/>
              </a:spcBef>
              <a:buNone/>
            </a:pPr>
            <a:endParaRPr b="0" lang="en-US" sz="3200" spc="-1" strike="noStrike">
              <a:solidFill>
                <a:srgbClr val="000000"/>
              </a:solidFill>
              <a:latin typeface="Calibri"/>
            </a:endParaRPr>
          </a:p>
        </p:txBody>
      </p:sp>
      <p:sp>
        <p:nvSpPr>
          <p:cNvPr id="154" name=""/>
          <p:cNvSpPr txBox="1"/>
          <p:nvPr/>
        </p:nvSpPr>
        <p:spPr>
          <a:xfrm>
            <a:off x="10128960" y="1620000"/>
            <a:ext cx="6251040" cy="5790600"/>
          </a:xfrm>
          <a:prstGeom prst="rect">
            <a:avLst/>
          </a:prstGeom>
          <a:noFill/>
          <a:ln w="0">
            <a:noFill/>
          </a:ln>
        </p:spPr>
        <p:txBody>
          <a:bodyPr lIns="90000" rIns="90000" tIns="45000" bIns="45000" anchor="t">
            <a:noAutofit/>
          </a:bodyPr>
          <a:p>
            <a:r>
              <a:rPr b="0" lang="tr-TR" sz="3200" spc="-1" strike="noStrike">
                <a:solidFill>
                  <a:srgbClr val="000000"/>
                </a:solidFill>
                <a:latin typeface="Calibri"/>
              </a:rPr>
              <a:t>**Data breach notification:** Organizations must notify the relevant supervisory authority and affected individuals of any data breaches within 72 hours of becoming aware of the breach.</a:t>
            </a:r>
            <a:endParaRPr b="0" lang="tr-TR" sz="3200" spc="-1" strike="noStrike">
              <a:solidFill>
                <a:srgbClr val="000000"/>
              </a:solidFill>
              <a:latin typeface="Arial"/>
            </a:endParaRPr>
          </a:p>
          <a:p>
            <a:r>
              <a:rPr b="0" lang="tr-TR" sz="3200" spc="-1" strike="noStrike">
                <a:solidFill>
                  <a:srgbClr val="000000"/>
                </a:solidFill>
                <a:latin typeface="Calibri"/>
              </a:rPr>
              <a:t>**Right to be forgotten:** Individuals have the right to request that their personal data be erased from an organization's systems. This right is not absolute, however, and organizations may refuse to erase data if they have a legitimate reason to retain it.</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GDPR Requirements: Practical Applications</a:t>
            </a:r>
            <a:endParaRPr b="0" lang="en-US" sz="4400" spc="-1" strike="noStrike">
              <a:solidFill>
                <a:srgbClr val="000000"/>
              </a:solidFill>
              <a:latin typeface="Calibri"/>
            </a:endParaRPr>
          </a:p>
        </p:txBody>
      </p:sp>
      <p:sp>
        <p:nvSpPr>
          <p:cNvPr id="156"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57"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Risk Assessment Methodology</a:t>
            </a:r>
            <a:endParaRPr b="0" lang="en-US" sz="4400" spc="-1" strike="noStrike">
              <a:solidFill>
                <a:srgbClr val="000000"/>
              </a:solidFill>
              <a:latin typeface="Calibri"/>
            </a:endParaRPr>
          </a:p>
        </p:txBody>
      </p:sp>
      <p:sp>
        <p:nvSpPr>
          <p:cNvPr id="15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systematic and structured approach to identifying, analyzing, and evaluating risks to information assets, including their potential impact and likelihood of occurrence, to determine their significance and prioritize risk response activities.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NIST SP 800-30 Appendix A.2:</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the context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threats, vulnerabilities, and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Analyze and prioritize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Recommend risk treatment options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LibreOffice/7.5.6.2$Windows_X86_64 LibreOffice_project/f654817fb68d6d4600d7d2f6b647e47729f55f15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DAGd8VWJ8oU</dc:identifier>
  <dc:language>tr-TR</dc:language>
  <cp:lastModifiedBy/>
  <dcterms:modified xsi:type="dcterms:W3CDTF">2025-02-05T11:01:32Z</dcterms:modified>
  <cp:revision>2</cp:revision>
  <dc:subject/>
  <dc:title>Template-for-training-material.potx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