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
        <p:nvSpPr>
          <p:cNvPr id="16" name="TextBox 15"/>
          <p:cNvSpPr txBox="1"/>
          <p:nvPr/>
        </p:nvSpPr>
        <p:spPr>
          <a:xfrm>
            <a:off x="914400" y="914400"/>
            <a:ext cx="7315200" cy="1371600"/>
          </a:xfrm>
          <a:prstGeom prst="rect">
            <a:avLst/>
          </a:prstGeom>
          <a:noFill/>
        </p:spPr>
        <p:txBody>
          <a:bodyPr wrap="none">
            <a:spAutoFit/>
          </a:bodyPr>
          <a:lstStyle/>
          <a:p>
            <a:r>
              <a:rPr sz="4400" b="1"/>
              <a:t>Comprehensive Data Analytics in Cybersecurity</a:t>
            </a:r>
          </a:p>
        </p:txBody>
      </p:sp>
      <p:sp>
        <p:nvSpPr>
          <p:cNvPr id="17" name="TextBox 16"/>
          <p:cNvSpPr txBox="1"/>
          <p:nvPr/>
        </p:nvSpPr>
        <p:spPr>
          <a:xfrm>
            <a:off x="914400" y="1828800"/>
            <a:ext cx="7315200" cy="1371600"/>
          </a:xfrm>
          <a:prstGeom prst="rect">
            <a:avLst/>
          </a:prstGeom>
          <a:noFill/>
        </p:spPr>
        <p:txBody>
          <a:bodyPr wrap="none">
            <a:spAutoFit/>
          </a:bodyPr>
          <a:lstStyle/>
          <a:p>
            <a:r>
              <a:t>This lesson will provide participants with an understanding of how to use data analytics to improve their cybersecurity posture. Participants will learn how to collect, analyze, and visualize data to identify threats, vulnerabilities, and trends.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Risk Assessment Methodology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a:t>
            </a:r>
          </a:p>
        </p:txBody>
      </p:sp>
      <p:sp>
        <p:nvSpPr>
          <p:cNvPr id="3" name="Content Placeholder 2"/>
          <p:cNvSpPr>
            <a:spLocks noGrp="1"/>
          </p:cNvSpPr>
          <p:nvPr>
            <p:ph idx="1"/>
          </p:nvPr>
        </p:nvSpPr>
        <p:spPr/>
        <p:txBody>
          <a:bodyPr wrap="square"/>
          <a:lstStyle/>
          <a:p>
            <a:r>
              <a:t>Threat modeling is a risk assessment technique that involves identifying, analyzing, and mitigating potential threats to an information system. It is a proactive approach to security that helps organizations understand the threats to their systems and develop strategies to mitigate those threats.</a:t>
            </a:r>
          </a:p>
          <a:p>
            <a:pPr/>
            <a:r>
              <a:t>Threat modeling can be used to identify threats to an information system, including threats to data, applications, and systems.</a:t>
            </a:r>
          </a:p>
          <a:p>
            <a:pPr/>
            <a:r>
              <a:t>Threat modeling can be used to analyze the likelihood and impact of threats, and to develop strategies to mitigate those threats.</a:t>
            </a:r>
          </a:p>
          <a:p>
            <a:pPr/>
            <a:r>
              <a:t>Threat modeling is a continuous process that should be updated as the information system changes or new threats are identified.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 in Risk Assessment and Management</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a:t>
            </a:r>
          </a:p>
        </p:txBody>
      </p:sp>
      <p:sp>
        <p:nvSpPr>
          <p:cNvPr id="3" name="Content Placeholder 2"/>
          <p:cNvSpPr>
            <a:spLocks noGrp="1"/>
          </p:cNvSpPr>
          <p:nvPr>
            <p:ph idx="1"/>
          </p:nvPr>
        </p:nvSpPr>
        <p:spPr/>
        <p:txBody>
          <a:bodyPr wrap="square"/>
          <a:lstStyle/>
          <a:p>
            <a:r>
              <a:t>Vulnerability management is a systematic process of identifying, assessing, and prioritizing vulnerabilities in software, hardware, and network configurations. It involves continuously monitoring for new vulnerabilities, patching or mitigating existing vulnerabilities, and implementing security controls to reduce the risk of exploitation.</a:t>
            </a:r>
          </a:p>
          <a:p>
            <a:pPr/>
            <a:r>
              <a:t>**Purpose of Vulnerability Management:**</a:t>
            </a:r>
          </a:p>
          <a:p>
            <a:pPr/>
            <a:r>
              <a:t>* Protect systems and data from unauthorized access, theft, or damage</a:t>
            </a:r>
          </a:p>
          <a:p>
            <a:pPr/>
            <a:r>
              <a:t>* Reduce the risk of successful cyberattacks</a:t>
            </a:r>
          </a:p>
          <a:p>
            <a:pPr/>
            <a:r>
              <a:t>* Meet regulatory compliance requirements</a:t>
            </a:r>
          </a:p>
          <a:p>
            <a:pPr/>
            <a:r>
              <a:t>**Process of Vulnerability Management:**</a:t>
            </a:r>
          </a:p>
          <a:p>
            <a:pPr/>
            <a:r>
              <a:t>* **Identify vulnerabilities:** Scan systems and applications to identify known and potential vulnerabilities</a:t>
            </a:r>
          </a:p>
          <a:p>
            <a:pPr/>
            <a:r>
              <a:t>* **Assess vulnerabilities:** Determine the severity and impact of vulnerabilities based on factors such as exploitability and potential impact</a:t>
            </a:r>
          </a:p>
          <a:p>
            <a:pPr/>
            <a:r>
              <a:t>* **Prioritize vulnerabilities:** Focus on addressing the most critical vulnerabilities first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Information Sources</a:t>
            </a:r>
          </a:p>
        </p:txBody>
      </p:sp>
      <p:sp>
        <p:nvSpPr>
          <p:cNvPr id="3" name="Content Placeholder 2"/>
          <p:cNvSpPr>
            <a:spLocks noGrp="1"/>
          </p:cNvSpPr>
          <p:nvPr>
            <p:ph idx="1"/>
          </p:nvPr>
        </p:nvSpPr>
        <p:spPr/>
        <p:txBody>
          <a:bodyPr wrap="square"/>
          <a:lstStyle/>
          <a:p>
            <a:r>
              <a:t>Security information sources are critical to understanding, assessing, and responding to cybersecurity threats and incidents. They provide valuable information about vulnerabilities, threats, and incidents, as well as best practices and techniques for preventing and mitigating them.</a:t>
            </a:r>
          </a:p>
          <a:p>
            <a:pPr/>
            <a:r>
              <a:t>Types of Security Information Sources</a:t>
            </a:r>
          </a:p>
          <a:p>
            <a:pPr/>
            <a:r>
              <a:t>Why are Security Information Sources Important?</a:t>
            </a:r>
          </a:p>
          <a:p>
            <a:pPr/>
            <a:r>
              <a:t>How to Use Security Information Sources</a:t>
            </a:r>
          </a:p>
          <a:p>
            <a:pPr/>
            <a:r>
              <a:t>Best Practices for Using Security Information Sources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Security Information Sources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SIEM Implementation</a:t>
            </a:r>
          </a:p>
        </p:txBody>
      </p:sp>
      <p:sp>
        <p:nvSpPr>
          <p:cNvPr id="3" name="Content Placeholder 2"/>
          <p:cNvSpPr>
            <a:spLocks noGrp="1"/>
          </p:cNvSpPr>
          <p:nvPr>
            <p:ph idx="1"/>
          </p:nvPr>
        </p:nvSpPr>
        <p:spPr/>
        <p:txBody>
          <a:bodyPr wrap="square"/>
          <a:lstStyle/>
          <a:p>
            <a:r>
              <a:t>Security Information and Event Management (SIEM) systems are central to cybersecurity operations. They collect, analyze, and correlate data from various sources to provide real-time visibility into security events and threats.</a:t>
            </a:r>
          </a:p>
          <a:p>
            <a:pPr/>
            <a:r>
              <a:t>SIEMs provide a centralized platform for log management and analysis.</a:t>
            </a:r>
          </a:p>
          <a:p>
            <a:pPr/>
            <a:r>
              <a:t>They enable security teams to detect, prioritize, and respond to threats effectively.</a:t>
            </a:r>
          </a:p>
          <a:p>
            <a:pPr/>
            <a:r>
              <a:t>SIEMs are crucial for meeting regulatory compliance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SIEM Implementation</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 Analysis Techniques</a:t>
            </a:r>
          </a:p>
        </p:txBody>
      </p:sp>
      <p:sp>
        <p:nvSpPr>
          <p:cNvPr id="3" name="Content Placeholder 2"/>
          <p:cNvSpPr>
            <a:spLocks noGrp="1"/>
          </p:cNvSpPr>
          <p:nvPr>
            <p:ph idx="1"/>
          </p:nvPr>
        </p:nvSpPr>
        <p:spPr/>
        <p:txBody>
          <a:bodyPr wrap="square"/>
          <a:lstStyle/>
          <a:p>
            <a:r>
              <a:t>Log analysis is the process of examining logs to identify trends, patterns, and anomalies that may indicate security issues. Effective log analysis requires a systematic approach, including data collection, analysis, and interpretation.</a:t>
            </a:r>
          </a:p>
          <a:p>
            <a:pPr/>
            <a:r>
              <a:t>**Data Collection**</a:t>
            </a:r>
          </a:p>
          <a:p>
            <a:pPr/>
            <a:r>
              <a:t>**Log Analysis**</a:t>
            </a:r>
          </a:p>
          <a:p>
            <a:pPr/>
            <a:r>
              <a:t>**Interpretation &amp; Response**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Comprehensive Data Analytics in Cybersecurity</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 Analysis Techniques: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 Control Systems</a:t>
            </a:r>
          </a:p>
        </p:txBody>
      </p:sp>
      <p:sp>
        <p:nvSpPr>
          <p:cNvPr id="3" name="Content Placeholder 2"/>
          <p:cNvSpPr>
            <a:spLocks noGrp="1"/>
          </p:cNvSpPr>
          <p:nvPr>
            <p:ph idx="1"/>
          </p:nvPr>
        </p:nvSpPr>
        <p:spPr/>
        <p:txBody>
          <a:bodyPr wrap="square"/>
          <a:lstStyle/>
          <a:p>
            <a:r>
              <a:t>Access control systems are designed to restrict access to physical and/or logical resources to only authorized users. They play a crucial role in protecting sensitive data and assets by preventing unauthorized individuals from gaining access.</a:t>
            </a:r>
          </a:p>
          <a:p>
            <a:pPr/>
            <a:r>
              <a:t>Authentication:</a:t>
            </a:r>
          </a:p>
          <a:p>
            <a:pPr/>
            <a:r>
              <a:t>Authorization:</a:t>
            </a:r>
          </a:p>
          <a:p>
            <a:pPr/>
            <a:r>
              <a:t>Accounting: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Access Control Systems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 Controls and Implementation</a:t>
            </a:r>
          </a:p>
        </p:txBody>
      </p:sp>
      <p:sp>
        <p:nvSpPr>
          <p:cNvPr id="3" name="Content Placeholder 2"/>
          <p:cNvSpPr>
            <a:spLocks noGrp="1"/>
          </p:cNvSpPr>
          <p:nvPr>
            <p:ph idx="1"/>
          </p:nvPr>
        </p:nvSpPr>
        <p:spPr/>
        <p:txBody>
          <a:bodyPr wrap="square"/>
          <a:lstStyle/>
          <a:p>
            <a:r>
              <a:t>Network security controls are essential for protecting an organization's data and network infrastructure from unauthorized access and threats. By implementing these controls, organizations can prevent or mitigate a wide range of cyberattacks, including malware, phishing, and denial of service (DoS) attacks.</a:t>
            </a:r>
          </a:p>
          <a:p>
            <a:pPr/>
            <a:r>
              <a:t>Firewalls</a:t>
            </a:r>
          </a:p>
          <a:p>
            <a:pPr/>
            <a:r>
              <a:t>Intrusion Detection and Prevention Systems (IDS/IPS)</a:t>
            </a:r>
          </a:p>
          <a:p>
            <a:pPr/>
            <a:r>
              <a:t>Virtual Private Networks (VPNs)</a:t>
            </a:r>
          </a:p>
          <a:p>
            <a:pPr/>
            <a:r>
              <a:t>Web Application Firewalls (WAFs)</a:t>
            </a:r>
          </a:p>
          <a:p>
            <a:pPr/>
            <a:r>
              <a:t>Network Segmentation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 Controls and Implementation</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Measures</a:t>
            </a:r>
          </a:p>
        </p:txBody>
      </p:sp>
      <p:sp>
        <p:nvSpPr>
          <p:cNvPr id="3" name="Content Placeholder 2"/>
          <p:cNvSpPr>
            <a:spLocks noGrp="1"/>
          </p:cNvSpPr>
          <p:nvPr>
            <p:ph idx="1"/>
          </p:nvPr>
        </p:nvSpPr>
        <p:spPr/>
        <p:txBody>
          <a:bodyPr wrap="square"/>
          <a:lstStyle/>
          <a:p>
            <a:r>
              <a:t>Data protection measures are security controls implemented to protect data from unauthorized access, use, disclosure, disruption, modification, or destruction. These measures are essential for maintaining the confidentiality, integrity, and availability (CIA) of sensitive data.</a:t>
            </a:r>
          </a:p>
          <a:p>
            <a:pPr/>
            <a:r>
              <a:t>Encryption</a:t>
            </a:r>
          </a:p>
          <a:p>
            <a:pPr/>
            <a:r>
              <a:t>Data Masking</a:t>
            </a:r>
          </a:p>
          <a:p>
            <a:pPr/>
            <a:r>
              <a:t>Data Classification</a:t>
            </a:r>
          </a:p>
          <a:p>
            <a:pPr/>
            <a:r>
              <a:t>Data Loss Prevention (DLP)</a:t>
            </a:r>
          </a:p>
          <a:p>
            <a:pPr/>
            <a:r>
              <a:t>Access Control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Data Protection Measures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a:t>
            </a:r>
          </a:p>
        </p:txBody>
      </p:sp>
      <p:sp>
        <p:nvSpPr>
          <p:cNvPr id="3" name="Content Placeholder 2"/>
          <p:cNvSpPr>
            <a:spLocks noGrp="1"/>
          </p:cNvSpPr>
          <p:nvPr>
            <p:ph idx="1"/>
          </p:nvPr>
        </p:nvSpPr>
        <p:spPr/>
        <p:txBody>
          <a:bodyPr wrap="square"/>
          <a:lstStyle/>
          <a:p>
            <a:r>
              <a:t>Incident response planning involves creating a comprehensive strategy that outlines how an organization will respond to and recover from cybersecurity incidents.</a:t>
            </a:r>
          </a:p>
          <a:p>
            <a:pPr/>
            <a:r>
              <a:t>Establish a clear and concise incident response policy.</a:t>
            </a:r>
          </a:p>
          <a:p>
            <a:pPr/>
            <a:r>
              <a:t>Identify key roles and responsibilities within the incident response team.</a:t>
            </a:r>
          </a:p>
          <a:p>
            <a:pPr/>
            <a:r>
              <a:t>Develop a communication plan to ensure effective coordination and information sharing during an incident.</a:t>
            </a:r>
          </a:p>
          <a:p>
            <a:pPr/>
            <a:r>
              <a:t>Establish triage and prioritization procedures to manage and respond to incidents based on their severity and impact.</a:t>
            </a:r>
          </a:p>
          <a:p>
            <a:pPr/>
            <a:r>
              <a:t>Implement technical measures, such as intrusion detection and prevention systems, to monitor and respond to potential threats.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Continuity in Incident Response and Recovery</a:t>
            </a:r>
          </a:p>
        </p:txBody>
      </p:sp>
      <p:sp>
        <p:nvSpPr>
          <p:cNvPr id="3" name="Content Placeholder 2"/>
          <p:cNvSpPr>
            <a:spLocks noGrp="1"/>
          </p:cNvSpPr>
          <p:nvPr>
            <p:ph idx="1"/>
          </p:nvPr>
        </p:nvSpPr>
        <p:spPr/>
        <p:txBody>
          <a:bodyPr wrap="square"/>
          <a:lstStyle/>
          <a:p>
            <a:r>
              <a:t>Business continuity in incident response and recovery refers to the ability of an organization to maintain critical operations during and after an incident.</a:t>
            </a:r>
          </a:p>
          <a:p>
            <a:pPr/>
            <a:r>
              <a:t>Preparing for business continuity involves identifying critical functions and systems, developing backup plans, and establishing recovery procedures.</a:t>
            </a:r>
          </a:p>
          <a:p>
            <a:pPr/>
            <a:r>
              <a:t>The goal is to minimize the impact of incidents on business operations and ensure that essential services continue to be delivered.</a:t>
            </a:r>
          </a:p>
          <a:p>
            <a:pPr/>
            <a:r>
              <a:t>Business continuity planning should be aligned with risk assessments and incident response plans.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ISO/IEC 27001:2013 Information Security Management System (ISMS) Standard</a:t>
            </a:r>
          </a:p>
        </p:txBody>
      </p:sp>
      <p:sp>
        <p:nvSpPr>
          <p:cNvPr id="3" name="Content Placeholder 2"/>
          <p:cNvSpPr>
            <a:spLocks noGrp="1"/>
          </p:cNvSpPr>
          <p:nvPr>
            <p:ph idx="1"/>
          </p:nvPr>
        </p:nvSpPr>
        <p:spPr/>
        <p:txBody>
          <a:bodyPr wrap="square"/>
          <a:lstStyle/>
          <a:p>
            <a:r>
              <a:t>ISO/IEC 27001:2013 is an international standard that specifies the requirements for establishing, implementing, maintaining, and continually improving an ISMS. It is based on the premise that organizations need to protect their information from a variety of threats, including internal and external, intentional and unintentional.</a:t>
            </a:r>
          </a:p>
          <a:p>
            <a:pPr/>
            <a:r>
              <a:t>Provides a systematic approach to managing information security</a:t>
            </a:r>
          </a:p>
          <a:p>
            <a:pPr/>
            <a:r>
              <a:t>Helps organizations to identify and manage risks to their information</a:t>
            </a:r>
          </a:p>
          <a:p>
            <a:pPr/>
            <a:r>
              <a:t>Can help organizations to comply with legal and regulatory requirements</a:t>
            </a:r>
          </a:p>
          <a:p>
            <a:pPr/>
            <a:r>
              <a:t>Can help organizations to improve their reputation and customer confidence</a:t>
            </a:r>
          </a:p>
          <a:p>
            <a:pPr/>
            <a:r>
              <a:t>Can help organizations to increase their business resilience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Business Continuity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Disaster Recovery</a:t>
            </a:r>
          </a:p>
        </p:txBody>
      </p:sp>
      <p:sp>
        <p:nvSpPr>
          <p:cNvPr id="3" name="Content Placeholder 2"/>
          <p:cNvSpPr>
            <a:spLocks noGrp="1"/>
          </p:cNvSpPr>
          <p:nvPr>
            <p:ph idx="1"/>
          </p:nvPr>
        </p:nvSpPr>
        <p:spPr/>
        <p:txBody>
          <a:bodyPr wrap="square"/>
          <a:lstStyle/>
          <a:p>
            <a:r>
              <a:t>Disaster recovery is a critical aspect of incident response and recovery, ensuring the restoration of critical systems and data in the event of a major disruption. It involves a comprehensive plan and process for recovering from a wide range of potential disasters, including natural disasters, cyberattacks, and hardware failures.</a:t>
            </a:r>
          </a:p>
          <a:p>
            <a:pPr/>
            <a:r>
              <a:t>**Key Elements of Disaster Recovery:**</a:t>
            </a:r>
          </a:p>
          <a:p>
            <a:pPr/>
            <a:r>
              <a:t>**Steps in Disaster Recovery:**</a:t>
            </a:r>
          </a:p>
          <a:p>
            <a:pPr/>
            <a:r>
              <a:t>**Best Practices for Disaster Recovery:**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Disaster Recovery in Incident Response and Recovery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Study Analysis for Practical Cybersecurity Applications</a:t>
            </a:r>
          </a:p>
        </p:txBody>
      </p:sp>
      <p:sp>
        <p:nvSpPr>
          <p:cNvPr id="3" name="Content Placeholder 2"/>
          <p:cNvSpPr>
            <a:spLocks noGrp="1"/>
          </p:cNvSpPr>
          <p:nvPr>
            <p:ph idx="1"/>
          </p:nvPr>
        </p:nvSpPr>
        <p:spPr/>
        <p:txBody>
          <a:bodyPr wrap="square"/>
          <a:lstStyle/>
          <a:p>
            <a:r>
              <a:t>Case studies provide valuable insights into real-world cybersecurity incidents. They help organizations understand how similar threats have been addressed and the effectiveness of different security measures. By analyzing case studies, organizations can identify potential vulnerabilities, improve their risk management strategies, and develop more robust security protocols.</a:t>
            </a:r>
          </a:p>
          <a:p>
            <a:pPr/>
            <a:r>
              <a:t>Identify common attack vectors and exploit techniques used by adversaries.</a:t>
            </a:r>
          </a:p>
          <a:p>
            <a:pPr/>
            <a:r>
              <a:t>Evaluate the effectiveness of different security controls and incident response mechanisms.</a:t>
            </a:r>
          </a:p>
          <a:p>
            <a:pPr/>
            <a:r>
              <a:t>Learn from the mistakes and successes of others to avoid similar incidents.</a:t>
            </a:r>
          </a:p>
          <a:p>
            <a:pPr/>
            <a:r>
              <a:t>Identify industry best practices and emerging trends in cybersecurity.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 Cybersecurity Hygiene and Incident Handling</a:t>
            </a:r>
          </a:p>
        </p:txBody>
      </p:sp>
      <p:sp>
        <p:nvSpPr>
          <p:cNvPr id="3" name="Content Placeholder 2"/>
          <p:cNvSpPr>
            <a:spLocks noGrp="1"/>
          </p:cNvSpPr>
          <p:nvPr>
            <p:ph idx="1"/>
          </p:nvPr>
        </p:nvSpPr>
        <p:spPr/>
        <p:txBody>
          <a:bodyPr wrap="square"/>
          <a:lstStyle/>
          <a:p>
            <a:r>
              <a:t>Establish and enforce cybersecurity best practices to strengthen the overall security posture of an organization.</a:t>
            </a:r>
          </a:p>
          <a:p>
            <a:pPr/>
            <a:r>
              <a:t>Regular Patching</a:t>
            </a:r>
          </a:p>
          <a:p>
            <a:pPr/>
            <a:r>
              <a:t>Software Updates</a:t>
            </a:r>
          </a:p>
          <a:p>
            <a:pPr/>
            <a:r>
              <a:t>Configuration Management</a:t>
            </a:r>
          </a:p>
          <a:p>
            <a:pPr/>
            <a:r>
              <a:t>Incident Response Plan</a:t>
            </a:r>
          </a:p>
          <a:p>
            <a:pPr/>
            <a:r>
              <a:t>Incident Reporting and Investigation</a:t>
            </a:r>
          </a:p>
          <a:p>
            <a:pPr/>
            <a:r>
              <a:t>Employee Awareness and Training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Best Practices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Implementation Guidelines</a:t>
            </a:r>
          </a:p>
        </p:txBody>
      </p:sp>
      <p:sp>
        <p:nvSpPr>
          <p:cNvPr id="3" name="Content Placeholder 2"/>
          <p:cNvSpPr>
            <a:spLocks noGrp="1"/>
          </p:cNvSpPr>
          <p:nvPr>
            <p:ph idx="1"/>
          </p:nvPr>
        </p:nvSpPr>
        <p:spPr/>
        <p:txBody>
          <a:bodyPr wrap="square"/>
          <a:lstStyle/>
          <a:p>
            <a:r>
              <a:t>This document outlines the implementation guidelines for cybersecurity controls and measures, ensuring alignment with best practices and regulatory requirements.</a:t>
            </a:r>
          </a:p>
          <a:p>
            <a:pPr/>
            <a:r>
              <a:t>Establish a Security Governance Framework</a:t>
            </a:r>
          </a:p>
          <a:p>
            <a:pPr/>
            <a:r>
              <a:t>Implement Risk Management and Assessment</a:t>
            </a:r>
          </a:p>
          <a:p>
            <a:pPr/>
            <a:r>
              <a:t>Implement Access Controls</a:t>
            </a:r>
          </a:p>
          <a:p>
            <a:pPr/>
            <a:r>
              <a:t>Secure Sensitive Data</a:t>
            </a:r>
          </a:p>
          <a:p>
            <a:pPr/>
            <a:r>
              <a:t>Detect and Respond to Incidents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Implementation Guidelines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Cybersecurity Case Study</a:t>
            </a:r>
          </a:p>
        </p:txBody>
      </p:sp>
      <p:sp>
        <p:nvSpPr>
          <p:cNvPr id="3" name="Content Placeholder 2"/>
          <p:cNvSpPr>
            <a:spLocks noGrp="1"/>
          </p:cNvSpPr>
          <p:nvPr>
            <p:ph idx="1"/>
          </p:nvPr>
        </p:nvSpPr>
        <p:spPr/>
        <p:txBody>
          <a:bodyPr wrap="square"/>
          <a:lstStyle/>
          <a:p>
            <a:r>
              <a:t>This case study exercise provides a realistic scenario and a set of questions to test your cybersecurity knowledge and critical thinking skills in a practical context. By engaging with this case study, you will reinforce your understanding of core cybersecurity concepts and their application in real-world situations.</a:t>
            </a:r>
          </a:p>
          <a:p>
            <a:pPr/>
            <a:r>
              <a:t>Scenario: A major healthcare provider has recently experienced a data breach that has resulted in the compromise of sensitive patient information. As part of the incident response team, your role is to investigate the breach and implement measures to mitigate the impact.</a:t>
            </a:r>
          </a:p>
          <a:p>
            <a:pPr/>
            <a:r>
              <a:t>Questions:</a:t>
            </a:r>
          </a:p>
          <a:p>
            <a:pPr/>
            <a:r>
              <a:t>1. What steps would you take to investigate the data breach? Describe the investigation process and any tools or techniques you would use.</a:t>
            </a:r>
          </a:p>
          <a:p>
            <a:pPr/>
            <a:r>
              <a:t>2. Identify the potential legal, regulatory, and reputational risks associated with the data breach. How would you address these risks?</a:t>
            </a:r>
          </a:p>
          <a:p>
            <a:pPr/>
            <a:r>
              <a:t>3. How would you implement measures to contain the breach, prevent further data loss, and restore systems to normal operation?</a:t>
            </a:r>
          </a:p>
          <a:p>
            <a:pPr/>
            <a:r>
              <a:t>4. What strategies would you employ to communicate the data breach to affected individuals, regulatory agencies, and the public?</a:t>
            </a:r>
          </a:p>
          <a:p>
            <a:pPr/>
            <a:r>
              <a:t>5. What lessons can be learned from this incident to improve the organization's cybersecurity posture and prevent similar breaches in the future?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A practical case study involves analyzing a real-world cybersecurity incident to identify the root causes, vulnerabilities exploited, and lessons learned. It provides valuable insights into the practical application of cybersecurity principles and best practices.</a:t>
            </a:r>
          </a:p>
          <a:p>
            <a:pPr/>
            <a:r>
              <a:t>Identify the type of cybersecurity incident (e.g., data breach, malware infection, phishing attack).</a:t>
            </a:r>
          </a:p>
          <a:p>
            <a:pPr/>
            <a:r>
              <a:t>Analyze the root causes and vulnerabilities exploited (e.g., software vulnerabilities, phishing emails, weak passwords).</a:t>
            </a:r>
          </a:p>
          <a:p>
            <a:pPr/>
            <a:r>
              <a:t>Examine the impact of the incident (e.g., data loss, financial loss, reputational damage).</a:t>
            </a:r>
          </a:p>
          <a:p>
            <a:pPr/>
            <a:r>
              <a:t>Evaluate the incident response and recovery process (e.g., containment measures, forensic analysis, communication).</a:t>
            </a:r>
          </a:p>
          <a:p>
            <a:pPr/>
            <a:r>
              <a:t>Extract lessons learned and best practices (e.g., enhanced security controls, improved incident response plans, employee awareness training).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ISO/IEC 27001:2013 -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Response</a:t>
            </a:r>
          </a:p>
        </p:txBody>
      </p:sp>
      <p:sp>
        <p:nvSpPr>
          <p:cNvPr id="3" name="Content Placeholder 2"/>
          <p:cNvSpPr>
            <a:spLocks noGrp="1"/>
          </p:cNvSpPr>
          <p:nvPr>
            <p:ph idx="1"/>
          </p:nvPr>
        </p:nvSpPr>
        <p:spPr/>
        <p:txBody>
          <a:bodyPr wrap="square"/>
          <a:lstStyle/>
          <a:p>
            <a:r>
              <a:t>This case study provides a practical example of how to respond to a cybersecurity incident, leveraging industry best practices and frameworks.</a:t>
            </a:r>
          </a:p>
          <a:p>
            <a:pPr/>
            <a:r>
              <a:t>Incident Assessment and Containment</a:t>
            </a:r>
          </a:p>
          <a:p>
            <a:pPr/>
            <a:r>
              <a:t>Evidence Collection and Analysis</a:t>
            </a:r>
          </a:p>
          <a:p>
            <a:pPr/>
            <a:r>
              <a:t>Recovery and Remediation</a:t>
            </a:r>
          </a:p>
          <a:p>
            <a:pPr/>
            <a:r>
              <a:t>Post-Incident Review and Improvement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Investigation</a:t>
            </a:r>
          </a:p>
        </p:txBody>
      </p:sp>
      <p:sp>
        <p:nvSpPr>
          <p:cNvPr id="3" name="Content Placeholder 2"/>
          <p:cNvSpPr>
            <a:spLocks noGrp="1"/>
          </p:cNvSpPr>
          <p:nvPr>
            <p:ph idx="1"/>
          </p:nvPr>
        </p:nvSpPr>
        <p:spPr/>
        <p:txBody>
          <a:bodyPr wrap="square"/>
          <a:lstStyle/>
          <a:p>
            <a:r>
              <a:t>This case study provides a practical example of how to investigate a cybersecurity incident using industry best practices and frameworks.</a:t>
            </a:r>
          </a:p>
          <a:p>
            <a:pPr/>
            <a:r>
              <a:t>Identify the incident and its scope</a:t>
            </a:r>
          </a:p>
          <a:p>
            <a:pPr/>
            <a:r>
              <a:t>Preserve evidence and collect data</a:t>
            </a:r>
          </a:p>
          <a:p>
            <a:pPr/>
            <a:r>
              <a:t>Analyze the data and identify the root cause</a:t>
            </a:r>
          </a:p>
          <a:p>
            <a:pPr/>
            <a:r>
              <a:t>Develop a remediation plan and implement corrective actions</a:t>
            </a:r>
          </a:p>
          <a:p>
            <a:pPr/>
            <a:r>
              <a:t>Communicate findings and recommendations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In this module, we will explore a practical case study to illustrate the concepts and best practices discussed throughout the training.</a:t>
            </a:r>
          </a:p>
          <a:p>
            <a:pPr/>
            <a:r>
              <a:t>Review of a real-world cybersecurity incident</a:t>
            </a:r>
          </a:p>
          <a:p>
            <a:pPr/>
            <a:r>
              <a:t>Analysis of the incident response and recovery process</a:t>
            </a:r>
          </a:p>
          <a:p>
            <a:pPr/>
            <a:r>
              <a:t>Identification of lessons learned and recommendations for improvement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Data Breach Investigation</a:t>
            </a:r>
          </a:p>
        </p:txBody>
      </p:sp>
      <p:sp>
        <p:nvSpPr>
          <p:cNvPr id="3" name="Content Placeholder 2"/>
          <p:cNvSpPr>
            <a:spLocks noGrp="1"/>
          </p:cNvSpPr>
          <p:nvPr>
            <p:ph idx="1"/>
          </p:nvPr>
        </p:nvSpPr>
        <p:spPr/>
        <p:txBody>
          <a:bodyPr wrap="square"/>
          <a:lstStyle/>
          <a:p>
            <a:r>
              <a:t>Conduct a comprehensive investigation into a data breach incident to determine the root cause, mitigate risks, and prevent future occurrences.</a:t>
            </a:r>
          </a:p>
          <a:p>
            <a:pPr/>
            <a:r>
              <a:t>Incident Response Plan Activation</a:t>
            </a:r>
          </a:p>
          <a:p>
            <a:pPr/>
            <a:r>
              <a:t>Evidence Collection and Analysis</a:t>
            </a:r>
          </a:p>
          <a:p>
            <a:pPr/>
            <a:r>
              <a:t>Root Cause Determination</a:t>
            </a:r>
          </a:p>
          <a:p>
            <a:pPr/>
            <a:r>
              <a:t>Remediation and Mitigation Measures</a:t>
            </a:r>
          </a:p>
          <a:p>
            <a:pPr/>
            <a:r>
              <a:t>Lessons Learned and Improvement Plan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Implementing a Zero-Trust Security Model</a:t>
            </a:r>
          </a:p>
        </p:txBody>
      </p:sp>
      <p:sp>
        <p:nvSpPr>
          <p:cNvPr id="3" name="Content Placeholder 2"/>
          <p:cNvSpPr>
            <a:spLocks noGrp="1"/>
          </p:cNvSpPr>
          <p:nvPr>
            <p:ph idx="1"/>
          </p:nvPr>
        </p:nvSpPr>
        <p:spPr/>
        <p:txBody>
          <a:bodyPr wrap="square"/>
          <a:lstStyle/>
          <a:p>
            <a:r>
              <a:t>A practical case study demonstrating the implementation of a zero-trust security model in an enterprise environment, addressing the challenges, benefits, and outcomes.</a:t>
            </a:r>
          </a:p>
          <a:p>
            <a:pPr/>
            <a:r>
              <a:t>Challenges:</a:t>
            </a:r>
          </a:p>
          <a:p>
            <a:pPr/>
            <a:r>
              <a:t>Benefits:</a:t>
            </a:r>
          </a:p>
          <a:p>
            <a:pPr/>
            <a:r>
              <a:t>Outcomes: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Real-world scenarios that demonstrate how cybersecurity principles and best practices are applied in practice.</a:t>
            </a:r>
          </a:p>
          <a:p>
            <a:pPr/>
            <a:r>
              <a:t>Demonstrate the consequences of security vulnerabilities and breaches.</a:t>
            </a:r>
          </a:p>
          <a:p>
            <a:pPr/>
            <a:r>
              <a:t>Highlight effective security measures and their impact on mitigating risks.</a:t>
            </a:r>
          </a:p>
          <a:p>
            <a:pPr/>
            <a:r>
              <a:t>Provide hands-on experience in identifying, analyzing, and responding to security incidents.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Implementing a Security Operations Center (SOC)</a:t>
            </a:r>
          </a:p>
        </p:txBody>
      </p:sp>
      <p:sp>
        <p:nvSpPr>
          <p:cNvPr id="3" name="Content Placeholder 2"/>
          <p:cNvSpPr>
            <a:spLocks noGrp="1"/>
          </p:cNvSpPr>
          <p:nvPr>
            <p:ph idx="1"/>
          </p:nvPr>
        </p:nvSpPr>
        <p:spPr/>
        <p:txBody>
          <a:bodyPr wrap="square"/>
          <a:lstStyle/>
          <a:p>
            <a:r>
              <a:t>In this case study, we will walk through the practical steps involved in establishing a Security Operations Center (SOC) within an organization. We will cover key considerations, best practices, and lessons learned from real-world implementations.</a:t>
            </a:r>
          </a:p>
          <a:p>
            <a:pPr/>
            <a:r>
              <a:t>Define the SOC's scope and objectives</a:t>
            </a:r>
          </a:p>
          <a:p>
            <a:pPr/>
            <a:r>
              <a:t>Establish a governance framework</a:t>
            </a:r>
          </a:p>
          <a:p>
            <a:pPr/>
            <a:r>
              <a:t>Design the SOC's infrastructure and architecture</a:t>
            </a:r>
          </a:p>
          <a:p>
            <a:pPr/>
            <a:r>
              <a:t>Staff the SOC with skilled personnel</a:t>
            </a:r>
          </a:p>
          <a:p>
            <a:pPr/>
            <a:r>
              <a:t>Implement and integrate security technologies</a:t>
            </a:r>
          </a:p>
          <a:p>
            <a:pPr/>
            <a:r>
              <a:t>Develop and implement security playbooks and procedures</a:t>
            </a:r>
          </a:p>
          <a:p>
            <a:pPr/>
            <a:r>
              <a:t>Establish monitoring and alerting mechanisms</a:t>
            </a:r>
          </a:p>
          <a:p>
            <a:pPr/>
            <a:r>
              <a:t>Conduct regular training and exercises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application of cybersecurity principles and best practices to enhance the security posture of an organization.</a:t>
            </a:r>
          </a:p>
          <a:p>
            <a:pPr/>
            <a:r>
              <a:t>Identify and analyze a real-world security incident</a:t>
            </a:r>
          </a:p>
          <a:p>
            <a:pPr/>
            <a:r>
              <a:t>Develop and implement a comprehensive response plan</a:t>
            </a:r>
          </a:p>
          <a:p>
            <a:pPr/>
            <a:r>
              <a:t>Evaluate the effectiveness of the response and make necessary adjustments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A practical case study is a detailed analysis of a real-world cybersecurity incident or scenario. It provides valuable insights into the tactics, techniques, and procedures used by attackers, as well as the effectiveness of defensive measures. By studying practical case studies, security professionals can learn from the mistakes of others and improve their own security posture.</a:t>
            </a:r>
          </a:p>
          <a:p>
            <a:pPr/>
            <a:r>
              <a:t>Helps identify common attack vectors and vulnerabilities</a:t>
            </a:r>
          </a:p>
          <a:p>
            <a:pPr/>
            <a:r>
              <a:t>Provides insights into attacker motivations and objectives</a:t>
            </a:r>
          </a:p>
          <a:p>
            <a:pPr/>
            <a:r>
              <a:t>Allows security professionals to evaluate the effectiveness of different defensive measures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example of how a cybersecurity incident can occur and the steps that can be taken to mitigate the damage.</a:t>
            </a:r>
          </a:p>
          <a:p>
            <a:pPr/>
            <a:r>
              <a:t>Incident Overview</a:t>
            </a:r>
          </a:p>
          <a:p>
            <a:pPr/>
            <a:r>
              <a:t>Incident Response</a:t>
            </a:r>
          </a:p>
          <a:p>
            <a:pPr/>
            <a:r>
              <a:t>Lessons Learned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NIST Cybersecurity Framework (NIST CSF)</a:t>
            </a:r>
          </a:p>
        </p:txBody>
      </p:sp>
      <p:sp>
        <p:nvSpPr>
          <p:cNvPr id="3" name="Content Placeholder 2"/>
          <p:cNvSpPr>
            <a:spLocks noGrp="1"/>
          </p:cNvSpPr>
          <p:nvPr>
            <p:ph idx="1"/>
          </p:nvPr>
        </p:nvSpPr>
        <p:spPr/>
        <p:txBody>
          <a:bodyPr wrap="square"/>
          <a:lstStyle/>
          <a:p>
            <a:r>
              <a:t>The NIST Cybersecurity Framework (NIST CSF) is a comprehensive voluntary framework that provides a prioritized, flexible, and repeatable approach to improving the security of critical infrastructure. It is based on existing standards, guidelines, and best practices and provides a common language for organizations to assess, manage, and communicate their cybersecurity risks.</a:t>
            </a:r>
          </a:p>
          <a:p>
            <a:pPr/>
            <a:r>
              <a:t>Identifies core cybersecurity activities and outcomes</a:t>
            </a:r>
          </a:p>
          <a:p>
            <a:pPr/>
            <a:r>
              <a:t>Provides a common language for communicating cybersecurity risks and requirements</a:t>
            </a:r>
          </a:p>
          <a:p>
            <a:pPr/>
            <a:r>
              <a:t>Helps organizations improve their cybersecurity posture and reduce risk</a:t>
            </a:r>
          </a:p>
          <a:p>
            <a:pPr/>
            <a:r>
              <a:t>Can be customized to meet the needs of any organization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example of how cybersecurity measures can be effectively implemented to mitigate risks and protect an organization's assets.</a:t>
            </a:r>
          </a:p>
          <a:p>
            <a:pPr/>
            <a:r>
              <a:t>Identify vulnerabilities and assess risks</a:t>
            </a:r>
          </a:p>
          <a:p>
            <a:pPr/>
            <a:r>
              <a:t>Develop and implement a cybersecurity plan</a:t>
            </a:r>
          </a:p>
          <a:p>
            <a:pPr/>
            <a:r>
              <a:t>Monitor and maintain systems and networks</a:t>
            </a:r>
          </a:p>
          <a:p>
            <a:pPr/>
            <a:r>
              <a:t>Educate and train employees</a:t>
            </a:r>
          </a:p>
          <a:p>
            <a:pPr/>
            <a:r>
              <a:t>Respond to incidents and breaches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a:t>
            </a:r>
          </a:p>
        </p:txBody>
      </p:sp>
      <p:sp>
        <p:nvSpPr>
          <p:cNvPr id="3" name="Content Placeholder 2"/>
          <p:cNvSpPr>
            <a:spLocks noGrp="1"/>
          </p:cNvSpPr>
          <p:nvPr>
            <p:ph idx="1"/>
          </p:nvPr>
        </p:nvSpPr>
        <p:spPr/>
        <p:txBody>
          <a:bodyPr wrap="square"/>
          <a:lstStyle/>
          <a:p>
            <a:r>
              <a:t>This case study demonstrates how to apply cybersecurity best practices in a real-world incident response scenario.</a:t>
            </a:r>
          </a:p>
          <a:p>
            <a:pPr/>
            <a:r>
              <a:t>Identify the incident and its scope</a:t>
            </a:r>
          </a:p>
          <a:p>
            <a:pPr/>
            <a:r>
              <a:t>Contain and isolate the incident</a:t>
            </a:r>
          </a:p>
          <a:p>
            <a:pPr/>
            <a:r>
              <a:t>Eradicate the threat</a:t>
            </a:r>
          </a:p>
          <a:p>
            <a:pPr/>
            <a:r>
              <a:t>Recover from the incident</a:t>
            </a:r>
          </a:p>
          <a:p>
            <a:pPr/>
            <a:r>
              <a:t>Document and review the incident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will provide a real-world example of how a cybersecurity incident can impact an organization. By understanding the details of this case, you can learn from the mistakes that were made and take steps to improve your organization's security posture.</a:t>
            </a:r>
          </a:p>
          <a:p>
            <a:pPr/>
            <a:r>
              <a:t>Review the case study and identify the key security issues.</a:t>
            </a:r>
          </a:p>
          <a:p>
            <a:pPr/>
            <a:r>
              <a:t>Develop a plan to address the security issues identified in the case study.</a:t>
            </a:r>
          </a:p>
          <a:p>
            <a:pPr/>
            <a:r>
              <a:t>Implement the plan and monitor its effectiveness.</a:t>
            </a:r>
          </a:p>
          <a:p>
            <a:pPr/>
            <a:r>
              <a:t>Share the results of the case study with other members of your organization.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Detection and Response</a:t>
            </a:r>
          </a:p>
        </p:txBody>
      </p:sp>
      <p:sp>
        <p:nvSpPr>
          <p:cNvPr id="3" name="Content Placeholder 2"/>
          <p:cNvSpPr>
            <a:spLocks noGrp="1"/>
          </p:cNvSpPr>
          <p:nvPr>
            <p:ph idx="1"/>
          </p:nvPr>
        </p:nvSpPr>
        <p:spPr/>
        <p:txBody>
          <a:bodyPr wrap="square"/>
          <a:lstStyle/>
          <a:p>
            <a:r>
              <a:t>This case study presents a real-world example of how a cybersecurity team detected and responded to a security incident. It highlights the importance of timely detection, rapid response, and effective collaboration among security professionals.</a:t>
            </a:r>
          </a:p>
          <a:p>
            <a:pPr/>
            <a:r>
              <a:t>Security Monitoring: Implementing continuous monitoring systems to detect suspicious activities.</a:t>
            </a:r>
          </a:p>
          <a:p>
            <a:pPr/>
            <a:r>
              <a:t>Incident Response Plan: Establishing a clear and comprehensive plan for responding to security incidents.</a:t>
            </a:r>
          </a:p>
          <a:p>
            <a:pPr/>
            <a:r>
              <a:t>Communication and Collaboration: Fostering effective communication and collaboration within the security team and with other relevant stakeholders.</a:t>
            </a:r>
          </a:p>
          <a:p>
            <a:pPr/>
            <a:r>
              <a:t>Forensic Analysis: Conducting thorough forensic analysis to determine the nature and scope of the incident.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Response</a:t>
            </a:r>
          </a:p>
        </p:txBody>
      </p:sp>
      <p:sp>
        <p:nvSpPr>
          <p:cNvPr id="3" name="Content Placeholder 2"/>
          <p:cNvSpPr>
            <a:spLocks noGrp="1"/>
          </p:cNvSpPr>
          <p:nvPr>
            <p:ph idx="1"/>
          </p:nvPr>
        </p:nvSpPr>
        <p:spPr/>
        <p:txBody>
          <a:bodyPr wrap="square"/>
          <a:lstStyle/>
          <a:p>
            <a:r>
              <a:t>A practical case study to enhance understanding of cybersecurity incident response processes and best practices.</a:t>
            </a:r>
          </a:p>
          <a:p>
            <a:pPr/>
            <a:r>
              <a:t>Incident Detection and Triage</a:t>
            </a:r>
          </a:p>
          <a:p>
            <a:pPr/>
            <a:r>
              <a:t>Incident Containment and Escalation</a:t>
            </a:r>
          </a:p>
          <a:p>
            <a:pPr/>
            <a:r>
              <a:t>Incident Investigation and Analysis</a:t>
            </a:r>
          </a:p>
          <a:p>
            <a:pPr/>
            <a:r>
              <a:t>Incident Recovery and Remediation</a:t>
            </a:r>
          </a:p>
          <a:p>
            <a:pPr/>
            <a:r>
              <a:t>Incident Communication and Reporting</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Analyzing a Cyber Security Incident</a:t>
            </a:r>
          </a:p>
        </p:txBody>
      </p:sp>
      <p:sp>
        <p:nvSpPr>
          <p:cNvPr id="3" name="Content Placeholder 2"/>
          <p:cNvSpPr>
            <a:spLocks noGrp="1"/>
          </p:cNvSpPr>
          <p:nvPr>
            <p:ph idx="1"/>
          </p:nvPr>
        </p:nvSpPr>
        <p:spPr/>
        <p:txBody>
          <a:bodyPr wrap="square"/>
          <a:lstStyle/>
          <a:p>
            <a:r>
              <a:t>This case study will guide you through the process of analyzing a cyber security incident. We will use the NIST Cybersecurity Framework as a reference to ensure a comprehensive and structured approach.</a:t>
            </a:r>
          </a:p>
          <a:p>
            <a:pPr/>
            <a:r>
              <a:t>Incident Identification</a:t>
            </a:r>
          </a:p>
          <a:p>
            <a:pPr/>
            <a:r>
              <a:t>Incident Containment</a:t>
            </a:r>
          </a:p>
          <a:p>
            <a:pPr/>
            <a:r>
              <a:t>Incident Eradication</a:t>
            </a:r>
          </a:p>
          <a:p>
            <a:pPr/>
            <a:r>
              <a:t>Incident Recovery</a:t>
            </a:r>
          </a:p>
          <a:p>
            <a:pPr/>
            <a:r>
              <a:t>Incident Lessons Learned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application of cybersecurity best practices and frameworks to enhance the security posture of an organization.</a:t>
            </a:r>
          </a:p>
          <a:p>
            <a:pPr/>
            <a:r>
              <a:t>Identify and assess potential cybersecurity threats and vulnerabilities</a:t>
            </a:r>
          </a:p>
          <a:p>
            <a:pPr/>
            <a:r>
              <a:t>Develop and implement a comprehensive cybersecurity strategy</a:t>
            </a:r>
          </a:p>
          <a:p>
            <a:pPr/>
            <a:r>
              <a:t>Establish and enforce security policies and procedures</a:t>
            </a:r>
          </a:p>
          <a:p>
            <a:pPr/>
            <a:r>
              <a:t>Monitor and manage the cybersecurity environment</a:t>
            </a:r>
          </a:p>
          <a:p>
            <a:pPr/>
            <a:r>
              <a:t>Respond to and recover from cybersecurity incidents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Cybersecurity Case Study</a:t>
            </a:r>
          </a:p>
        </p:txBody>
      </p:sp>
      <p:sp>
        <p:nvSpPr>
          <p:cNvPr id="3" name="Content Placeholder 2"/>
          <p:cNvSpPr>
            <a:spLocks noGrp="1"/>
          </p:cNvSpPr>
          <p:nvPr>
            <p:ph idx="1"/>
          </p:nvPr>
        </p:nvSpPr>
        <p:spPr/>
        <p:txBody>
          <a:bodyPr wrap="square"/>
          <a:lstStyle/>
          <a:p>
            <a:r>
              <a:t>This section presents a practical case study exercise to enhance the understanding of cybersecurity concepts and their application. The case study will focus on a real-world scenario and incorporate hands-on activities. Participants will have the opportunity to apply their knowledge and skills to identify vulnerabilities, analyze threats, and implement appropriate countermeasures.</a:t>
            </a:r>
          </a:p>
          <a:p>
            <a:pPr/>
            <a:r>
              <a:t>**Goals of the Case Study:**</a:t>
            </a:r>
          </a:p>
          <a:p>
            <a:pPr/>
            <a:r>
              <a:t>**Methodology:**</a:t>
            </a:r>
          </a:p>
          <a:p>
            <a:pPr/>
            <a:r>
              <a:t>**Case Study Scenario:**</a:t>
            </a:r>
          </a:p>
          <a:p>
            <a:pPr/>
            <a:r>
              <a:t>**Activities:**</a:t>
            </a:r>
          </a:p>
          <a:p>
            <a:pPr/>
            <a:r>
              <a:t>**Expected Outcomes:**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Response</a:t>
            </a:r>
          </a:p>
        </p:txBody>
      </p:sp>
      <p:sp>
        <p:nvSpPr>
          <p:cNvPr id="3" name="Content Placeholder 2"/>
          <p:cNvSpPr>
            <a:spLocks noGrp="1"/>
          </p:cNvSpPr>
          <p:nvPr>
            <p:ph idx="1"/>
          </p:nvPr>
        </p:nvSpPr>
        <p:spPr/>
        <p:txBody>
          <a:bodyPr wrap="square"/>
          <a:lstStyle/>
          <a:p>
            <a:r>
              <a:t>This case study provides a practical example of how to apply cybersecurity best practices in response to a real-world incident. It covers key steps, best practices, and lessons learned.</a:t>
            </a:r>
          </a:p>
          <a:p>
            <a:pPr/>
            <a:r>
              <a:t>Incident detection and assessment</a:t>
            </a:r>
          </a:p>
          <a:p>
            <a:pPr/>
            <a:r>
              <a:t>Containment and mitigation</a:t>
            </a:r>
          </a:p>
          <a:p>
            <a:pPr/>
            <a:r>
              <a:t>Investigation and analysis</a:t>
            </a:r>
          </a:p>
          <a:p>
            <a:pPr/>
            <a:r>
              <a:t>Communication and recovery</a:t>
            </a:r>
          </a:p>
          <a:p>
            <a:pPr/>
            <a:r>
              <a:t>Lessons learned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Organizations can leverage practical case studies to reinforce learning and demonstrate the potential impacts of cybersecurity threats. This approach provides a hands-on, scenario-based examination of real-world incidents.</a:t>
            </a:r>
          </a:p>
          <a:p>
            <a:pPr/>
            <a:r>
              <a:t>Review historical cybersecurity incidents to identify common attack patterns, vulnerabilities, and mitigation strategies.</a:t>
            </a:r>
          </a:p>
          <a:p>
            <a:pPr/>
            <a:r>
              <a:t>Conduct simulations or tabletop exercises to test incident response plans and identify areas for improvement.</a:t>
            </a:r>
          </a:p>
          <a:p>
            <a:pPr/>
            <a:r>
              <a:t>Examine case studies that demonstrate the financial, reputational, and operational consequences of cybersecurity breaches.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NIST Cybersecurity Framework</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reviews a real-world cybersecurity incident and provides practical guidance on how to prevent and mitigate similar attacks.</a:t>
            </a:r>
          </a:p>
          <a:p>
            <a:pPr/>
            <a:r>
              <a:t>**Incident Overview**</a:t>
            </a:r>
          </a:p>
          <a:p>
            <a:pPr/>
            <a:r>
              <a:t>**Root Cause Analysis**</a:t>
            </a:r>
          </a:p>
          <a:p>
            <a:pPr/>
            <a:r>
              <a:t>**Lessons Learned**</a:t>
            </a:r>
          </a:p>
          <a:p>
            <a:pPr/>
            <a:r>
              <a:t>**Recommendations**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module provides a practical case study to demonstrate the implementation of cybersecurity best practices in a real-world scenario. By examining a specific case, participants can gain hands-on experience in applying cybersecurity principles and techniques.</a:t>
            </a:r>
          </a:p>
          <a:p>
            <a:pPr/>
            <a:r>
              <a:t>Analyze real-world cybersecurity incidents and breaches</a:t>
            </a:r>
          </a:p>
          <a:p>
            <a:pPr/>
            <a:r>
              <a:t>Develop and implement effective cybersecurity strategies</a:t>
            </a:r>
          </a:p>
          <a:p>
            <a:pPr/>
            <a:r>
              <a:t>Evaluate the effectiveness of cybersecurity controls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GDPR Requirements</a:t>
            </a:r>
          </a:p>
        </p:txBody>
      </p:sp>
      <p:sp>
        <p:nvSpPr>
          <p:cNvPr id="3" name="Content Placeholder 2"/>
          <p:cNvSpPr>
            <a:spLocks noGrp="1"/>
          </p:cNvSpPr>
          <p:nvPr>
            <p:ph idx="1"/>
          </p:nvPr>
        </p:nvSpPr>
        <p:spPr/>
        <p:txBody>
          <a:bodyPr wrap="square"/>
          <a:lstStyle/>
          <a:p>
            <a:r>
              <a:t>The General Data Protection Regulation (GDPR) is a comprehensive data protection law that governs the processing of personal data of individuals in the European Union (EU) and the European Economic Area (EEA). It sets out a number of requirements for organizations that process personal data, including the following:</a:t>
            </a:r>
          </a:p>
          <a:p>
            <a:pPr/>
            <a:r>
              <a:t>**Transparency and consent:** Organizations must be transparent about how they collect and use personal data, and individuals must give their consent to the processing of their data.</a:t>
            </a:r>
          </a:p>
          <a:p>
            <a:pPr/>
            <a:r>
              <a:t>**Data minimization:** Organizations must only collect and process the personal data that is necessary for the specific purpose for which it is being processed.</a:t>
            </a:r>
          </a:p>
          <a:p>
            <a:pPr/>
            <a:r>
              <a:t>**Data storage limitations:** Personal data must be stored securely and must not be kept for longer than is necessary.</a:t>
            </a:r>
          </a:p>
          <a:p>
            <a:pPr/>
            <a:r>
              <a:t>**Data protection impact assessments:** Organizations must conduct data protection impact assessments (DPIAs) to identify and mitigate the risks to personal data.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GDPR Requirements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Assessment Methodology</a:t>
            </a:r>
          </a:p>
        </p:txBody>
      </p:sp>
      <p:sp>
        <p:nvSpPr>
          <p:cNvPr id="3" name="Content Placeholder 2"/>
          <p:cNvSpPr>
            <a:spLocks noGrp="1"/>
          </p:cNvSpPr>
          <p:nvPr>
            <p:ph idx="1"/>
          </p:nvPr>
        </p:nvSpPr>
        <p:spPr/>
        <p:txBody>
          <a:bodyPr wrap="square"/>
          <a:lstStyle/>
          <a:p>
            <a:r>
              <a:t>Risk assessment involves identifying, analyzing, and evaluating risks to determine their potential impact on organizational objectives. This methodology provides a systematic approach to prioritize risks and allocate resources for risk mitigation.</a:t>
            </a:r>
          </a:p>
          <a:p>
            <a:pPr/>
            <a:r>
              <a:t>Identify and Profile Assets</a:t>
            </a:r>
          </a:p>
          <a:p>
            <a:pPr/>
            <a:r>
              <a:t>Identify and Analyze Threats</a:t>
            </a:r>
          </a:p>
          <a:p>
            <a:pPr/>
            <a:r>
              <a:t>Assess Risk</a:t>
            </a:r>
          </a:p>
          <a:p>
            <a:pPr/>
            <a:r>
              <a:t>Rank and Prioritize Risks</a:t>
            </a:r>
          </a:p>
          <a:p>
            <a:pPr/>
            <a:r>
              <a:t>Evaluate and Implement Controls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