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3.svg" ContentType="image/svg+xml"/>
  <Override PartName="/ppt/media/image5.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Lst>
  <p:sldSz cx="18288000" cy="10287000"/>
  <p:notesSz cx="6858000" cy="9144000"/>
  <p:embeddedFontLst>
    <p:embeddedFont>
      <p:font typeface="TT Rounds Condensed Bold" charset="1" panose="02000806030000020003"/>
      <p:regular r:id="rId7"/>
    </p:embeddedFont>
    <p:embeddedFont>
      <p:font typeface="TT Rounds Condensed" charset="1" panose="02000506030000020003"/>
      <p:regular r:id="rId8"/>
    </p:embeddedFont>
    <p:embeddedFont>
      <p:font typeface="Montserrat" charset="1" panose="0000050000000000000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font" Target="fonts/font7.fntdata"/><Relationship Id="rId8" Type="http://schemas.openxmlformats.org/officeDocument/2006/relationships/font" Target="fonts/font8.fntdata"/><Relationship Id="rId9" Type="http://schemas.openxmlformats.org/officeDocument/2006/relationships/font" Target="fonts/font9.fntdata"/><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svg"/><Relationship Id="rId5" Type="http://schemas.openxmlformats.org/officeDocument/2006/relationships/image" Target="../media/image4.png"/><Relationship Id="rId6" Type="http://schemas.openxmlformats.org/officeDocument/2006/relationships/image" Target="../media/image5.sv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3621" y="-208344"/>
            <a:ext cx="18461620" cy="10495344"/>
            <a:chOff x="0" y="0"/>
            <a:chExt cx="24615494" cy="13993792"/>
          </a:xfrm>
        </p:grpSpPr>
        <p:sp>
          <p:nvSpPr>
            <p:cNvPr name="Freeform 3" id="3"/>
            <p:cNvSpPr/>
            <p:nvPr/>
          </p:nvSpPr>
          <p:spPr>
            <a:xfrm flipH="false" flipV="false" rot="0">
              <a:off x="0" y="0"/>
              <a:ext cx="24615521" cy="13993749"/>
            </a:xfrm>
            <a:custGeom>
              <a:avLst/>
              <a:gdLst/>
              <a:ahLst/>
              <a:cxnLst/>
              <a:rect r="r" b="b" t="t" l="l"/>
              <a:pathLst>
                <a:path h="13993749" w="24615521">
                  <a:moveTo>
                    <a:pt x="0" y="0"/>
                  </a:moveTo>
                  <a:lnTo>
                    <a:pt x="24615521" y="0"/>
                  </a:lnTo>
                  <a:lnTo>
                    <a:pt x="24615521" y="13993749"/>
                  </a:lnTo>
                  <a:lnTo>
                    <a:pt x="0" y="13993749"/>
                  </a:lnTo>
                  <a:close/>
                </a:path>
              </a:pathLst>
            </a:custGeom>
            <a:blipFill>
              <a:blip r:embed="rId2">
                <a:alphaModFix amt="4000"/>
              </a:blip>
              <a:stretch>
                <a:fillRect l="0" t="-2770" r="0" b="-2771"/>
              </a:stretch>
            </a:blipFill>
          </p:spPr>
        </p:sp>
      </p:grpSp>
      <p:sp>
        <p:nvSpPr>
          <p:cNvPr name="Freeform 4" id="4"/>
          <p:cNvSpPr/>
          <p:nvPr/>
        </p:nvSpPr>
        <p:spPr>
          <a:xfrm flipH="false" flipV="false" rot="0">
            <a:off x="-484249" y="7480448"/>
            <a:ext cx="1455552" cy="1632333"/>
          </a:xfrm>
          <a:custGeom>
            <a:avLst/>
            <a:gdLst/>
            <a:ahLst/>
            <a:cxnLst/>
            <a:rect r="r" b="b" t="t" l="l"/>
            <a:pathLst>
              <a:path h="1632333" w="1455552">
                <a:moveTo>
                  <a:pt x="0" y="0"/>
                </a:moveTo>
                <a:lnTo>
                  <a:pt x="1455552" y="0"/>
                </a:lnTo>
                <a:lnTo>
                  <a:pt x="1455552" y="1632333"/>
                </a:lnTo>
                <a:lnTo>
                  <a:pt x="0" y="16323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433841" y="8890501"/>
            <a:ext cx="15615908" cy="59034"/>
            <a:chOff x="0" y="0"/>
            <a:chExt cx="20821210" cy="78712"/>
          </a:xfrm>
        </p:grpSpPr>
        <p:sp>
          <p:nvSpPr>
            <p:cNvPr name="Freeform 6" id="6"/>
            <p:cNvSpPr/>
            <p:nvPr/>
          </p:nvSpPr>
          <p:spPr>
            <a:xfrm flipH="false" flipV="false" rot="0">
              <a:off x="25400" y="0"/>
              <a:ext cx="20770469" cy="78740"/>
            </a:xfrm>
            <a:custGeom>
              <a:avLst/>
              <a:gdLst/>
              <a:ahLst/>
              <a:cxnLst/>
              <a:rect r="r" b="b" t="t" l="l"/>
              <a:pathLst>
                <a:path h="78740" w="20770469">
                  <a:moveTo>
                    <a:pt x="0" y="0"/>
                  </a:moveTo>
                  <a:lnTo>
                    <a:pt x="20770469" y="27940"/>
                  </a:lnTo>
                  <a:lnTo>
                    <a:pt x="20770342" y="78740"/>
                  </a:lnTo>
                  <a:lnTo>
                    <a:pt x="0" y="50800"/>
                  </a:lnTo>
                  <a:close/>
                </a:path>
              </a:pathLst>
            </a:custGeom>
            <a:solidFill>
              <a:srgbClr val="9C2736"/>
            </a:solidFill>
          </p:spPr>
        </p:sp>
      </p:grpSp>
      <p:sp>
        <p:nvSpPr>
          <p:cNvPr name="Freeform 7" id="7"/>
          <p:cNvSpPr/>
          <p:nvPr/>
        </p:nvSpPr>
        <p:spPr>
          <a:xfrm flipH="false" flipV="false" rot="0">
            <a:off x="16286474" y="8918241"/>
            <a:ext cx="744225" cy="489135"/>
          </a:xfrm>
          <a:custGeom>
            <a:avLst/>
            <a:gdLst/>
            <a:ahLst/>
            <a:cxnLst/>
            <a:rect r="r" b="b" t="t" l="l"/>
            <a:pathLst>
              <a:path h="489135" w="744225">
                <a:moveTo>
                  <a:pt x="0" y="0"/>
                </a:moveTo>
                <a:lnTo>
                  <a:pt x="744224" y="0"/>
                </a:lnTo>
                <a:lnTo>
                  <a:pt x="744224" y="489135"/>
                </a:lnTo>
                <a:lnTo>
                  <a:pt x="0" y="4891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descr="CyberAgent logo"/>
          <p:cNvSpPr/>
          <p:nvPr/>
        </p:nvSpPr>
        <p:spPr>
          <a:xfrm flipH="false" flipV="false" rot="0">
            <a:off x="3207891" y="8886990"/>
            <a:ext cx="3111218" cy="1378585"/>
          </a:xfrm>
          <a:custGeom>
            <a:avLst/>
            <a:gdLst/>
            <a:ahLst/>
            <a:cxnLst/>
            <a:rect r="r" b="b" t="t" l="l"/>
            <a:pathLst>
              <a:path h="1378585" w="3111218">
                <a:moveTo>
                  <a:pt x="0" y="0"/>
                </a:moveTo>
                <a:lnTo>
                  <a:pt x="3111217" y="0"/>
                </a:lnTo>
                <a:lnTo>
                  <a:pt x="3111217" y="1378586"/>
                </a:lnTo>
                <a:lnTo>
                  <a:pt x="0" y="1378586"/>
                </a:lnTo>
                <a:lnTo>
                  <a:pt x="0" y="0"/>
                </a:lnTo>
                <a:close/>
              </a:path>
            </a:pathLst>
          </a:custGeom>
          <a:blipFill>
            <a:blip r:embed="rId7"/>
            <a:stretch>
              <a:fillRect l="0" t="0" r="-165322" b="0"/>
            </a:stretch>
          </a:blipFill>
        </p:spPr>
      </p:sp>
      <p:grpSp>
        <p:nvGrpSpPr>
          <p:cNvPr name="Group 9" id="9"/>
          <p:cNvGrpSpPr/>
          <p:nvPr/>
        </p:nvGrpSpPr>
        <p:grpSpPr>
          <a:xfrm rot="-5400000">
            <a:off x="-652168" y="8756318"/>
            <a:ext cx="1810047" cy="1603322"/>
            <a:chOff x="0" y="0"/>
            <a:chExt cx="2413396" cy="2137762"/>
          </a:xfrm>
        </p:grpSpPr>
        <p:sp>
          <p:nvSpPr>
            <p:cNvPr name="Freeform 10" id="10"/>
            <p:cNvSpPr/>
            <p:nvPr/>
          </p:nvSpPr>
          <p:spPr>
            <a:xfrm flipH="false" flipV="false" rot="0">
              <a:off x="0" y="0"/>
              <a:ext cx="2413381" cy="2137664"/>
            </a:xfrm>
            <a:custGeom>
              <a:avLst/>
              <a:gdLst/>
              <a:ahLst/>
              <a:cxnLst/>
              <a:rect r="r" b="b" t="t" l="l"/>
              <a:pathLst>
                <a:path h="2137664" w="2413381">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p:spPr>
        </p:sp>
      </p:grpSp>
      <p:sp>
        <p:nvSpPr>
          <p:cNvPr name="Freeform 11" id="11" descr="Logo: Co-funded by the European Union"/>
          <p:cNvSpPr/>
          <p:nvPr/>
        </p:nvSpPr>
        <p:spPr>
          <a:xfrm flipH="false" flipV="false" rot="0">
            <a:off x="12309675" y="8850376"/>
            <a:ext cx="4348910" cy="1378585"/>
          </a:xfrm>
          <a:custGeom>
            <a:avLst/>
            <a:gdLst/>
            <a:ahLst/>
            <a:cxnLst/>
            <a:rect r="r" b="b" t="t" l="l"/>
            <a:pathLst>
              <a:path h="1378585" w="4348910">
                <a:moveTo>
                  <a:pt x="0" y="0"/>
                </a:moveTo>
                <a:lnTo>
                  <a:pt x="4348909" y="0"/>
                </a:lnTo>
                <a:lnTo>
                  <a:pt x="4348909" y="1378586"/>
                </a:lnTo>
                <a:lnTo>
                  <a:pt x="0" y="1378586"/>
                </a:lnTo>
                <a:lnTo>
                  <a:pt x="0" y="0"/>
                </a:lnTo>
                <a:close/>
              </a:path>
            </a:pathLst>
          </a:custGeom>
          <a:blipFill>
            <a:blip r:embed="rId7"/>
            <a:stretch>
              <a:fillRect l="-89810" t="0" r="0" b="0"/>
            </a:stretch>
          </a:blipFill>
        </p:spPr>
      </p:sp>
      <p:sp>
        <p:nvSpPr>
          <p:cNvPr name="Freeform 12" id="12"/>
          <p:cNvSpPr/>
          <p:nvPr/>
        </p:nvSpPr>
        <p:spPr>
          <a:xfrm flipH="false" flipV="false" rot="-5400000">
            <a:off x="1689659" y="8966038"/>
            <a:ext cx="1045381" cy="1412688"/>
          </a:xfrm>
          <a:custGeom>
            <a:avLst/>
            <a:gdLst/>
            <a:ahLst/>
            <a:cxnLst/>
            <a:rect r="r" b="b" t="t" l="l"/>
            <a:pathLst>
              <a:path h="1412688" w="1045381">
                <a:moveTo>
                  <a:pt x="0" y="0"/>
                </a:moveTo>
                <a:lnTo>
                  <a:pt x="1045381" y="0"/>
                </a:lnTo>
                <a:lnTo>
                  <a:pt x="1045381" y="1412688"/>
                </a:lnTo>
                <a:lnTo>
                  <a:pt x="0" y="1412688"/>
                </a:lnTo>
                <a:lnTo>
                  <a:pt x="0" y="0"/>
                </a:lnTo>
                <a:close/>
              </a:path>
            </a:pathLst>
          </a:custGeom>
          <a:blipFill>
            <a:blip r:embed="rId8">
              <a:extLst>
                <a:ext uri="{96DAC541-7B7A-43D3-8B79-37D633B846F1}">
                  <asvg:svgBlip xmlns:asvg="http://schemas.microsoft.com/office/drawing/2016/SVG/main" r:embed="rId9"/>
                </a:ext>
              </a:extLst>
            </a:blip>
            <a:stretch>
              <a:fillRect l="-72892" t="0" r="-72892" b="0"/>
            </a:stretch>
          </a:blipFill>
        </p:spPr>
      </p:sp>
      <p:sp>
        <p:nvSpPr>
          <p:cNvPr name="TextBox 13" id="13"/>
          <p:cNvSpPr txBox="true"/>
          <p:nvPr/>
        </p:nvSpPr>
        <p:spPr>
          <a:xfrm rot="0">
            <a:off x="1348740" y="1105805"/>
            <a:ext cx="15590520" cy="938784"/>
          </a:xfrm>
          <a:prstGeom prst="rect">
            <a:avLst/>
          </a:prstGeom>
        </p:spPr>
        <p:txBody>
          <a:bodyPr anchor="t" rtlCol="false" tIns="0" lIns="0" bIns="0" rIns="0">
            <a:spAutoFit/>
          </a:bodyPr>
          <a:lstStyle/>
          <a:p>
            <a:pPr algn="l">
              <a:lnSpc>
                <a:spcPts val="7128"/>
              </a:lnSpc>
            </a:pPr>
            <a:r>
              <a:rPr lang="en-US" b="true" sz="6600" spc="61">
                <a:solidFill>
                  <a:srgbClr val="000000"/>
                </a:solidFill>
                <a:latin typeface="TT Rounds Condensed Bold"/>
                <a:ea typeface="TT Rounds Condensed Bold"/>
                <a:cs typeface="TT Rounds Condensed Bold"/>
                <a:sym typeface="TT Rounds Condensed Bold"/>
              </a:rPr>
              <a:t>Title</a:t>
            </a:r>
          </a:p>
        </p:txBody>
      </p:sp>
      <p:sp>
        <p:nvSpPr>
          <p:cNvPr name="TextBox 14" id="14"/>
          <p:cNvSpPr txBox="true"/>
          <p:nvPr/>
        </p:nvSpPr>
        <p:spPr>
          <a:xfrm rot="0">
            <a:off x="1348740" y="2774632"/>
            <a:ext cx="15590520" cy="647700"/>
          </a:xfrm>
          <a:prstGeom prst="rect">
            <a:avLst/>
          </a:prstGeom>
        </p:spPr>
        <p:txBody>
          <a:bodyPr anchor="t" rtlCol="false" tIns="0" lIns="0" bIns="0" rIns="0">
            <a:spAutoFit/>
          </a:bodyPr>
          <a:lstStyle/>
          <a:p>
            <a:pPr algn="l" marL="760095" indent="-380048" lvl="1">
              <a:lnSpc>
                <a:spcPts val="5040"/>
              </a:lnSpc>
            </a:pPr>
            <a:r>
              <a:rPr lang="en-US" sz="4200" spc="39" u="sng">
                <a:solidFill>
                  <a:srgbClr val="000000"/>
                </a:solidFill>
                <a:latin typeface="TT Rounds Condensed"/>
                <a:ea typeface="TT Rounds Condensed"/>
                <a:cs typeface="TT Rounds Condensed"/>
                <a:sym typeface="TT Rounds Condensed"/>
              </a:rPr>
              <a:t>Information</a:t>
            </a:r>
          </a:p>
        </p:txBody>
      </p:sp>
      <p:sp>
        <p:nvSpPr>
          <p:cNvPr name="TextBox 15" id="15"/>
          <p:cNvSpPr txBox="true"/>
          <p:nvPr/>
        </p:nvSpPr>
        <p:spPr>
          <a:xfrm rot="0">
            <a:off x="16384110" y="8949436"/>
            <a:ext cx="555148" cy="435080"/>
          </a:xfrm>
          <a:prstGeom prst="rect">
            <a:avLst/>
          </a:prstGeom>
        </p:spPr>
        <p:txBody>
          <a:bodyPr anchor="t" rtlCol="false" tIns="0" lIns="0" bIns="0" rIns="0">
            <a:spAutoFit/>
          </a:bodyPr>
          <a:lstStyle/>
          <a:p>
            <a:pPr algn="ctr">
              <a:lnSpc>
                <a:spcPts val="2160"/>
              </a:lnSpc>
            </a:pPr>
            <a:r>
              <a:rPr lang="en-US" sz="1800">
                <a:solidFill>
                  <a:srgbClr val="FFFFFF"/>
                </a:solidFill>
                <a:latin typeface="Montserrat"/>
                <a:ea typeface="Montserrat"/>
                <a:cs typeface="Montserrat"/>
                <a:sym typeface="Montserrat"/>
              </a:rPr>
              <a:t>7</a:t>
            </a:r>
          </a:p>
        </p:txBody>
      </p:sp>
      <p:sp>
        <p:nvSpPr>
          <p:cNvPr id="16" name="TextBox 15"/>
          <p:cNvSpPr txBox="1"/>
          <p:nvPr/>
        </p:nvSpPr>
        <p:spPr>
          <a:xfrm>
            <a:off x="914400" y="914400"/>
            <a:ext cx="7315200" cy="1371600"/>
          </a:xfrm>
          <a:prstGeom prst="rect">
            <a:avLst/>
          </a:prstGeom>
          <a:noFill/>
        </p:spPr>
        <p:txBody>
          <a:bodyPr wrap="none">
            <a:spAutoFit/>
          </a:bodyPr>
          <a:lstStyle/>
          <a:p>
            <a:r>
              <a:rPr sz="4400" b="1"/>
              <a:t>Comprehensive Data Analytics in Cybersecurity</a:t>
            </a:r>
          </a:p>
        </p:txBody>
      </p:sp>
      <p:sp>
        <p:nvSpPr>
          <p:cNvPr id="17" name="TextBox 16"/>
          <p:cNvSpPr txBox="1"/>
          <p:nvPr/>
        </p:nvSpPr>
        <p:spPr>
          <a:xfrm>
            <a:off x="914400" y="1828800"/>
            <a:ext cx="7315200" cy="1371600"/>
          </a:xfrm>
          <a:prstGeom prst="rect">
            <a:avLst/>
          </a:prstGeom>
          <a:noFill/>
        </p:spPr>
        <p:txBody>
          <a:bodyPr wrap="none">
            <a:spAutoFit/>
          </a:bodyPr>
          <a:lstStyle/>
          <a:p>
            <a:r>
              <a:t>This lesson provides an overview of data analytics techniques used in cybersecurity, covering data collection, analysis, and visualization for threat detection and response.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Risk Assessment Methodology</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Threat Modeling</a:t>
            </a:r>
          </a:p>
        </p:txBody>
      </p:sp>
      <p:sp>
        <p:nvSpPr>
          <p:cNvPr id="3" name="Content Placeholder 2"/>
          <p:cNvSpPr>
            <a:spLocks noGrp="1"/>
          </p:cNvSpPr>
          <p:nvPr>
            <p:ph idx="1"/>
          </p:nvPr>
        </p:nvSpPr>
        <p:spPr/>
        <p:txBody>
          <a:bodyPr wrap="square"/>
          <a:lstStyle/>
          <a:p>
            <a:r>
              <a:t>Structured approach to identify, analyze, and mitigate threats to an organization's assets, aligning with industry best practices.</a:t>
            </a:r>
          </a:p>
          <a:p>
            <a:pPr/>
            <a:r>
              <a:t>**Identify Assets and Vulnerabilities:** Determine valuable assets and their potential vulnerabilities.</a:t>
            </a:r>
          </a:p>
          <a:p>
            <a:pPr/>
            <a:r>
              <a:t>**Create Threat Scenarios:** Develop potential threat scenarios based on identified vulnerabilities.</a:t>
            </a:r>
          </a:p>
          <a:p>
            <a:pPr/>
            <a:r>
              <a:t>**Estimate Impact and Likelihood:** Analyze the potential impact and likelihood of each threat scenario.</a:t>
            </a:r>
          </a:p>
          <a:p>
            <a:pPr/>
            <a:r>
              <a:t>**Prioritize Threats:** Rank threats based on their estimated impact and likelihood.</a:t>
            </a:r>
          </a:p>
          <a:p>
            <a:pPr/>
            <a:r>
              <a:t>**Develop Mitigation Strategies:** Implement measures to reduce or eliminate identified threats.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Threat Modeling: Practical Applications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Vulnerability Management</a:t>
            </a:r>
          </a:p>
        </p:txBody>
      </p:sp>
      <p:sp>
        <p:nvSpPr>
          <p:cNvPr id="3" name="Content Placeholder 2"/>
          <p:cNvSpPr>
            <a:spLocks noGrp="1"/>
          </p:cNvSpPr>
          <p:nvPr>
            <p:ph idx="1"/>
          </p:nvPr>
        </p:nvSpPr>
        <p:spPr/>
        <p:txBody>
          <a:bodyPr wrap="square"/>
          <a:lstStyle/>
          <a:p>
            <a:r>
              <a:t>Vulnerability management is an essential process in cybersecurity that involves identifying, assessing, and mitigating the security vulnerabilities in IT systems and networks.</a:t>
            </a:r>
          </a:p>
          <a:p>
            <a:r>
              <a:t>By proactively managing vulnerabilities, organizations can reduce the risk of successful cyberattacks and data breaches.</a:t>
            </a:r>
          </a:p>
          <a:p>
            <a:pPr/>
            <a:r>
              <a:t>Vulnerability assessment: Identifying and categorizing the weaknesses and flaws in IT systems and networks.</a:t>
            </a:r>
          </a:p>
          <a:p>
            <a:pPr/>
            <a:r>
              <a:t>Vulnerability prioritization: Determining the severity and urgency of vulnerabilities based on factors such as the</a:t>
            </a:r>
            <a:br/>
            <a:r>
              <a:t>potential impact and likelihood of exploitation.</a:t>
            </a:r>
          </a:p>
          <a:p>
            <a:pPr/>
            <a:r>
              <a:t>Patch and remediation: Implementing security fixes, updates, and patches to address vulnerabilities.</a:t>
            </a:r>
          </a:p>
          <a:p>
            <a:pPr/>
            <a:r>
              <a:t>Vulnerability monitoring: Continuously tracking and monitoring systems and networks for new vulnerabilities and</a:t>
            </a:r>
            <a:br/>
            <a:r>
              <a:t>potential exploits.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Vulnerability Management</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Information Sources</a:t>
            </a:r>
          </a:p>
        </p:txBody>
      </p:sp>
      <p:sp>
        <p:nvSpPr>
          <p:cNvPr id="3" name="Content Placeholder 2"/>
          <p:cNvSpPr>
            <a:spLocks noGrp="1"/>
          </p:cNvSpPr>
          <p:nvPr>
            <p:ph idx="1"/>
          </p:nvPr>
        </p:nvSpPr>
        <p:spPr/>
        <p:txBody>
          <a:bodyPr wrap="square"/>
          <a:lstStyle/>
          <a:p>
            <a:r>
              <a:t>Security information sources are critical for providing the data needed to detect, analyze, and respond to cybersecurity threats and incidents.</a:t>
            </a:r>
          </a:p>
          <a:p>
            <a:r>
              <a:t>These sources can include both internal and external data, and can be classified into several categories:.</a:t>
            </a:r>
          </a:p>
          <a:p>
            <a:pPr/>
            <a:r>
              <a:t>Log Files: Audit trails and system logs provide valuable insights into user activity, system events, and application</a:t>
            </a:r>
            <a:br/>
            <a:r>
              <a:t>usage.</a:t>
            </a:r>
          </a:p>
          <a:p>
            <a:pPr/>
            <a:r>
              <a:t>IDS/IPS Alerts: Intrusion detection and prevention systems generate alerts when suspicious activity or known attacks</a:t>
            </a:r>
            <a:br/>
            <a:r>
              <a:t>are detected.</a:t>
            </a:r>
          </a:p>
          <a:p>
            <a:pPr/>
            <a:r>
              <a:t>Security Vulnerability Scanners: These tools identify potential vulnerabilities in systems and applications that could</a:t>
            </a:r>
            <a:br/>
            <a:r>
              <a:t>be exploited by attackers.</a:t>
            </a:r>
          </a:p>
          <a:p>
            <a:pPr/>
            <a:r>
              <a:t>Network Traffic Monitoring: Monitoring network traffic can reveal malicious activity, such as phishing attempts or data</a:t>
            </a:r>
            <a:br/>
            <a:r>
              <a:t>exfiltration.</a:t>
            </a:r>
          </a:p>
          <a:p>
            <a:pPr/>
            <a:r>
              <a:t>Threat Intelligence Feeds: External sources provide up-to-date information about emerging threats, vulnerabilities, and</a:t>
            </a:r>
            <a:br/>
            <a:r>
              <a:t>attack techniques.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Information Sources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SIEM Implementation</a:t>
            </a:r>
          </a:p>
        </p:txBody>
      </p:sp>
      <p:sp>
        <p:nvSpPr>
          <p:cNvPr id="3" name="Content Placeholder 2"/>
          <p:cNvSpPr>
            <a:spLocks noGrp="1"/>
          </p:cNvSpPr>
          <p:nvPr>
            <p:ph idx="1"/>
          </p:nvPr>
        </p:nvSpPr>
        <p:spPr/>
        <p:txBody>
          <a:bodyPr wrap="square"/>
          <a:lstStyle/>
          <a:p>
            <a:r>
              <a:t>Security Information and Event Management (SIEM) is a vital component of any organization's cybersecurity strategy.</a:t>
            </a:r>
          </a:p>
          <a:p>
            <a:r>
              <a:t>SIEM systems collect and analyze data from various sources to provide visibility into an organization's security posture and identify potential threats.</a:t>
            </a:r>
          </a:p>
          <a:p>
            <a:pPr/>
            <a:r>
              <a:t>**Purpose of SIEM:**</a:t>
            </a:r>
          </a:p>
          <a:p>
            <a:pPr/>
            <a:r>
              <a:t>Centralize security data from multiple sources</a:t>
            </a:r>
          </a:p>
          <a:p>
            <a:pPr/>
            <a:r>
              <a:t>Analyze data to identify security incidents</a:t>
            </a:r>
          </a:p>
          <a:p>
            <a:pPr/>
            <a:r>
              <a:t>Provide real-time alerts and reporting</a:t>
            </a:r>
          </a:p>
          <a:p>
            <a:pPr/>
            <a:r>
              <a:t>**Key Considerations for SIEM Implementation:**</a:t>
            </a:r>
          </a:p>
          <a:p>
            <a:pPr/>
            <a:r>
              <a:t>Define clear objectives and scope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SIEM Implementation: Practical Applications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 Analysis Techniques</a:t>
            </a:r>
          </a:p>
        </p:txBody>
      </p:sp>
      <p:sp>
        <p:nvSpPr>
          <p:cNvPr id="3" name="Content Placeholder 2"/>
          <p:cNvSpPr>
            <a:spLocks noGrp="1"/>
          </p:cNvSpPr>
          <p:nvPr>
            <p:ph idx="1"/>
          </p:nvPr>
        </p:nvSpPr>
        <p:spPr/>
        <p:txBody>
          <a:bodyPr wrap="square"/>
          <a:lstStyle/>
          <a:p>
            <a:r>
              <a:t>Log analysis involves examining and interpreting data recorded by systems and applications to detect and investigate security incidents or system issues.</a:t>
            </a:r>
          </a:p>
          <a:p>
            <a:r>
              <a:t>Techniques include pattern recognition, anomaly detection, and correlation.</a:t>
            </a:r>
          </a:p>
          <a:p>
            <a:pPr/>
            <a:r>
              <a:t>Pattern recognition: Identifying known patterns or sequences within logs that may indicate an attack or system issue.</a:t>
            </a:r>
          </a:p>
          <a:p>
            <a:pPr/>
            <a:r>
              <a:t>Anomaly detection: Detecting deviations from normal behavior or patterns, indicating potential threats or errors.</a:t>
            </a:r>
          </a:p>
          <a:p>
            <a:pPr/>
            <a:r>
              <a:t>Correlation: Establishing relationships between events or logs from different sources to identify connections and</a:t>
            </a:r>
            <a:br/>
            <a:r>
              <a:t>timelines.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Comprehensive Data Analytics in Cybersecurity</a:t>
            </a:r>
          </a:p>
        </p:txBody>
      </p:sp>
      <p:sp>
        <p:nvSpPr>
          <p:cNvPr id="3" name="Content Placeholder 2"/>
          <p:cNvSpPr>
            <a:spLocks noGrp="1"/>
          </p:cNvSpPr>
          <p:nvPr>
            <p:ph idx="1"/>
          </p:nvPr>
        </p:nvSpPr>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Log Analysis Techniques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Access Control Systems</a:t>
            </a:r>
          </a:p>
        </p:txBody>
      </p:sp>
      <p:sp>
        <p:nvSpPr>
          <p:cNvPr id="3" name="Content Placeholder 2"/>
          <p:cNvSpPr>
            <a:spLocks noGrp="1"/>
          </p:cNvSpPr>
          <p:nvPr>
            <p:ph idx="1"/>
          </p:nvPr>
        </p:nvSpPr>
        <p:spPr/>
        <p:txBody>
          <a:bodyPr wrap="square"/>
          <a:lstStyle/>
          <a:p>
            <a:r>
              <a:t>Access control systems implement security policies by controlling access to specific resources (e.g., physical sites, networks, systems, applications, and information), ensuring only authorized individuals can gain access to the intended resources.</a:t>
            </a:r>
          </a:p>
          <a:p>
            <a:pPr/>
            <a:r>
              <a:t>**Identification**: Determining the identity of a user</a:t>
            </a:r>
          </a:p>
          <a:p>
            <a:pPr/>
            <a:r>
              <a:t>**Authentication**: Verifying the claimed identity through credentials</a:t>
            </a:r>
          </a:p>
          <a:p>
            <a:pPr/>
            <a:r>
              <a:t>**Authorization**: Granting or denying access to a resource based on authorization policies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Access Control Systems in Security Controls and Implementation</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Network Security</a:t>
            </a:r>
          </a:p>
        </p:txBody>
      </p:sp>
      <p:sp>
        <p:nvSpPr>
          <p:cNvPr id="3" name="Content Placeholder 2"/>
          <p:cNvSpPr>
            <a:spLocks noGrp="1"/>
          </p:cNvSpPr>
          <p:nvPr>
            <p:ph idx="1"/>
          </p:nvPr>
        </p:nvSpPr>
        <p:spPr/>
        <p:txBody>
          <a:bodyPr wrap="square"/>
          <a:lstStyle/>
          <a:p>
            <a:r>
              <a:t>Network security refers to measures and policies enforced on a computer network infrastructure to ensure its security.</a:t>
            </a:r>
          </a:p>
          <a:p>
            <a:r>
              <a:t>It involves defending against malicious attacks and unauthorized access, ensuring confidentiality, integrity, and availability of data.</a:t>
            </a:r>
          </a:p>
          <a:p>
            <a:pPr/>
            <a:r>
              <a:t>Implement network segmentation and isolation techniques.</a:t>
            </a:r>
          </a:p>
          <a:p>
            <a:pPr/>
            <a:r>
              <a:t>Use firewalls to control network traffic.</a:t>
            </a:r>
          </a:p>
          <a:p>
            <a:pPr/>
            <a:r>
              <a:t>Deploy intrusion detection and prevention systems.</a:t>
            </a:r>
          </a:p>
          <a:p>
            <a:pPr/>
            <a:r>
              <a:t>Regularly update and patch network devices and software.</a:t>
            </a:r>
          </a:p>
          <a:p>
            <a:pPr/>
            <a:r>
              <a:t>Monitor network traffic for suspicious activity.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Network Security: Practical Applications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Protection Measures</a:t>
            </a:r>
          </a:p>
        </p:txBody>
      </p:sp>
      <p:sp>
        <p:nvSpPr>
          <p:cNvPr id="3" name="Content Placeholder 2"/>
          <p:cNvSpPr>
            <a:spLocks noGrp="1"/>
          </p:cNvSpPr>
          <p:nvPr>
            <p:ph idx="1"/>
          </p:nvPr>
        </p:nvSpPr>
        <p:spPr/>
        <p:txBody>
          <a:bodyPr wrap="square"/>
          <a:lstStyle/>
          <a:p>
            <a:r>
              <a:t>Data protection measures are essential for protecting sensitive and confidential information from unauthorized access, use, or disclosure.</a:t>
            </a:r>
          </a:p>
          <a:p>
            <a:r>
              <a:t>These measures include a range of techniques and practices to ensure the confidentiality, integrity, and availability of data throughout its lifecycle.</a:t>
            </a:r>
          </a:p>
          <a:p>
            <a:pPr/>
            <a:r>
              <a:t>Confidentiality: Ensuring that data is only accessible to authorized individuals and entities.</a:t>
            </a:r>
          </a:p>
          <a:p>
            <a:pPr/>
            <a:r>
              <a:t>Integrity: Preserving the accuracy and completeness of data throughout its lifecycle.</a:t>
            </a:r>
          </a:p>
          <a:p>
            <a:pPr/>
            <a:r>
              <a:t>Availability: Ensuring that authorized individuals have timely and reliable access to data when needed.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Data Protection Measures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Incident Response Planning</a:t>
            </a:r>
          </a:p>
        </p:txBody>
      </p:sp>
      <p:sp>
        <p:nvSpPr>
          <p:cNvPr id="3" name="Content Placeholder 2"/>
          <p:cNvSpPr>
            <a:spLocks noGrp="1"/>
          </p:cNvSpPr>
          <p:nvPr>
            <p:ph idx="1"/>
          </p:nvPr>
        </p:nvSpPr>
        <p:spPr/>
        <p:txBody>
          <a:bodyPr wrap="square"/>
          <a:lstStyle/>
          <a:p>
            <a:r>
              <a:t>Incident response planning is a critical component of any cybersecurity program.</a:t>
            </a:r>
          </a:p>
          <a:p>
            <a:r>
              <a:t>It involves developing a structured plan of action to guide organizations in responding to and recovering from cybersecurity incidents effectively.</a:t>
            </a:r>
          </a:p>
          <a:p>
            <a:pPr/>
            <a:r>
              <a:t>Establish clear roles and responsibilities.</a:t>
            </a:r>
          </a:p>
          <a:p>
            <a:pPr/>
            <a:r>
              <a:t>Define incident response procedures and escalation paths.</a:t>
            </a:r>
          </a:p>
          <a:p>
            <a:pPr/>
            <a:r>
              <a:t>Identify and secure communication channels.</a:t>
            </a:r>
          </a:p>
          <a:p>
            <a:pPr/>
            <a:r>
              <a:t>Establish containment, eradication, and recovery plans.</a:t>
            </a:r>
          </a:p>
          <a:p>
            <a:pPr/>
            <a:r>
              <a:t>Document and review incident response plans regularly.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Incident Response Planning: Practical Applications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Continuity in Cybersecurity</a:t>
            </a:r>
          </a:p>
        </p:txBody>
      </p:sp>
      <p:sp>
        <p:nvSpPr>
          <p:cNvPr id="3" name="Content Placeholder 2"/>
          <p:cNvSpPr>
            <a:spLocks noGrp="1"/>
          </p:cNvSpPr>
          <p:nvPr>
            <p:ph idx="1"/>
          </p:nvPr>
        </p:nvSpPr>
        <p:spPr/>
        <p:txBody>
          <a:bodyPr wrap="square"/>
          <a:lstStyle/>
          <a:p>
            <a:r>
              <a:t>Business continuity refers to the practices and procedures that ensure the ongoing functionality of essential business functions in the event of a disruptive incident.</a:t>
            </a:r>
          </a:p>
          <a:p>
            <a:r>
              <a:t>The goal of business continuity is to minimize the impact of an incident on business operations and ensure a timely recovery.</a:t>
            </a:r>
          </a:p>
          <a:p/>
          <a:p>
            <a:r>
              <a:t>Implementing a robust business continuity plan is a fundamental aspect of a comprehensive cybersecurity strategy, ensuring that organizations can respond to and recover from a wide range of incidents, including cyberattacks, natural disasters, or human errors.</a:t>
            </a:r>
          </a:p>
          <a:p>
            <a:pPr/>
            <a:r>
              <a:t>Define business-critical functions and processes.</a:t>
            </a:r>
          </a:p>
          <a:p>
            <a:pPr/>
            <a:r>
              <a:t>Establish clear roles and responsibilities for incident response and recovery.</a:t>
            </a:r>
          </a:p>
          <a:p>
            <a:pPr/>
            <a:r>
              <a:t>Identify and implement backup and recovery systems for critical data and infrastructure.</a:t>
            </a:r>
          </a:p>
          <a:p>
            <a:pPr/>
            <a:r>
              <a:t>Develop and maintain incident response plans and procedures.</a:t>
            </a:r>
          </a:p>
          <a:p>
            <a:pPr/>
            <a:r>
              <a:t>Regularly test and exercise incident response and recovery plans.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ISO/IEC 27001:2013</a:t>
            </a:r>
          </a:p>
        </p:txBody>
      </p:sp>
      <p:sp>
        <p:nvSpPr>
          <p:cNvPr id="3" name="Content Placeholder 2"/>
          <p:cNvSpPr>
            <a:spLocks noGrp="1"/>
          </p:cNvSpPr>
          <p:nvPr>
            <p:ph idx="1"/>
          </p:nvPr>
        </p:nvSpPr>
        <p:spPr/>
        <p:txBody>
          <a:bodyPr wrap="square"/>
          <a:lstStyle/>
          <a:p>
            <a:r>
              <a:t>An international standard that provides a comprehensive framework for an Information Security Management System (ISMS) within an organization.</a:t>
            </a:r>
          </a:p>
          <a:p>
            <a:pPr/>
            <a:r>
              <a:t>Addresses all aspects of information security</a:t>
            </a:r>
          </a:p>
          <a:p>
            <a:pPr/>
            <a:r>
              <a:t>Based on the Plan-Do-Check-Act (PDCA) cycle</a:t>
            </a:r>
          </a:p>
          <a:p>
            <a:pPr/>
            <a:r>
              <a:t>Provides a systematic approach to managing information security risks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Continuity in Incident Response and Recovery</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Disaster Recovery</a:t>
            </a:r>
          </a:p>
        </p:txBody>
      </p:sp>
      <p:sp>
        <p:nvSpPr>
          <p:cNvPr id="3" name="Content Placeholder 2"/>
          <p:cNvSpPr>
            <a:spLocks noGrp="1"/>
          </p:cNvSpPr>
          <p:nvPr>
            <p:ph idx="1"/>
          </p:nvPr>
        </p:nvSpPr>
        <p:spPr/>
        <p:txBody>
          <a:bodyPr wrap="square"/>
          <a:lstStyle/>
          <a:p>
            <a:r>
              <a:t>A disaster recovery plan is a comprehensive strategy for responding to a catastrophic event that disrupts normal business operations.</a:t>
            </a:r>
          </a:p>
          <a:p>
            <a:r>
              <a:t>It outlines the steps necessary to restore critical systems, data, and operations as quickly as possible.</a:t>
            </a:r>
          </a:p>
          <a:p>
            <a:pPr/>
            <a:r>
              <a:t>Establish a Disaster Recovery Team</a:t>
            </a:r>
          </a:p>
          <a:p>
            <a:pPr/>
            <a:r>
              <a:t>Identify Critical Systems and Data</a:t>
            </a:r>
          </a:p>
          <a:p>
            <a:pPr/>
            <a:r>
              <a:t>Define Recovery Objectives and Timelines</a:t>
            </a:r>
          </a:p>
          <a:p>
            <a:pPr/>
            <a:r>
              <a:t>Develop and Test Recovery Procedures</a:t>
            </a:r>
          </a:p>
          <a:p>
            <a:pPr/>
            <a:r>
              <a:t>Secure and Protect Backups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Disaster Recovery</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Case Studies in Practical Cybersecurity Applications</a:t>
            </a:r>
          </a:p>
        </p:txBody>
      </p:sp>
      <p:sp>
        <p:nvSpPr>
          <p:cNvPr id="3" name="Content Placeholder 2"/>
          <p:cNvSpPr>
            <a:spLocks noGrp="1"/>
          </p:cNvSpPr>
          <p:nvPr>
            <p:ph idx="1"/>
          </p:nvPr>
        </p:nvSpPr>
        <p:spPr/>
        <p:txBody>
          <a:bodyPr wrap="square"/>
          <a:lstStyle/>
          <a:p>
            <a:r>
              <a:t>This module explores real-world cybersecurity case studies to provide practical insights into the application of cybersecurity principles and best practices.</a:t>
            </a:r>
          </a:p>
          <a:p>
            <a:pPr/>
            <a:r>
              <a:t>Analyze real-world security breaches and successful defenses</a:t>
            </a:r>
          </a:p>
          <a:p>
            <a:pPr/>
            <a:r>
              <a:t>Identify common attack vectors and vulnerabilities</a:t>
            </a:r>
          </a:p>
          <a:p>
            <a:pPr/>
            <a:r>
              <a:t>Develop strategies for mitigating cybersecurity risks</a:t>
            </a:r>
          </a:p>
          <a:p>
            <a:pPr/>
            <a:r>
              <a:t>Learn from past incidents to prevent future cyber threats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Cybersecurity Best Practices</a:t>
            </a:r>
          </a:p>
        </p:txBody>
      </p:sp>
      <p:sp>
        <p:nvSpPr>
          <p:cNvPr id="3" name="Content Placeholder 2"/>
          <p:cNvSpPr>
            <a:spLocks noGrp="1"/>
          </p:cNvSpPr>
          <p:nvPr>
            <p:ph idx="1"/>
          </p:nvPr>
        </p:nvSpPr>
        <p:spPr/>
        <p:txBody>
          <a:bodyPr wrap="square"/>
          <a:lstStyle/>
          <a:p>
            <a:r>
              <a:t>Implement industry-recognized best practices to enhance cybersecurity posture and protect against threats.</a:t>
            </a:r>
          </a:p>
          <a:p>
            <a:pPr/>
            <a:r>
              <a:t>Establish a comprehensive security policy</a:t>
            </a:r>
          </a:p>
          <a:p>
            <a:pPr/>
            <a:r>
              <a:t>Implement network security controls</a:t>
            </a:r>
          </a:p>
          <a:p>
            <a:pPr/>
            <a:r>
              <a:t>Enforce strong access controls</a:t>
            </a:r>
          </a:p>
          <a:p>
            <a:pPr/>
            <a:r>
              <a:t>Deploy endpoint security measures</a:t>
            </a:r>
          </a:p>
          <a:p>
            <a:pPr/>
            <a:r>
              <a:t>Implement data protection strategies</a:t>
            </a:r>
          </a:p>
          <a:p>
            <a:pPr/>
            <a:r>
              <a:t>Conduct regular security audits and assessments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Best Practices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Implementation Guidelines for Cybersecurity Controls</a:t>
            </a:r>
          </a:p>
        </p:txBody>
      </p:sp>
      <p:sp>
        <p:nvSpPr>
          <p:cNvPr id="3" name="Content Placeholder 2"/>
          <p:cNvSpPr>
            <a:spLocks noGrp="1"/>
          </p:cNvSpPr>
          <p:nvPr>
            <p:ph idx="1"/>
          </p:nvPr>
        </p:nvSpPr>
        <p:spPr/>
        <p:txBody>
          <a:bodyPr wrap="square"/>
          <a:lstStyle/>
          <a:p>
            <a:r>
              <a:t>This slide provides guidance on implementing cybersecurity controls to protect information systems and assets.</a:t>
            </a:r>
          </a:p>
          <a:p>
            <a:pPr/>
            <a:r>
              <a:t>Implement controls based on risk assessments and business requirements.</a:t>
            </a:r>
          </a:p>
          <a:p>
            <a:pPr/>
            <a:r>
              <a:t>Prioritize controls based on their effectiveness and impact on the organization.</a:t>
            </a:r>
          </a:p>
          <a:p>
            <a:pPr/>
            <a:r>
              <a:t>Establish a process for ongoing monitoring and evaluation of controls.</a:t>
            </a:r>
          </a:p>
          <a:p>
            <a:pPr/>
            <a:r>
              <a:t>Provide training and awareness to staff on their roles and responsibilities in implementing controls.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Implementation Guidelines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Identifying and Responding to a Cyberattack</a:t>
            </a:r>
          </a:p>
        </p:txBody>
      </p:sp>
      <p:sp>
        <p:nvSpPr>
          <p:cNvPr id="3" name="Content Placeholder 2"/>
          <p:cNvSpPr>
            <a:spLocks noGrp="1"/>
          </p:cNvSpPr>
          <p:nvPr>
            <p:ph idx="1"/>
          </p:nvPr>
        </p:nvSpPr>
        <p:spPr/>
        <p:txBody>
          <a:bodyPr wrap="square"/>
          <a:lstStyle/>
          <a:p>
            <a:r>
              <a:t>This case study provides a practical example of how to identify and respond to a cyberattack.</a:t>
            </a:r>
          </a:p>
          <a:p>
            <a:r>
              <a:t>It includes an overview of the attack, the steps taken to investigate and contain the breach, and the lessons learned.</a:t>
            </a:r>
          </a:p>
          <a:p>
            <a:pPr/>
            <a:r>
              <a:t>**Overview of the Attack**</a:t>
            </a:r>
          </a:p>
          <a:p>
            <a:pPr/>
            <a:r>
              <a:t>**Steps Taken to Investigate and Contain the Breach**</a:t>
            </a:r>
          </a:p>
          <a:p>
            <a:pPr/>
            <a:r>
              <a:t>**Lessons Learned**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provides real-world examples of cybersecurity threats and how they can be mitigated.</a:t>
            </a:r>
          </a:p>
          <a:p>
            <a:r>
              <a:t>It demonstrates the importance of a comprehensive cybersecurity strategy and the need for continuous vigilance.</a:t>
            </a:r>
          </a:p>
          <a:p>
            <a:pPr/>
            <a:r>
              <a:t>Analyze real-world cybersecurity incidents</a:t>
            </a:r>
          </a:p>
          <a:p>
            <a:pPr/>
            <a:r>
              <a:t>Identify common threats and vulnerabilities</a:t>
            </a:r>
          </a:p>
          <a:p>
            <a:pPr/>
            <a:r>
              <a:t>Develop effective mitigation strategies</a:t>
            </a:r>
          </a:p>
          <a:p>
            <a:pPr/>
            <a:r>
              <a:t>Learn from past experiences to improve future defenses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ISO/IEC 27001:2013 Practical Applications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provides practical application of cybersecurity concepts and best practices through real-world scenarios.</a:t>
            </a:r>
          </a:p>
          <a:p>
            <a:pPr/>
            <a:r>
              <a:t>Demonstrates the consequences of security breaches and vulnerabilities</a:t>
            </a:r>
          </a:p>
          <a:p>
            <a:pPr/>
            <a:r>
              <a:t>Highlights the importance of risk assessment and mitigation strategies</a:t>
            </a:r>
          </a:p>
          <a:p>
            <a:pPr/>
            <a:r>
              <a:t>Provides hands-on experience in incident response and recovery</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Cybersecurity Practical Case Study</a:t>
            </a:r>
          </a:p>
        </p:txBody>
      </p:sp>
      <p:sp>
        <p:nvSpPr>
          <p:cNvPr id="3" name="Content Placeholder 2"/>
          <p:cNvSpPr>
            <a:spLocks noGrp="1"/>
          </p:cNvSpPr>
          <p:nvPr>
            <p:ph idx="1"/>
          </p:nvPr>
        </p:nvSpPr>
        <p:spPr/>
        <p:txBody>
          <a:bodyPr wrap="square"/>
          <a:lstStyle/>
          <a:p>
            <a:r>
              <a:t>Explore real-world cybersecurity incidents and best practices through a detailed case study analysis, fostering practical knowledge and understanding of incident response and mitigation techniques.</a:t>
            </a:r>
          </a:p>
          <a:p>
            <a:pPr/>
            <a:r>
              <a:t>Review a comprehensive case study outlining a cybersecurity incident.</a:t>
            </a:r>
          </a:p>
          <a:p>
            <a:pPr/>
            <a:r>
              <a:t>Analyze the incident's root cause, impact, and lessons learned.</a:t>
            </a:r>
          </a:p>
          <a:p>
            <a:pPr/>
            <a:r>
              <a:t>Discuss the effectiveness of the incident response plan and identify areas for improvement.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Incident Response</a:t>
            </a:r>
          </a:p>
        </p:txBody>
      </p:sp>
      <p:sp>
        <p:nvSpPr>
          <p:cNvPr id="3" name="Content Placeholder 2"/>
          <p:cNvSpPr>
            <a:spLocks noGrp="1"/>
          </p:cNvSpPr>
          <p:nvPr>
            <p:ph idx="1"/>
          </p:nvPr>
        </p:nvSpPr>
        <p:spPr/>
        <p:txBody>
          <a:bodyPr wrap="square"/>
          <a:lstStyle/>
          <a:p>
            <a:r>
              <a:t>A detailed review of real-world incident response scenarios, best practices, and industry frameworks.</a:t>
            </a:r>
          </a:p>
          <a:p>
            <a:pPr/>
            <a:r>
              <a:t>Incident Response Framework</a:t>
            </a:r>
          </a:p>
          <a:p>
            <a:pPr/>
            <a:r>
              <a:t>Incident Triage and Prioritization</a:t>
            </a:r>
          </a:p>
          <a:p>
            <a:pPr/>
            <a:r>
              <a:t>Evidence Preservation and Analysis</a:t>
            </a:r>
          </a:p>
          <a:p>
            <a:pPr/>
            <a:r>
              <a:t>Containment and Recovery</a:t>
            </a:r>
          </a:p>
          <a:p>
            <a:pPr/>
            <a:r>
              <a:t>Communication and Reporting</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explores a real-world cybersecurity incident and its implications for organizations.</a:t>
            </a:r>
          </a:p>
          <a:p>
            <a:r>
              <a:t>By examining the incident's details, we can gain valuable insights into the techniques used by attackers and the measures that can be taken to prevent similar incidents in the future.</a:t>
            </a:r>
          </a:p>
          <a:p>
            <a:pPr/>
            <a:r>
              <a:t>Examine the incident's details and identify the techniques used by attackers.</a:t>
            </a:r>
          </a:p>
          <a:p>
            <a:pPr/>
            <a:r>
              <a:t>Analyze the organization's security posture and identify vulnerabilities.</a:t>
            </a:r>
          </a:p>
          <a:p>
            <a:pPr/>
            <a:r>
              <a:t>Develop recommendations for improving the organization's cybersecurity defenses.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Incident Response</a:t>
            </a:r>
          </a:p>
        </p:txBody>
      </p:sp>
      <p:sp>
        <p:nvSpPr>
          <p:cNvPr id="3" name="Content Placeholder 2"/>
          <p:cNvSpPr>
            <a:spLocks noGrp="1"/>
          </p:cNvSpPr>
          <p:nvPr>
            <p:ph idx="1"/>
          </p:nvPr>
        </p:nvSpPr>
        <p:spPr/>
        <p:txBody>
          <a:bodyPr wrap="square"/>
          <a:lstStyle/>
          <a:p>
            <a:r>
              <a:t>This case study provides a practical example of how to apply cybersecurity best practices to an incident response scenario.</a:t>
            </a:r>
          </a:p>
          <a:p>
            <a:pPr/>
            <a:r>
              <a:t>Incident Triage: Identify and prioritize the affected systems, data, and users.</a:t>
            </a:r>
          </a:p>
          <a:p>
            <a:pPr/>
            <a:r>
              <a:t>Containment: Isolate the affected systems and networks to prevent further compromise.</a:t>
            </a:r>
          </a:p>
          <a:p>
            <a:pPr/>
            <a:r>
              <a:t>Eradication: Remove the malicious code or threat actor from the affected systems.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delves into a real-world cybersecurity incident, examining its causes, effects, and lessons learned.</a:t>
            </a:r>
          </a:p>
          <a:p>
            <a:r>
              <a:t>By analyzing the details of this case, we aim to provide a practical understanding of cybersecurity threats and their mitigation strategies.</a:t>
            </a:r>
          </a:p>
          <a:p>
            <a:pPr/>
            <a:r>
              <a:t>Examine a real-world cybersecurity incident</a:t>
            </a:r>
          </a:p>
          <a:p>
            <a:pPr/>
            <a:r>
              <a:t>Analyze the causes and effects of the incident</a:t>
            </a:r>
          </a:p>
          <a:p>
            <a:pPr/>
            <a:r>
              <a:t>Identify lessons learned for preventing similar incidents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explores a real-life cybersecurity incident and its implications for organizations.</a:t>
            </a:r>
          </a:p>
          <a:p>
            <a:pPr/>
            <a:r>
              <a:t>Review a detailed account of the incident</a:t>
            </a:r>
          </a:p>
          <a:p>
            <a:pPr/>
            <a:r>
              <a:t>Analyze the root causes and contributing factors</a:t>
            </a:r>
          </a:p>
          <a:p>
            <a:pPr/>
            <a:r>
              <a:t>Identify lessons learned and best practices</a:t>
            </a:r>
          </a:p>
          <a:p>
            <a:pPr/>
            <a:r>
              <a:t>Discuss the impact on the organization and industry</a:t>
            </a:r>
          </a:p>
          <a:p>
            <a:pPr/>
            <a:r>
              <a:t>Provide recommendations for prevention and mitigation</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Analysis</a:t>
            </a:r>
          </a:p>
        </p:txBody>
      </p:sp>
      <p:sp>
        <p:nvSpPr>
          <p:cNvPr id="3" name="Content Placeholder 2"/>
          <p:cNvSpPr>
            <a:spLocks noGrp="1"/>
          </p:cNvSpPr>
          <p:nvPr>
            <p:ph idx="1"/>
          </p:nvPr>
        </p:nvSpPr>
        <p:spPr/>
        <p:txBody>
          <a:bodyPr wrap="square"/>
          <a:lstStyle/>
          <a:p>
            <a:r>
              <a:t>This case study examines a real-world cybersecurity incident, providing valuable insights and lessons learned for strengthening security postures.</a:t>
            </a:r>
          </a:p>
          <a:p>
            <a:r>
              <a:t>By analyzing the incident, we aim to understand its root causes, identify areas for improvement, and develop effective mitigation strategies.</a:t>
            </a:r>
          </a:p>
          <a:p>
            <a:pPr/>
            <a:r>
              <a:t>Analyze incident details, including timeline, attack vectors, and impact</a:t>
            </a:r>
          </a:p>
          <a:p>
            <a:pPr/>
            <a:r>
              <a:t>Identify root causes and contributing factors, such as vulnerabilities, misconfigurations, or human errors</a:t>
            </a:r>
          </a:p>
          <a:p>
            <a:pPr/>
            <a:r>
              <a:t>Evaluate the effectiveness of existing security controls and identify gaps</a:t>
            </a:r>
          </a:p>
          <a:p>
            <a:pPr/>
            <a:r>
              <a:t>Develop and implement tailored mitigation strategies based on lessons learned</a:t>
            </a:r>
          </a:p>
          <a:p>
            <a:pPr/>
            <a:r>
              <a:t>Enhance cybersecurity awareness and training to prevent similar incidents in the future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provides a real-world example of how cybersecurity principles and practices can be applied to mitigate cyber threats and protect sensitive information.</a:t>
            </a:r>
          </a:p>
          <a:p>
            <a:pPr/>
            <a:r>
              <a:t>Scenario: A small business falls victim to a ransomware attack.</a:t>
            </a:r>
          </a:p>
          <a:p>
            <a:pPr/>
            <a:r>
              <a:t>Vulnerability: Weak password and unpatched software.</a:t>
            </a:r>
          </a:p>
          <a:p>
            <a:pPr/>
            <a:r>
              <a:t>Impact: Data encryption, disruption of operations, and potential financial loss.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Cybersecurity Case Study</a:t>
            </a:r>
          </a:p>
        </p:txBody>
      </p:sp>
      <p:sp>
        <p:nvSpPr>
          <p:cNvPr id="3" name="Content Placeholder 2"/>
          <p:cNvSpPr>
            <a:spLocks noGrp="1"/>
          </p:cNvSpPr>
          <p:nvPr>
            <p:ph idx="1"/>
          </p:nvPr>
        </p:nvSpPr>
        <p:spPr/>
        <p:txBody>
          <a:bodyPr wrap="square"/>
          <a:lstStyle/>
          <a:p>
            <a:r>
              <a:t>This case study analyzes a real-world cybersecurity incident, exploring its causes, consequences, and lessons learned.</a:t>
            </a:r>
          </a:p>
          <a:p>
            <a:pPr/>
            <a:r>
              <a:t>Incident Overview:</a:t>
            </a:r>
          </a:p>
          <a:p>
            <a:pPr/>
            <a:r>
              <a:t>Analysis:</a:t>
            </a:r>
          </a:p>
          <a:p>
            <a:pPr/>
            <a:r>
              <a:t>Lessons Learned: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NIST Cybersecurity Framework</a:t>
            </a:r>
          </a:p>
        </p:txBody>
      </p:sp>
      <p:sp>
        <p:nvSpPr>
          <p:cNvPr id="3" name="Content Placeholder 2"/>
          <p:cNvSpPr>
            <a:spLocks noGrp="1"/>
          </p:cNvSpPr>
          <p:nvPr>
            <p:ph idx="1"/>
          </p:nvPr>
        </p:nvSpPr>
        <p:spPr/>
        <p:txBody>
          <a:bodyPr wrap="square"/>
          <a:lstStyle/>
          <a:p>
            <a:r>
              <a:t>The NIST Cybersecurity Framework is a voluntary framework that provides a high-level view of cybersecurity risks and a prioritized, flexible approach to addressing them.</a:t>
            </a:r>
          </a:p>
          <a:p>
            <a:pPr/>
            <a:r>
              <a:t>Identify:</a:t>
            </a:r>
          </a:p>
          <a:p>
            <a:pPr/>
            <a:r>
              <a:t>Protect:</a:t>
            </a:r>
          </a:p>
          <a:p>
            <a:pPr/>
            <a:r>
              <a:t>Detect:</a:t>
            </a:r>
          </a:p>
          <a:p>
            <a:pPr/>
            <a:r>
              <a:t>Respond:</a:t>
            </a:r>
          </a:p>
          <a:p>
            <a:pPr/>
            <a:r>
              <a:t>Recover:</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examines a real-world scenario involving a successful cybersecurity incident response.</a:t>
            </a:r>
          </a:p>
          <a:p>
            <a:r>
              <a:t>It provides insights into the practical application of cybersecurity principles and best practices.</a:t>
            </a:r>
          </a:p>
          <a:p>
            <a:pPr/>
            <a:r>
              <a:t>Incident Overview: Describe the nature of the cybersecurity incident, including the type of attack, affected systems,</a:t>
            </a:r>
            <a:br/>
            <a:r>
              <a:t>and potential impact.</a:t>
            </a:r>
          </a:p>
          <a:p>
            <a:pPr/>
            <a:r>
              <a:t>Incident Detection: Outline the methods and techniques used to detect the incident, such as intrusion detection</a:t>
            </a:r>
            <a:br/>
            <a:r>
              <a:t>systems, log analysis, or security monitoring tools.</a:t>
            </a:r>
          </a:p>
          <a:p>
            <a:pPr/>
            <a:r>
              <a:t>Incident Response Plan: Discuss the activation of the incident response plan, including roles and responsibilities,</a:t>
            </a:r>
            <a:br/>
            <a:r>
              <a:t>communication channels, and escalation procedures.</a:t>
            </a:r>
          </a:p>
          <a:p>
            <a:pPr/>
            <a:r>
              <a:t>Containment and Mitigation: Explain the measures taken to contain the incident and mitigate its impact, such as</a:t>
            </a:r>
            <a:br/>
            <a:r>
              <a:t>isolating affected systems, patching vulnerabilities, or deploying security countermeasures.</a:t>
            </a:r>
          </a:p>
          <a:p>
            <a:pPr/>
            <a:r>
              <a:t>Investigation and Root Cause Analysis: Describe the process of investigating the incident to determine its root cause,</a:t>
            </a:r>
            <a:br/>
            <a:r>
              <a:t>identify contributing factors, and prevent future occurrences.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Cybersecurity Incident Response</a:t>
            </a:r>
          </a:p>
        </p:txBody>
      </p:sp>
      <p:sp>
        <p:nvSpPr>
          <p:cNvPr id="3" name="Content Placeholder 2"/>
          <p:cNvSpPr>
            <a:spLocks noGrp="1"/>
          </p:cNvSpPr>
          <p:nvPr>
            <p:ph idx="1"/>
          </p:nvPr>
        </p:nvSpPr>
        <p:spPr/>
        <p:txBody>
          <a:bodyPr wrap="square"/>
          <a:lstStyle/>
          <a:p>
            <a:r>
              <a:t>This case study will provide a practical overview of how to respond to a cybersecurity incident.</a:t>
            </a:r>
          </a:p>
          <a:p>
            <a:r>
              <a:t>We will discuss the steps involved in the incident response process, and we will provide guidance on how to develop and implement an incident response plan.</a:t>
            </a:r>
          </a:p>
          <a:p>
            <a:pPr/>
            <a:r>
              <a:t>Incident Response Process</a:t>
            </a:r>
          </a:p>
          <a:p>
            <a:pPr/>
            <a:r>
              <a:t>Incident Response Planning</a:t>
            </a:r>
          </a:p>
          <a:p>
            <a:pPr/>
            <a:r>
              <a:t>Case Study: Responding to a Ransomware Attack</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for Incident Response</a:t>
            </a:r>
          </a:p>
        </p:txBody>
      </p:sp>
      <p:sp>
        <p:nvSpPr>
          <p:cNvPr id="3" name="Content Placeholder 2"/>
          <p:cNvSpPr>
            <a:spLocks noGrp="1"/>
          </p:cNvSpPr>
          <p:nvPr>
            <p:ph idx="1"/>
          </p:nvPr>
        </p:nvSpPr>
        <p:spPr/>
        <p:txBody>
          <a:bodyPr wrap="square"/>
          <a:lstStyle/>
          <a:p>
            <a:r>
              <a:t>Analyze a real-world incident response scenario to enhance understanding and reinforce best practices for effective incident management.</a:t>
            </a:r>
          </a:p>
          <a:p>
            <a:pPr/>
            <a:r>
              <a:t>Review a detailed incident response plan and its components</a:t>
            </a:r>
          </a:p>
          <a:p>
            <a:pPr/>
            <a:r>
              <a:t>Simulate an incident scenario based on a real-world event</a:t>
            </a:r>
          </a:p>
          <a:p>
            <a:pPr/>
            <a:r>
              <a:t>Apply incident response best practices to contain, eradicate, and recover from the simulated incident</a:t>
            </a:r>
          </a:p>
          <a:p>
            <a:pPr/>
            <a:r>
              <a:t>Evaluate the effectiveness of the response plan and identify areas for improvement</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Incident Response Planning and Execution</a:t>
            </a:r>
          </a:p>
        </p:txBody>
      </p:sp>
      <p:sp>
        <p:nvSpPr>
          <p:cNvPr id="3" name="Content Placeholder 2"/>
          <p:cNvSpPr>
            <a:spLocks noGrp="1"/>
          </p:cNvSpPr>
          <p:nvPr>
            <p:ph idx="1"/>
          </p:nvPr>
        </p:nvSpPr>
        <p:spPr/>
        <p:txBody>
          <a:bodyPr wrap="square"/>
          <a:lstStyle/>
          <a:p>
            <a:r>
              <a:t>Leverage real-world case studies to reinforce incident response best practices through hands-on exercises and simulations, enhancing SME staff's understanding of effective incident handling.</a:t>
            </a:r>
          </a:p>
          <a:p>
            <a:pPr/>
            <a:r>
              <a:t>Analyze incident scenarios and develop comprehensive response plans</a:t>
            </a:r>
          </a:p>
          <a:p>
            <a:pPr/>
            <a:r>
              <a:t>Simulate incident response exercises to test and refine plans</a:t>
            </a:r>
          </a:p>
          <a:p>
            <a:pPr/>
            <a:r>
              <a:t>Evaluate incident response capabilities and identify areas for improvement</a:t>
            </a:r>
          </a:p>
          <a:p>
            <a:pPr/>
            <a:r>
              <a:t>Coordinate with external stakeholders to ensure effective cross-functional collaboration</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Implementing Cybersecurity Controls</a:t>
            </a:r>
          </a:p>
        </p:txBody>
      </p:sp>
      <p:sp>
        <p:nvSpPr>
          <p:cNvPr id="3" name="Content Placeholder 2"/>
          <p:cNvSpPr>
            <a:spLocks noGrp="1"/>
          </p:cNvSpPr>
          <p:nvPr>
            <p:ph idx="1"/>
          </p:nvPr>
        </p:nvSpPr>
        <p:spPr/>
        <p:txBody>
          <a:bodyPr wrap="square"/>
          <a:lstStyle/>
          <a:p>
            <a:r>
              <a:t>Practical case studies are valuable tools for understanding the implementation of cybersecurity controls.</a:t>
            </a:r>
          </a:p>
          <a:p>
            <a:r>
              <a:t>They provide real-world examples of how organizations have successfully addressed cybersecurity risks.</a:t>
            </a:r>
          </a:p>
          <a:p>
            <a:pPr/>
            <a:r>
              <a:t>Identify cybersecurity risks and vulnerabilities</a:t>
            </a:r>
          </a:p>
          <a:p>
            <a:pPr/>
            <a:r>
              <a:t>Develop and implement cybersecurity controls</a:t>
            </a:r>
          </a:p>
          <a:p>
            <a:pPr/>
            <a:r>
              <a:t>Monitor and evaluate cybersecurity effectiveness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provides a real-world example of how &lt;Organization/Industry&gt; effectively implemented cybersecurity measures to protect its systems and data.</a:t>
            </a:r>
          </a:p>
          <a:p>
            <a:r>
              <a:t>It demonstrates the practical application of cybersecurity principles and best practices.</a:t>
            </a:r>
          </a:p>
          <a:p>
            <a:pPr/>
            <a:r>
              <a:t>Aligned with NIST Cybersecurity Framework</a:t>
            </a:r>
          </a:p>
          <a:p>
            <a:pPr/>
            <a:r>
              <a:t>Implemented multi-factor authentication</a:t>
            </a:r>
          </a:p>
          <a:p>
            <a:pPr/>
            <a:r>
              <a:t>Established a Security Operations Center (SOC)</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Analyze and investigate real-world cybersecurity scenarios to enhance understanding and response capabilities.</a:t>
            </a:r>
          </a:p>
          <a:p>
            <a:pPr/>
            <a:r>
              <a:t>Identify vulnerabilities and risks in a given network or system</a:t>
            </a:r>
          </a:p>
          <a:p>
            <a:pPr/>
            <a:r>
              <a:t>Develop and implement mitigation strategies based on industry best practices</a:t>
            </a:r>
          </a:p>
          <a:p>
            <a:pPr/>
            <a:r>
              <a:t>Conduct penetration testing to simulate real-world attacks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provides a practical example of how the principles of cybersecurity can be applied in a real-world setting.</a:t>
            </a:r>
          </a:p>
          <a:p>
            <a:r>
              <a:t>It is designed to help you understand the importance of cybersecurity and how you can protect your organization from cyber threats.</a:t>
            </a:r>
          </a:p>
          <a:p>
            <a:pPr/>
            <a:r>
              <a:t>Understand the importance of cybersecurity</a:t>
            </a:r>
          </a:p>
          <a:p>
            <a:pPr/>
            <a:r>
              <a:t>Learn how to protect your organization from cyber threats</a:t>
            </a:r>
          </a:p>
          <a:p>
            <a:pPr/>
            <a:r>
              <a:t>Gain practical experience in applying cybersecurity principles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provides a practical example of how to identify, mitigate, and respond to a cybersecurity incident that can be used as a training tool for SME staff.</a:t>
            </a:r>
          </a:p>
          <a:p>
            <a:pPr/>
            <a:r>
              <a:t>- Walk-through of a real-world cybersecurity incident.</a:t>
            </a:r>
          </a:p>
          <a:p>
            <a:pPr/>
            <a:r>
              <a:t>- Detail the steps taken to investigate, contain, and remediate the incident.</a:t>
            </a:r>
          </a:p>
          <a:p>
            <a:pPr/>
            <a:r>
              <a:t>- Discuss the lessons learned from the incident and how to prevent similar incidents in the future.</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Security Incident Response</a:t>
            </a:r>
          </a:p>
        </p:txBody>
      </p:sp>
      <p:sp>
        <p:nvSpPr>
          <p:cNvPr id="3" name="Content Placeholder 2"/>
          <p:cNvSpPr>
            <a:spLocks noGrp="1"/>
          </p:cNvSpPr>
          <p:nvPr>
            <p:ph idx="1"/>
          </p:nvPr>
        </p:nvSpPr>
        <p:spPr/>
        <p:txBody>
          <a:bodyPr wrap="square"/>
          <a:lstStyle/>
          <a:p>
            <a:r>
              <a:t>This case study will provide a practical example of how to respond to a cybersecurity incident in accordance with industry best practices and regulatory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NIST Cybersecurity Framework</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Cybersecurity Case Study</a:t>
            </a:r>
          </a:p>
        </p:txBody>
      </p:sp>
      <p:sp>
        <p:nvSpPr>
          <p:cNvPr id="3" name="Content Placeholder 2"/>
          <p:cNvSpPr>
            <a:spLocks noGrp="1"/>
          </p:cNvSpPr>
          <p:nvPr>
            <p:ph idx="1"/>
          </p:nvPr>
        </p:nvSpPr>
        <p:spPr/>
        <p:txBody>
          <a:bodyPr wrap="square"/>
          <a:lstStyle/>
          <a:p>
            <a:r>
              <a:t>This case study provides a detailed analysis of a real-world cybersecurity incident, examining the steps taken to identify, contain, and recover from the attack.</a:t>
            </a:r>
          </a:p>
          <a:p>
            <a:r>
              <a:t>It outlines the methodologies, tools, and techniques used, providing valuable insights for SME staff to enhance their cybersecurity posture.</a:t>
            </a:r>
          </a:p>
          <a:p>
            <a:pPr/>
            <a:r>
              <a:t>Incident Identification and Analysis</a:t>
            </a:r>
          </a:p>
          <a:p>
            <a:pPr/>
            <a:r>
              <a:t>Incident Containment and Mitigation</a:t>
            </a:r>
          </a:p>
          <a:p>
            <a:pPr/>
            <a:r>
              <a:t>Recovery and Remediation</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Case Study: Investigating a Cybersecurity Attack</a:t>
            </a:r>
          </a:p>
        </p:txBody>
      </p:sp>
      <p:sp>
        <p:nvSpPr>
          <p:cNvPr id="3" name="Content Placeholder 2"/>
          <p:cNvSpPr>
            <a:spLocks noGrp="1"/>
          </p:cNvSpPr>
          <p:nvPr>
            <p:ph idx="1"/>
          </p:nvPr>
        </p:nvSpPr>
        <p:spPr/>
        <p:txBody>
          <a:bodyPr wrap="square"/>
          <a:lstStyle/>
          <a:p>
            <a:r>
              <a:t>This case study will walk through the steps involved in investigating a cybersecurity attack, from initial detection to remediation.</a:t>
            </a:r>
          </a:p>
          <a:p>
            <a:pPr/>
            <a:r>
              <a:t>Initial Detection: Identifying signs of an attack, such as unusual network activity or unauthorized access.</a:t>
            </a:r>
          </a:p>
          <a:p>
            <a:pPr/>
            <a:r>
              <a:t>Evidence Collection: Gathering and preserving evidence, including system logs, network traffic, and malware samples.</a:t>
            </a:r>
          </a:p>
          <a:p>
            <a:pPr/>
            <a:r>
              <a:t>Forensic Analysis: Analyzing evidence to determine the nature and scope of the attack.</a:t>
            </a:r>
          </a:p>
          <a:p>
            <a:pPr/>
            <a:r>
              <a:t>Root Cause Identification: Determining the underlying vulnerabilities that allowed the attack to succeed.</a:t>
            </a:r>
          </a:p>
          <a:p>
            <a:pPr/>
            <a:r>
              <a:t>Remediation: Taking steps to mitigate the attack and prevent future incidents.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GDPR Requirements</a:t>
            </a:r>
          </a:p>
        </p:txBody>
      </p:sp>
      <p:sp>
        <p:nvSpPr>
          <p:cNvPr id="3" name="Content Placeholder 2"/>
          <p:cNvSpPr>
            <a:spLocks noGrp="1"/>
          </p:cNvSpPr>
          <p:nvPr>
            <p:ph idx="1"/>
          </p:nvPr>
        </p:nvSpPr>
        <p:spPr/>
        <p:txBody>
          <a:bodyPr wrap="square"/>
          <a:lstStyle/>
          <a:p>
            <a:r>
              <a:t>The General Data Protection Regulation (GDPR) is a comprehensive data protection law that sets out strict requirements for organizations that process personal data of individuals in the European Union (EU).</a:t>
            </a:r>
          </a:p>
          <a:p>
            <a:pPr/>
            <a:r>
              <a:t>Establish a legal basis for processing personal data</a:t>
            </a:r>
          </a:p>
          <a:p>
            <a:pPr/>
            <a:r>
              <a:t>Obtain clear and informed consent from individuals</a:t>
            </a:r>
          </a:p>
          <a:p>
            <a:pPr/>
            <a:r>
              <a:t>Provide individuals with rights over their data</a:t>
            </a:r>
          </a:p>
          <a:p>
            <a:pPr/>
            <a:r>
              <a:t>Implement appropriate technical and organizational security measures</a:t>
            </a:r>
          </a:p>
          <a:p>
            <a:pPr/>
            <a:r>
              <a:t>Notify supervisory authorities of data breaches within 72 hours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GDPR Requirements: Practical Applications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 Assessment Methodology</a:t>
            </a:r>
          </a:p>
        </p:txBody>
      </p:sp>
      <p:sp>
        <p:nvSpPr>
          <p:cNvPr id="3" name="Content Placeholder 2"/>
          <p:cNvSpPr>
            <a:spLocks noGrp="1"/>
          </p:cNvSpPr>
          <p:nvPr>
            <p:ph idx="1"/>
          </p:nvPr>
        </p:nvSpPr>
        <p:spPr/>
        <p:txBody>
          <a:bodyPr wrap="square"/>
          <a:lstStyle/>
          <a:p>
            <a:r>
              <a:t>A systematic approach to identifying, analyzing, and evaluating cybersecurity risks to determine their likelihood and potential impact on an organization's assets.</a:t>
            </a:r>
          </a:p>
          <a:p>
            <a:pPr/>
            <a:r>
              <a:t>Identify assets: Determine the assets that need to be protected, including hardware, software, data, and people.</a:t>
            </a:r>
          </a:p>
          <a:p>
            <a:pPr/>
            <a:r>
              <a:t>Identify threats: Determine the threats that could potentially harm the assets, including natural disasters,</a:t>
            </a:r>
            <a:br/>
            <a:r>
              <a:t>cyberattacks, and human error.</a:t>
            </a:r>
          </a:p>
          <a:p>
            <a:pPr/>
            <a:r>
              <a:t>Analyze vulnerabilities: Determine the vulnerabilities that could allow threats to exploit the assets, including</a:t>
            </a:r>
            <a:br/>
            <a:r>
              <a:t>software flaws, configuration errors, and lack of security controls.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DAGd8VWJ8oU</dc:identifier>
  <dcterms:modified xsi:type="dcterms:W3CDTF">2011-08-01T06:04:30Z</dcterms:modified>
  <cp:revision>1</cp:revision>
  <dc:title>Template-for-training-material.potx</dc:title>
</cp:coreProperties>
</file>