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</p:sldIdLst>
  <p:sldSz cx="18288000" cy="10287000"/>
  <p:notesSz cx="6858000" cy="9144000"/>
  <p:embeddedFontLst>
    <p:embeddedFont>
      <p:font typeface="TT Rounds Condensed Bold" charset="1" panose="02000806030000020003"/>
      <p:regular r:id="rId7"/>
    </p:embeddedFont>
    <p:embeddedFont>
      <p:font typeface="TT Rounds Condensed" charset="1" panose="02000506030000020003"/>
      <p:regular r:id="rId8"/>
    </p:embeddedFont>
    <p:embeddedFont>
      <p:font typeface="Montserrat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font" Target="fonts/font7.fntdata"/><Relationship Id="rId8" Type="http://schemas.openxmlformats.org/officeDocument/2006/relationships/font" Target="fonts/font8.fntdata"/><Relationship Id="rId9" Type="http://schemas.openxmlformats.org/officeDocument/2006/relationships/font" Target="fonts/font9.fntdata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3621" y="-208344"/>
            <a:ext cx="18461620" cy="10495344"/>
            <a:chOff x="0" y="0"/>
            <a:chExt cx="24615494" cy="139937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615521" cy="13993749"/>
            </a:xfrm>
            <a:custGeom>
              <a:avLst/>
              <a:gdLst/>
              <a:ahLst/>
              <a:cxnLst/>
              <a:rect r="r" b="b" t="t" l="l"/>
              <a:pathLst>
                <a:path h="13993749" w="24615521">
                  <a:moveTo>
                    <a:pt x="0" y="0"/>
                  </a:moveTo>
                  <a:lnTo>
                    <a:pt x="24615521" y="0"/>
                  </a:lnTo>
                  <a:lnTo>
                    <a:pt x="24615521" y="13993749"/>
                  </a:lnTo>
                  <a:lnTo>
                    <a:pt x="0" y="13993749"/>
                  </a:lnTo>
                  <a:close/>
                </a:path>
              </a:pathLst>
            </a:custGeom>
            <a:blipFill>
              <a:blip r:embed="rId2">
                <a:alphaModFix amt="4000"/>
              </a:blip>
              <a:stretch>
                <a:fillRect l="0" t="-2770" r="0" b="-277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484249" y="7480448"/>
            <a:ext cx="1455552" cy="1632333"/>
          </a:xfrm>
          <a:custGeom>
            <a:avLst/>
            <a:gdLst/>
            <a:ahLst/>
            <a:cxnLst/>
            <a:rect r="r" b="b" t="t" l="l"/>
            <a:pathLst>
              <a:path h="1632333" w="1455552">
                <a:moveTo>
                  <a:pt x="0" y="0"/>
                </a:moveTo>
                <a:lnTo>
                  <a:pt x="1455552" y="0"/>
                </a:lnTo>
                <a:lnTo>
                  <a:pt x="1455552" y="1632333"/>
                </a:lnTo>
                <a:lnTo>
                  <a:pt x="0" y="16323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33841" y="8890501"/>
            <a:ext cx="15615908" cy="59034"/>
            <a:chOff x="0" y="0"/>
            <a:chExt cx="20821210" cy="7871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0"/>
              <a:ext cx="20770469" cy="78740"/>
            </a:xfrm>
            <a:custGeom>
              <a:avLst/>
              <a:gdLst/>
              <a:ahLst/>
              <a:cxnLst/>
              <a:rect r="r" b="b" t="t" l="l"/>
              <a:pathLst>
                <a:path h="78740" w="20770469">
                  <a:moveTo>
                    <a:pt x="0" y="0"/>
                  </a:moveTo>
                  <a:lnTo>
                    <a:pt x="20770469" y="27940"/>
                  </a:lnTo>
                  <a:lnTo>
                    <a:pt x="20770342" y="7874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9C2736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286474" y="8918241"/>
            <a:ext cx="744225" cy="489135"/>
          </a:xfrm>
          <a:custGeom>
            <a:avLst/>
            <a:gdLst/>
            <a:ahLst/>
            <a:cxnLst/>
            <a:rect r="r" b="b" t="t" l="l"/>
            <a:pathLst>
              <a:path h="489135" w="744225">
                <a:moveTo>
                  <a:pt x="0" y="0"/>
                </a:moveTo>
                <a:lnTo>
                  <a:pt x="744224" y="0"/>
                </a:lnTo>
                <a:lnTo>
                  <a:pt x="744224" y="489135"/>
                </a:lnTo>
                <a:lnTo>
                  <a:pt x="0" y="4891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CyberAgent logo"/>
          <p:cNvSpPr/>
          <p:nvPr/>
        </p:nvSpPr>
        <p:spPr>
          <a:xfrm flipH="false" flipV="false" rot="0">
            <a:off x="3207891" y="8886990"/>
            <a:ext cx="3111218" cy="1378585"/>
          </a:xfrm>
          <a:custGeom>
            <a:avLst/>
            <a:gdLst/>
            <a:ahLst/>
            <a:cxnLst/>
            <a:rect r="r" b="b" t="t" l="l"/>
            <a:pathLst>
              <a:path h="1378585" w="3111218">
                <a:moveTo>
                  <a:pt x="0" y="0"/>
                </a:moveTo>
                <a:lnTo>
                  <a:pt x="3111217" y="0"/>
                </a:lnTo>
                <a:lnTo>
                  <a:pt x="3111217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65322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5400000">
            <a:off x="-652168" y="8756318"/>
            <a:ext cx="1810047" cy="1603322"/>
            <a:chOff x="0" y="0"/>
            <a:chExt cx="2413396" cy="213776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13381" cy="2137664"/>
            </a:xfrm>
            <a:custGeom>
              <a:avLst/>
              <a:gdLst/>
              <a:ahLst/>
              <a:cxnLst/>
              <a:rect r="r" b="b" t="t" l="l"/>
              <a:pathLst>
                <a:path h="2137664" w="2413381">
                  <a:moveTo>
                    <a:pt x="1326007" y="69215"/>
                  </a:moveTo>
                  <a:lnTo>
                    <a:pt x="2388743" y="1929003"/>
                  </a:lnTo>
                  <a:cubicBezTo>
                    <a:pt x="2413381" y="1972183"/>
                    <a:pt x="2413254" y="2025269"/>
                    <a:pt x="2388235" y="2068195"/>
                  </a:cubicBezTo>
                  <a:cubicBezTo>
                    <a:pt x="2363216" y="2111121"/>
                    <a:pt x="2317242" y="2137664"/>
                    <a:pt x="2267585" y="2137664"/>
                  </a:cubicBezTo>
                  <a:lnTo>
                    <a:pt x="145796" y="2137664"/>
                  </a:lnTo>
                  <a:cubicBezTo>
                    <a:pt x="96012" y="2137664"/>
                    <a:pt x="50038" y="2111248"/>
                    <a:pt x="25146" y="2068195"/>
                  </a:cubicBezTo>
                  <a:cubicBezTo>
                    <a:pt x="254" y="2025142"/>
                    <a:pt x="0" y="1972183"/>
                    <a:pt x="24638" y="1929003"/>
                  </a:cubicBezTo>
                  <a:lnTo>
                    <a:pt x="1087374" y="69215"/>
                  </a:lnTo>
                  <a:cubicBezTo>
                    <a:pt x="1111885" y="26416"/>
                    <a:pt x="1157351" y="0"/>
                    <a:pt x="1206754" y="0"/>
                  </a:cubicBezTo>
                  <a:cubicBezTo>
                    <a:pt x="1256157" y="0"/>
                    <a:pt x="1301623" y="26416"/>
                    <a:pt x="1326007" y="69215"/>
                  </a:cubicBezTo>
                  <a:close/>
                </a:path>
              </a:pathLst>
            </a:custGeom>
            <a:solidFill>
              <a:srgbClr val="273B6B"/>
            </a:solidFill>
          </p:spPr>
        </p:sp>
      </p:grpSp>
      <p:sp>
        <p:nvSpPr>
          <p:cNvPr name="Freeform 11" id="11" descr="Logo: Co-funded by the European Union"/>
          <p:cNvSpPr/>
          <p:nvPr/>
        </p:nvSpPr>
        <p:spPr>
          <a:xfrm flipH="false" flipV="false" rot="0">
            <a:off x="12309675" y="8850376"/>
            <a:ext cx="4348910" cy="1378585"/>
          </a:xfrm>
          <a:custGeom>
            <a:avLst/>
            <a:gdLst/>
            <a:ahLst/>
            <a:cxnLst/>
            <a:rect r="r" b="b" t="t" l="l"/>
            <a:pathLst>
              <a:path h="1378585" w="4348910">
                <a:moveTo>
                  <a:pt x="0" y="0"/>
                </a:moveTo>
                <a:lnTo>
                  <a:pt x="4348909" y="0"/>
                </a:lnTo>
                <a:lnTo>
                  <a:pt x="4348909" y="1378586"/>
                </a:lnTo>
                <a:lnTo>
                  <a:pt x="0" y="13785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981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1689659" y="8966038"/>
            <a:ext cx="1045381" cy="1412688"/>
          </a:xfrm>
          <a:custGeom>
            <a:avLst/>
            <a:gdLst/>
            <a:ahLst/>
            <a:cxnLst/>
            <a:rect r="r" b="b" t="t" l="l"/>
            <a:pathLst>
              <a:path h="1412688" w="1045381">
                <a:moveTo>
                  <a:pt x="0" y="0"/>
                </a:moveTo>
                <a:lnTo>
                  <a:pt x="1045381" y="0"/>
                </a:lnTo>
                <a:lnTo>
                  <a:pt x="1045381" y="1412688"/>
                </a:lnTo>
                <a:lnTo>
                  <a:pt x="0" y="14126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72892" t="0" r="-72892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348740" y="1105805"/>
            <a:ext cx="15590520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8"/>
              </a:lnSpc>
            </a:pPr>
            <a:r>
              <a:rPr lang="en-US" b="true" sz="6600" spc="6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Title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8740" y="2774632"/>
            <a:ext cx="15590520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</a:pPr>
            <a:r>
              <a:rPr lang="en-US" sz="4200" spc="39" u="sng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Information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84110" y="8949436"/>
            <a:ext cx="555148" cy="435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Risk Assessment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systematic approach to identify, analyze, and evaluate risks, prioritize them based on impact and likelihood, and develop strategies to mitigate or manage them effectively.</a:t>
            </a:r>
          </a:p>
          <a:p>
            <a:pPr>
              <a:defRPr sz="1800" b="0">
                <a:latin typeface="Calibri"/>
              </a:defRPr>
            </a:pPr>
            <a:r>
              <a:t>NIST Risk Management Framework (NIST RMF)</a:t>
            </a:r>
          </a:p>
          <a:p>
            <a:pPr>
              <a:defRPr sz="1800" b="0">
                <a:latin typeface="Calibri"/>
              </a:defRPr>
            </a:pPr>
            <a:r>
              <a:t>ISO 27005: Information Security Risk Management</a:t>
            </a:r>
          </a:p>
          <a:p>
            <a:pPr>
              <a:defRPr sz="1800" b="0">
                <a:latin typeface="Calibri"/>
              </a:defRPr>
            </a:pPr>
            <a:r>
              <a:t>Identify Assets - Determine the scope and boundaries of the assessment.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Risk Assessment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Risk assessment is a critical step in managing cybersecurity risks.</a:t>
            </a:r>
            <a:br/>
            <a:r>
              <a:t>It helps organizations identify, analyze, and prioritize threats to their systems and data.</a:t>
            </a:r>
            <a:br/>
            <a:r>
              <a:t>Various methodologies can be used to conduct risk assessments, each with its strengths and limitations.</a:t>
            </a:r>
          </a:p>
          <a:p>
            <a:pPr>
              <a:defRPr sz="1800" b="0">
                <a:latin typeface="Calibri"/>
              </a:defRPr>
            </a:pPr>
            <a:r>
              <a:t>Threat Identification: Identify potential threats to an organization's assets, including natural disasters, hardware</a:t>
            </a:r>
            <a:br/>
            <a:r>
              <a:t>failures, cyberattacks, and human error.</a:t>
            </a:r>
          </a:p>
          <a:p>
            <a:pPr>
              <a:defRPr sz="1800" b="0">
                <a:latin typeface="Calibri"/>
              </a:defRPr>
            </a:pPr>
            <a:r>
              <a:t>Vulnerability Assessment: Evaluate the weaknesses in an organization's systems and processes that could be exploited by</a:t>
            </a:r>
            <a:br/>
            <a:r>
              <a:t>threats.</a:t>
            </a:r>
          </a:p>
          <a:p>
            <a:pPr>
              <a:defRPr sz="1800" b="0">
                <a:latin typeface="Calibri"/>
              </a:defRPr>
            </a:pPr>
            <a:r>
              <a:t>Risk Analysis: Determine the likelihood and impact of each identified risk based on threat and vulnerability</a:t>
            </a:r>
            <a:br/>
            <a:r>
              <a:t>assessments.</a:t>
            </a:r>
          </a:p>
          <a:p>
            <a:pPr>
              <a:defRPr sz="1800" b="0">
                <a:latin typeface="Calibri"/>
              </a:defRPr>
            </a:pPr>
            <a:r>
              <a:t>Risk Prioritization: Rank risks based on their severity and likelihood to help organizations focus on the most critical</a:t>
            </a:r>
            <a:br/>
            <a:r>
              <a:t>risks.</a:t>
            </a:r>
          </a:p>
          <a:p>
            <a:pPr>
              <a:defRPr sz="1800" b="0">
                <a:latin typeface="Calibri"/>
              </a:defRPr>
            </a:pPr>
            <a:r>
              <a:t>Risk Mitigation: Develop and implement strategies to reduce or eliminate identified risks, such as implementing</a:t>
            </a:r>
            <a:br/>
            <a:r>
              <a:t>security controls, training employees, and purchasing insurance.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Threat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critical component of risk management, threat modeling identifies potential vulnerabilities and threats to systems and networks.</a:t>
            </a:r>
          </a:p>
          <a:p>
            <a:pPr>
              <a:defRPr sz="1800" b="0">
                <a:latin typeface="Calibri"/>
              </a:defRPr>
            </a:pPr>
            <a:r>
              <a:t>Identifies potential threats and vulnerabilities</a:t>
            </a:r>
          </a:p>
          <a:p>
            <a:pPr>
              <a:defRPr sz="1800" b="0">
                <a:latin typeface="Calibri"/>
              </a:defRPr>
            </a:pPr>
            <a:r>
              <a:t>Analyze threats to assess likelihood and impact</a:t>
            </a:r>
          </a:p>
          <a:p>
            <a:pPr>
              <a:defRPr sz="1800" b="0">
                <a:latin typeface="Calibri"/>
              </a:defRPr>
            </a:pPr>
            <a:r>
              <a:t>Prioritize threats based on potential damage</a:t>
            </a:r>
          </a:p>
          <a:p>
            <a:pPr>
              <a:defRPr sz="1800" b="0">
                <a:latin typeface="Calibri"/>
              </a:defRPr>
            </a:pPr>
            <a:r>
              <a:t>Develop mitigations to address threats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Threat Modeling in Risk Assessment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Threat modeling is a structured approach to identify and analyze potential threats to an organization's assets and develop mitigation strategies to reduce or eliminate their impact.</a:t>
            </a:r>
          </a:p>
          <a:p>
            <a:pPr>
              <a:defRPr sz="1800" b="0">
                <a:latin typeface="Calibri"/>
              </a:defRPr>
            </a:pPr>
            <a:r>
              <a:t>Identifies potential threats to assets</a:t>
            </a:r>
          </a:p>
          <a:p>
            <a:pPr>
              <a:defRPr sz="1800" b="0">
                <a:latin typeface="Calibri"/>
              </a:defRPr>
            </a:pPr>
            <a:r>
              <a:t>Assesses the likelihood and impact of threats</a:t>
            </a:r>
          </a:p>
          <a:p>
            <a:pPr>
              <a:defRPr sz="1800" b="0">
                <a:latin typeface="Calibri"/>
              </a:defRPr>
            </a:pPr>
            <a:r>
              <a:t>Develops mitigation strategies to reduce risks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Vulnerability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Vulnerability management involves identifying, assessing, and mitigating weaknesses in systems and networks that could be exploited by attackers.</a:t>
            </a:r>
          </a:p>
          <a:p>
            <a:pPr>
              <a:defRPr sz="1800" b="0">
                <a:latin typeface="Calibri"/>
              </a:defRPr>
            </a:pPr>
            <a:r>
              <a:t>Identify and prioritize vulnerabilities</a:t>
            </a:r>
          </a:p>
          <a:p>
            <a:pPr>
              <a:defRPr sz="1800" b="0">
                <a:latin typeface="Calibri"/>
              </a:defRPr>
            </a:pPr>
            <a:r>
              <a:t>Patch and update systems</a:t>
            </a:r>
          </a:p>
          <a:p>
            <a:pPr>
              <a:defRPr sz="1800" b="0">
                <a:latin typeface="Calibri"/>
              </a:defRPr>
            </a:pPr>
            <a:r>
              <a:t>Implement security controls</a:t>
            </a:r>
          </a:p>
          <a:p>
            <a:pPr>
              <a:defRPr sz="1800" b="0">
                <a:latin typeface="Calibri"/>
              </a:defRPr>
            </a:pPr>
            <a:r>
              <a:t>Monitor for new vulnerabilities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Vulnerability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Vulnerability management is an essential aspect of risk assessment and management, involving the identification, assessment, and remediation of vulnerabilities in IT systems and networks.</a:t>
            </a:r>
            <a:br/>
            <a:r>
              <a:t>This slide provides practical applications of vulnerability management to help you effectively manage security risks.</a:t>
            </a:r>
          </a:p>
          <a:p>
            <a:pPr>
              <a:defRPr sz="1800" b="0">
                <a:latin typeface="Calibri"/>
              </a:defRPr>
            </a:pPr>
            <a:r>
              <a:t>Identify vulnerabilities: Use vulnerability scanners and tools to detect and catalog vulnerabilities in IT assets,</a:t>
            </a:r>
            <a:br/>
            <a:r>
              <a:t>including software, hardware, and networks.</a:t>
            </a:r>
          </a:p>
          <a:p>
            <a:pPr>
              <a:defRPr sz="1800" b="0">
                <a:latin typeface="Calibri"/>
              </a:defRPr>
            </a:pPr>
            <a:r>
              <a:t>Assess vulnerabilities: Evaluate the severity and impact of vulnerabilities using vulnerability scoring systems (e.g.,</a:t>
            </a:r>
            <a:br/>
            <a:r>
              <a:t>CVSS) to prioritize remediation efforts.</a:t>
            </a:r>
          </a:p>
          <a:p>
            <a:pPr>
              <a:defRPr sz="1800" b="0">
                <a:latin typeface="Calibri"/>
              </a:defRPr>
            </a:pPr>
            <a:r>
              <a:t>Remediate vulnerabilities: Implement appropriate remediation strategies to address vulnerabilities, such as applying</a:t>
            </a:r>
            <a:br/>
            <a:r>
              <a:t>security patches, updating software, or reconfiguring systems.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Security Information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Security information sources provide critical data for threat detection, incident response, and security monitoring.</a:t>
            </a:r>
            <a:br/>
            <a:r>
              <a:t>Understanding the various sources and their capabilities is essential for effective cybersecurity.</a:t>
            </a:r>
          </a:p>
          <a:p>
            <a:pPr>
              <a:defRPr sz="1800" b="0">
                <a:latin typeface="Calibri"/>
              </a:defRPr>
            </a:pPr>
            <a:r>
              <a:t>Log Files: Generate records of system and application activities, providing valuable insights into user behavior,</a:t>
            </a:r>
            <a:br/>
            <a:r>
              <a:t>resource usage, and potential security events.</a:t>
            </a:r>
          </a:p>
          <a:p>
            <a:pPr>
              <a:defRPr sz="1800" b="0">
                <a:latin typeface="Calibri"/>
              </a:defRPr>
            </a:pPr>
            <a:r>
              <a:t>Security Event Logs: Capture specific security-related events, such as login failures, access attempts, and system</a:t>
            </a:r>
            <a:br/>
            <a:r>
              <a:t>modifications, enabling investigation of suspicious activities.</a:t>
            </a:r>
          </a:p>
          <a:p>
            <a:pPr>
              <a:defRPr sz="1800" b="0">
                <a:latin typeface="Calibri"/>
              </a:defRPr>
            </a:pPr>
            <a:r>
              <a:t>Network Traffic Logs: Monitor and analyze network packets, identifying anomalies, intrusions, and potential threats</a:t>
            </a:r>
            <a:br/>
            <a:r>
              <a:t>originating from external or internal sources.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Security Information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Security information sources provide valuable insights into potential threats, vulnerabilities, and attacks.</a:t>
            </a:r>
            <a:br/>
            <a:r>
              <a:t>Leveraging these sources is crucial for proactive cybersecurity measures.</a:t>
            </a:r>
          </a:p>
          <a:p>
            <a:pPr>
              <a:defRPr sz="1800" b="0">
                <a:latin typeface="Calibri"/>
              </a:defRPr>
            </a:pPr>
            <a:r>
              <a:t>Identifying Potential Threats: Gathering threat intelligence from sources like security advisories and forums helps</a:t>
            </a:r>
            <a:br/>
            <a:r>
              <a:t>anticipate emerging risks.</a:t>
            </a:r>
          </a:p>
          <a:p>
            <a:pPr>
              <a:defRPr sz="1800" b="0">
                <a:latin typeface="Calibri"/>
              </a:defRPr>
            </a:pPr>
            <a:r>
              <a:t>Detecting Vulnerabilities: Security information sources, such as vulnerability databases and vendor bulletins, reveal</a:t>
            </a:r>
            <a:br/>
            <a:r>
              <a:t>weaknesses in systems and software.</a:t>
            </a:r>
          </a:p>
          <a:p>
            <a:pPr>
              <a:defRPr sz="1800" b="0">
                <a:latin typeface="Calibri"/>
              </a:defRPr>
            </a:pPr>
            <a:r>
              <a:t>Monitoring Attacks: Real-time alerts and incident reports from security information services provide early detection of</a:t>
            </a:r>
            <a:br/>
            <a:r>
              <a:t>ongoing attacks.</a:t>
            </a:r>
          </a:p>
          <a:p>
            <a:pPr>
              <a:defRPr sz="1800" b="0">
                <a:latin typeface="Calibri"/>
              </a:defRPr>
            </a:pPr>
            <a:r>
              <a:t>Understanding Attack Trends: Analyzing data from security reports, threat intelligence feeds, and security forums helps</a:t>
            </a:r>
            <a:br/>
            <a:r>
              <a:t>identify common attack patterns and techniques.</a:t>
            </a:r>
          </a:p>
          <a:p>
            <a:pPr>
              <a:defRPr sz="1800" b="0">
                <a:latin typeface="Calibri"/>
              </a:defRPr>
            </a:pPr>
            <a:r>
              <a:t>Improving Security Posture: Insights from security information sources enable organizations to enhance their security</a:t>
            </a:r>
            <a:br/>
            <a:r>
              <a:t>controls and prioritize remediation efforts.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SIEM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Security Information and Event Management (SIEM) is a critical component of any cybersecurity program.</a:t>
            </a:r>
            <a:br/>
            <a:r>
              <a:t>It allows organizations to collect, analyze, and respond to security events in a timely and efficient manner.</a:t>
            </a:r>
          </a:p>
          <a:p>
            <a:pPr>
              <a:defRPr sz="1800" b="0">
                <a:latin typeface="Calibri"/>
              </a:defRPr>
            </a:pPr>
            <a:r>
              <a:t>Centralized logging and monitoring</a:t>
            </a:r>
          </a:p>
          <a:p>
            <a:pPr>
              <a:defRPr sz="1800" b="0">
                <a:latin typeface="Calibri"/>
              </a:defRPr>
            </a:pPr>
            <a:r>
              <a:t>Real-time analysis and correlation</a:t>
            </a:r>
          </a:p>
          <a:p>
            <a:pPr>
              <a:defRPr sz="1800" b="0">
                <a:latin typeface="Calibri"/>
              </a:defRPr>
            </a:pPr>
            <a:r>
              <a:t>Threat detection and response</a:t>
            </a:r>
          </a:p>
          <a:p>
            <a:pPr>
              <a:defRPr sz="1800" b="0">
                <a:latin typeface="Calibri"/>
              </a:defRPr>
            </a:pPr>
            <a:r>
              <a:t>Compliance and forensic reporting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SIEM Implementation: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Security information and event management (SIEM) systems collect, analyze, and correlate security events from various sources within an organization to provide a comprehensive view of security incidents and trends.</a:t>
            </a:r>
            <a:br/>
            <a:r>
              <a:t>Implementing a SIEM effectively can help organizations detect, investigate, and respond to security threats more efficiently.</a:t>
            </a:r>
          </a:p>
          <a:p>
            <a:pPr>
              <a:defRPr sz="1800" b="0">
                <a:latin typeface="Calibri"/>
              </a:defRPr>
            </a:pPr>
            <a:r>
              <a:t>Monitor and analyze security events in real-time</a:t>
            </a:r>
          </a:p>
          <a:p>
            <a:pPr>
              <a:defRPr sz="1800" b="0">
                <a:latin typeface="Calibri"/>
              </a:defRPr>
            </a:pPr>
            <a:r>
              <a:t>Identify and prioritize security incidents</a:t>
            </a:r>
          </a:p>
          <a:p>
            <a:pPr>
              <a:defRPr sz="1800" b="0">
                <a:latin typeface="Calibri"/>
              </a:defRPr>
            </a:pPr>
            <a:r>
              <a:t>Investigate and respond to security incidents effectively</a:t>
            </a:r>
          </a:p>
          <a:p>
            <a:pPr>
              <a:defRPr sz="1800" b="0">
                <a:latin typeface="Calibri"/>
              </a:defRPr>
            </a:pPr>
            <a:r>
              <a:t>Generate security reports and compliance audits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Data Analytics in 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 b="0">
                <a:latin typeface="Calibri"/>
              </a:defRPr>
            </a:pPr>
            <a:r>
              <a:t>This lesson will provide an overview of comprehensive data analytics in cybersecurity, including its importance, benefits, and challenges.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Log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Log analysis is a critical component of cybersecurity, providing valuable insights into system activity and security events.</a:t>
            </a:r>
            <a:br/>
            <a:r>
              <a:t>This slide presents key techniques to effectively analyze logs and identify anomalies, threats, and potential risks.</a:t>
            </a:r>
          </a:p>
          <a:p>
            <a:pPr>
              <a:defRPr sz="1800" b="0">
                <a:latin typeface="Calibri"/>
              </a:defRPr>
            </a:pPr>
            <a:r>
              <a:t>**Purpose of Log Analysis:**</a:t>
            </a:r>
          </a:p>
          <a:p>
            <a:pPr>
              <a:defRPr sz="1800" b="0">
                <a:latin typeface="Calibri"/>
              </a:defRPr>
            </a:pPr>
            <a:r>
              <a:t>**Types of Logs:**</a:t>
            </a:r>
          </a:p>
          <a:p>
            <a:pPr>
              <a:defRPr sz="1800" b="0">
                <a:latin typeface="Calibri"/>
              </a:defRPr>
            </a:pPr>
            <a:r>
              <a:t>**Log Management Process:**</a:t>
            </a:r>
          </a:p>
          <a:p>
            <a:pPr>
              <a:defRPr sz="1800" b="0">
                <a:latin typeface="Calibri"/>
              </a:defRPr>
            </a:pPr>
            <a:r>
              <a:t>**Log Analysis Techniques:**</a:t>
            </a:r>
          </a:p>
          <a:p>
            <a:pPr>
              <a:defRPr sz="1800" b="0">
                <a:latin typeface="Calibri"/>
              </a:defRPr>
            </a:pPr>
            <a:r>
              <a:t>**Best Practices for Log Analysis:**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Log Analysis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Log analysis is a critical cybersecurity practice that involves examining and analyzing system and application logs to detect suspicious activities, identify vulnerabilities, and troubleshoot system issues.</a:t>
            </a:r>
            <a:br/>
            <a:r>
              <a:t>This slide provides practical applications of log analysis techniques.</a:t>
            </a:r>
          </a:p>
          <a:p>
            <a:pPr>
              <a:defRPr sz="1800" b="0">
                <a:latin typeface="Calibri"/>
              </a:defRPr>
            </a:pPr>
            <a:r>
              <a:t>Identify suspicious activities by analyzing log data for anomalies, such as unusual user behavior, unauthorized access</a:t>
            </a:r>
            <a:br/>
            <a:r>
              <a:t>attempts, and failed logins.</a:t>
            </a:r>
          </a:p>
          <a:p>
            <a:pPr>
              <a:defRPr sz="1800" b="0">
                <a:latin typeface="Calibri"/>
              </a:defRPr>
            </a:pPr>
            <a:r>
              <a:t>Detect and investigate security incidents by examining log data for indicators of compromise (IOCs), such as malicious</a:t>
            </a:r>
            <a:br/>
            <a:r>
              <a:t>IP addresses, suspicious file access patterns, and malware-related activities.</a:t>
            </a:r>
          </a:p>
          <a:p>
            <a:pPr>
              <a:defRPr sz="1800" b="0">
                <a:latin typeface="Calibri"/>
              </a:defRPr>
            </a:pPr>
            <a:r>
              <a:t>Monitor and analyze user activities to identify unauthorized access, data breaches, and malicious insider threats.</a:t>
            </a:r>
          </a:p>
          <a:p>
            <a:pPr>
              <a:defRPr sz="1800" b="0">
                <a:latin typeface="Calibri"/>
              </a:defRPr>
            </a:pPr>
            <a:r>
              <a:t>Troubleshoot system issues by analyzing log data to identify the root cause of performance problems, application</a:t>
            </a:r>
            <a:br/>
            <a:r>
              <a:t>errors, and system failures.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Access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Access control systems enforce policies to grant or deny access to specific resources within an IT environment.</a:t>
            </a:r>
          </a:p>
          <a:p>
            <a:pPr>
              <a:defRPr sz="1800" b="0">
                <a:latin typeface="Calibri"/>
              </a:defRPr>
            </a:pPr>
            <a:r>
              <a:t>Authentication: Verifying the identity of a user.</a:t>
            </a:r>
          </a:p>
          <a:p>
            <a:pPr>
              <a:defRPr sz="1800" b="0">
                <a:latin typeface="Calibri"/>
              </a:defRPr>
            </a:pPr>
            <a:r>
              <a:t>Authorization: Determining the permissions and privileges granted to a user.</a:t>
            </a:r>
          </a:p>
          <a:p>
            <a:pPr>
              <a:defRPr sz="1800" b="0">
                <a:latin typeface="Calibri"/>
              </a:defRPr>
            </a:pPr>
            <a:r>
              <a:t>Access Enforcement: Implementing and enforcing the defined access policies.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Access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Access Control Systems are security controls that manage and restrict access to computer systems, networks, and data.</a:t>
            </a:r>
            <a:br/>
            <a:r>
              <a:t>Access control systems enforce security policies that define who can access what resources and under what conditions.</a:t>
            </a:r>
          </a:p>
          <a:p>
            <a:pPr>
              <a:defRPr sz="1800" b="0">
                <a:latin typeface="Calibri"/>
              </a:defRPr>
            </a:pPr>
            <a:r>
              <a:t>Authentication: Verifies the identity of a user attempting to access a system or resource.</a:t>
            </a:r>
          </a:p>
          <a:p>
            <a:pPr>
              <a:defRPr sz="1800" b="0">
                <a:latin typeface="Calibri"/>
              </a:defRPr>
            </a:pPr>
            <a:r>
              <a:t>Authorization: Determines the level of access that an authenticated user has to a system or resource.</a:t>
            </a:r>
          </a:p>
          <a:p>
            <a:pPr>
              <a:defRPr sz="1800" b="0">
                <a:latin typeface="Calibri"/>
              </a:defRPr>
            </a:pPr>
            <a:r>
              <a:t>Accounting: Records and tracks user activity on a system or resource for auditing purposes.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Network Security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Network security controls are designed to protect an organization's network from unauthorized access, use, disclosure, disruption, modification, or destruction.</a:t>
            </a:r>
          </a:p>
          <a:p>
            <a:pPr>
              <a:defRPr sz="1800" b="0">
                <a:latin typeface="Calibri"/>
              </a:defRPr>
            </a:pPr>
            <a:r>
              <a:t>**Firewalls** - Restrict access to the network based on defined rules.</a:t>
            </a:r>
          </a:p>
          <a:p>
            <a:pPr>
              <a:defRPr sz="1800" b="0">
                <a:latin typeface="Calibri"/>
              </a:defRPr>
            </a:pPr>
            <a:r>
              <a:t>**Intrusion Detection/Prevention Systems (IDS/IPS)** - Monitor network traffic for suspicious activity and take actions</a:t>
            </a:r>
            <a:br/>
            <a:r>
              <a:t>to prevent or mitigate attacks.</a:t>
            </a:r>
          </a:p>
          <a:p>
            <a:pPr>
              <a:defRPr sz="1800" b="0">
                <a:latin typeface="Calibri"/>
              </a:defRPr>
            </a:pPr>
            <a:r>
              <a:t>**Virtual Private Networks (VPNs)** - Create a secure, encrypted connection over a public network.</a:t>
            </a:r>
          </a:p>
          <a:p>
            <a:pPr>
              <a:defRPr sz="1800" b="0">
                <a:latin typeface="Calibri"/>
              </a:defRPr>
            </a:pPr>
            <a:r>
              <a:t>**Access Control Lists (ACLs)** - Define permissions for network access based on user identity or group membership.</a:t>
            </a:r>
          </a:p>
          <a:p>
            <a:pPr>
              <a:defRPr sz="1800" b="0">
                <a:latin typeface="Calibri"/>
              </a:defRPr>
            </a:pPr>
            <a:r>
              <a:t>**Network Segmentation** - Divide the network into smaller, isolated segments to limit the spread of attacks.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Network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Network security controls are essential for protecting your organization's data and systems from unauthorized access, use, disclosure, disruption, modification, or destruction.</a:t>
            </a:r>
          </a:p>
          <a:p>
            <a:pPr>
              <a:defRPr sz="1800" b="0">
                <a:latin typeface="Calibri"/>
              </a:defRPr>
            </a:pPr>
            <a:r>
              <a:t>Implement firewalls to control access to your network.</a:t>
            </a:r>
          </a:p>
          <a:p>
            <a:pPr>
              <a:defRPr sz="1800" b="0">
                <a:latin typeface="Calibri"/>
              </a:defRPr>
            </a:pPr>
            <a:r>
              <a:t>Use intrusion detection and prevention systems to monitor for suspicious activity.</a:t>
            </a:r>
          </a:p>
          <a:p>
            <a:pPr>
              <a:defRPr sz="1800" b="0">
                <a:latin typeface="Calibri"/>
              </a:defRPr>
            </a:pPr>
            <a:r>
              <a:t>Implement virtual private networks (VPNs) to encrypt data in transit.</a:t>
            </a:r>
          </a:p>
          <a:p>
            <a:pPr>
              <a:defRPr sz="1800" b="0">
                <a:latin typeface="Calibri"/>
              </a:defRPr>
            </a:pPr>
            <a:r>
              <a:t>Use network access control (NAC) to restrict access to your network based on user identity and device type.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Data Protection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Data protection measures are security controls implemented to protect sensitive data from unauthorized access, use, disclosure, disruption, modification, or destruction.</a:t>
            </a:r>
          </a:p>
          <a:p>
            <a:pPr>
              <a:defRPr sz="1800" b="0">
                <a:latin typeface="Calibri"/>
              </a:defRPr>
            </a:pPr>
            <a:r>
              <a:t>**Encryption:** Encrypting data renders it unreadable without a decryption key.</a:t>
            </a:r>
          </a:p>
          <a:p>
            <a:pPr>
              <a:defRPr sz="1800" b="0">
                <a:latin typeface="Calibri"/>
              </a:defRPr>
            </a:pPr>
            <a:r>
              <a:t>**Tokenization:** Replacing sensitive data with unique identifiers that can be used for processing without exposing the</a:t>
            </a:r>
            <a:br/>
            <a:r>
              <a:t>underlying data.</a:t>
            </a:r>
          </a:p>
          <a:p>
            <a:pPr>
              <a:defRPr sz="1800" b="0">
                <a:latin typeface="Calibri"/>
              </a:defRPr>
            </a:pPr>
            <a:r>
              <a:t>**Access Control:** Restricting access to data based on user roles, permissions, and authentication mechanisms.</a:t>
            </a:r>
          </a:p>
          <a:p>
            <a:pPr>
              <a:defRPr sz="1800" b="0">
                <a:latin typeface="Calibri"/>
              </a:defRPr>
            </a:pPr>
            <a:r>
              <a:t>**Data Masking:** Hiding or obscuring sensitive data to prevent unauthorized viewing.</a:t>
            </a:r>
          </a:p>
          <a:p>
            <a:pPr>
              <a:defRPr sz="1800" b="0">
                <a:latin typeface="Calibri"/>
              </a:defRPr>
            </a:pPr>
            <a:r>
              <a:t>**Data Minimization:** Collecting and retaining only the necessary data for business purposes.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Data Protection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Implementing data protection measures is crucial to safeguard sensitive information, ensuring compliance, and mitigating risks associated with data breaches.</a:t>
            </a:r>
            <a:br/>
            <a:r>
              <a:t>This involves the application of technical and organizational controls to protect data throughout its lifecycle, from creation to disposal.</a:t>
            </a:r>
          </a:p>
          <a:p>
            <a:pPr>
              <a:defRPr sz="1800" b="0">
                <a:latin typeface="Calibri"/>
              </a:defRPr>
            </a:pPr>
            <a:r>
              <a:t>Implement access controls to restrict data access only to authorized individuals.</a:t>
            </a:r>
          </a:p>
          <a:p>
            <a:pPr>
              <a:defRPr sz="1800" b="0">
                <a:latin typeface="Calibri"/>
              </a:defRPr>
            </a:pPr>
            <a:r>
              <a:t>Encrypt data at rest and in transit to protect it from unauthorized access.</a:t>
            </a:r>
          </a:p>
          <a:p>
            <a:pPr>
              <a:defRPr sz="1800" b="0">
                <a:latin typeface="Calibri"/>
              </a:defRPr>
            </a:pPr>
            <a:r>
              <a:t>Regularly back up data to ensure its availability in case of data loss or corruption.</a:t>
            </a:r>
          </a:p>
          <a:p>
            <a:pPr>
              <a:defRPr sz="1800" b="0">
                <a:latin typeface="Calibri"/>
              </a:defRPr>
            </a:pPr>
            <a:r>
              <a:t>Monitor and audit data access to detect and prevent unauthorized activities.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Incident Response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comprehensive incident response plan outlines the steps and procedures to effectively address and manage cybersecurity incidents.</a:t>
            </a:r>
            <a:br/>
            <a:r>
              <a:t>It serves as a roadmap for organizations to respond swiftly and efficiently to potential breaches or attacks.</a:t>
            </a:r>
          </a:p>
          <a:p>
            <a:pPr>
              <a:defRPr sz="1800" b="0">
                <a:latin typeface="Calibri"/>
              </a:defRPr>
            </a:pPr>
            <a:r>
              <a:t>Establishes clear roles and responsibilities for incident response team members</a:t>
            </a:r>
          </a:p>
          <a:p>
            <a:pPr>
              <a:defRPr sz="1800" b="0">
                <a:latin typeface="Calibri"/>
              </a:defRPr>
            </a:pPr>
            <a:r>
              <a:t>Defines incident response procedures and escalation paths</a:t>
            </a:r>
          </a:p>
          <a:p>
            <a:pPr>
              <a:defRPr sz="1800" b="0">
                <a:latin typeface="Calibri"/>
              </a:defRPr>
            </a:pPr>
            <a:r>
              <a:t>Outlines communication protocols for internal and external stakeholders</a:t>
            </a:r>
          </a:p>
          <a:p>
            <a:pPr>
              <a:defRPr sz="1800" b="0">
                <a:latin typeface="Calibri"/>
              </a:defRPr>
            </a:pPr>
            <a:r>
              <a:t>Identifies and prioritizes critical assets and systems for protection</a:t>
            </a:r>
          </a:p>
          <a:p>
            <a:pPr>
              <a:defRPr sz="1800" b="0">
                <a:latin typeface="Calibri"/>
              </a:defRPr>
            </a:pPr>
            <a:r>
              <a:t>Determines appropriate containment and eradication measures</a:t>
            </a:r>
          </a:p>
          <a:p>
            <a:pPr>
              <a:defRPr sz="1800" b="0">
                <a:latin typeface="Calibri"/>
              </a:defRPr>
            </a:pPr>
            <a:r>
              <a:t>Provides guidelines for evidence preservation and forensics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Incident Response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Creating an effective incident response plan is crucial for organizations to respond to and recover from cybersecurity incidents.</a:t>
            </a:r>
            <a:br/>
            <a:r>
              <a:t>The plan outlines the steps, roles, and responsibilities for identifying, containing, eradicating, and recovering from incidents.</a:t>
            </a:r>
          </a:p>
          <a:p>
            <a:pPr>
              <a:defRPr sz="1800" b="0">
                <a:latin typeface="Calibri"/>
              </a:defRPr>
            </a:pPr>
            <a:r>
              <a:t>Establish an incident response team (IRT) with clear roles and responsibilities.</a:t>
            </a:r>
          </a:p>
          <a:p>
            <a:pPr>
              <a:defRPr sz="1800" b="0">
                <a:latin typeface="Calibri"/>
              </a:defRPr>
            </a:pPr>
            <a:r>
              <a:t>Develop a comprehensive incident response plan that aligns with industry best practices and regulatory requirements.</a:t>
            </a:r>
          </a:p>
          <a:p>
            <a:pPr>
              <a:defRPr sz="1800" b="0">
                <a:latin typeface="Calibri"/>
              </a:defRPr>
            </a:pPr>
            <a:r>
              <a:t>Identify and prioritize critical assets, systems, and data to protect.</a:t>
            </a:r>
          </a:p>
          <a:p>
            <a:pPr>
              <a:defRPr sz="1800" b="0">
                <a:latin typeface="Calibri"/>
              </a:defRPr>
            </a:pPr>
            <a:r>
              <a:t>Establish clear communication channels and protocols for incident reporting and response coordination.</a:t>
            </a:r>
          </a:p>
          <a:p>
            <a:pPr>
              <a:defRPr sz="1800" b="0">
                <a:latin typeface="Calibri"/>
              </a:defRPr>
            </a:pPr>
            <a:r>
              <a:t>Conduct regular incident response drills and exercises to test and refine the plan's effectiveness.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Comprehensive Data Analytics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Comprehensive Guide to Cybersecurity Data Analytics</a:t>
            </a:r>
          </a:p>
          <a:p>
            <a:pPr>
              <a:defRPr sz="1800" b="0">
                <a:latin typeface="Calibri"/>
              </a:defRPr>
            </a:pPr>
            <a:r>
              <a:t>Understand the importance of data analytics in cybersecurity.</a:t>
            </a:r>
          </a:p>
          <a:p>
            <a:pPr>
              <a:defRPr sz="1800" b="0">
                <a:latin typeface="Calibri"/>
              </a:defRPr>
            </a:pPr>
            <a:r>
              <a:t>Learn about the different types of data analytics used in cybersecurity.</a:t>
            </a:r>
          </a:p>
          <a:p>
            <a:pPr>
              <a:defRPr sz="1800" b="0">
                <a:latin typeface="Calibri"/>
              </a:defRPr>
            </a:pPr>
            <a:r>
              <a:t>Gain insights into the benefits and challenges of using data analytics in cybersecurity.</a:t>
            </a:r>
          </a:p>
          <a:p>
            <a:pPr>
              <a:defRPr sz="1800" b="0">
                <a:latin typeface="Calibri"/>
              </a:defRPr>
            </a:pPr>
            <a:r>
              <a:t>Develop practical skills in using data analytics tools for cybersecurity.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Business Continuity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Business Continuity (BC) ensures critical business functions continue during an incident or disaster.</a:t>
            </a:r>
            <a:br/>
            <a:r>
              <a:t>It aligns with ISO 22301, NIST CSF, and COBIT 5.</a:t>
            </a:r>
          </a:p>
          <a:p>
            <a:pPr>
              <a:defRPr sz="1800" b="0">
                <a:latin typeface="Calibri"/>
              </a:defRPr>
            </a:pPr>
            <a:r>
              <a:t>Develop a BC Plan outlining disaster recovery procedures.</a:t>
            </a:r>
          </a:p>
          <a:p>
            <a:pPr>
              <a:defRPr sz="1800" b="0">
                <a:latin typeface="Calibri"/>
              </a:defRPr>
            </a:pPr>
            <a:r>
              <a:t>Establish an Emergency Response Team (ERT) responsible for incident coordination.</a:t>
            </a:r>
          </a:p>
          <a:p>
            <a:pPr>
              <a:defRPr sz="1800" b="0">
                <a:latin typeface="Calibri"/>
              </a:defRPr>
            </a:pPr>
            <a:r>
              <a:t>Conduct regular Business Impact Analyses (BIAs) to identify critical business functions and dependencies.</a:t>
            </a:r>
          </a:p>
          <a:p>
            <a:pPr>
              <a:defRPr sz="1800" b="0">
                <a:latin typeface="Calibri"/>
              </a:defRPr>
            </a:pPr>
            <a:r>
              <a:t>Implement redundant systems and backup infrastructure to ensure continuity of essential operations.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Business Continuity in Incident Response and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Maintaining the continuity of business operations is crucial in the event of a cybersecurity incident.</a:t>
            </a:r>
            <a:br/>
            <a:r>
              <a:t>This slide provides practical considerations for implementing business continuity measures as part of your incident response and recovery plan.</a:t>
            </a:r>
          </a:p>
          <a:p>
            <a:pPr>
              <a:defRPr sz="1800" b="0">
                <a:latin typeface="Calibri"/>
              </a:defRPr>
            </a:pPr>
            <a:r>
              <a:t>Plan and Prepare: Develop a comprehensive business continuity plan that outlines essential functions, critical assets,</a:t>
            </a:r>
            <a:br/>
            <a:r>
              <a:t>and recovery procedures.</a:t>
            </a:r>
          </a:p>
          <a:p>
            <a:pPr>
              <a:defRPr sz="1800" b="0">
                <a:latin typeface="Calibri"/>
              </a:defRPr>
            </a:pPr>
            <a:r>
              <a:t>Identify and Prioritize: Determine the most critical business functions and assets that must be maintained during an</a:t>
            </a:r>
            <a:br/>
            <a:r>
              <a:t>incident.</a:t>
            </a:r>
          </a:p>
          <a:p>
            <a:pPr>
              <a:defRPr sz="1800" b="0">
                <a:latin typeface="Calibri"/>
              </a:defRPr>
            </a:pPr>
            <a:r>
              <a:t>Establish Redundancy: Implement redundant systems, backup procedures, and alternative locations to ensure continued</a:t>
            </a:r>
            <a:br/>
            <a:r>
              <a:t>operations.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Disaster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Disaster recovery is a critical part of incident response and recovery.</a:t>
            </a:r>
            <a:br/>
            <a:r>
              <a:t>It involves taking steps to restore the organization's IT systems and data in the event of a major disruption.</a:t>
            </a:r>
          </a:p>
          <a:p>
            <a:pPr>
              <a:defRPr sz="1800" b="0">
                <a:latin typeface="Calibri"/>
              </a:defRPr>
            </a:pPr>
            <a:r>
              <a:t>Develop a disaster recovery plan that outlines the steps to be taken in the event of a disaster.</a:t>
            </a:r>
          </a:p>
          <a:p>
            <a:pPr>
              <a:defRPr sz="1800" b="0">
                <a:latin typeface="Calibri"/>
              </a:defRPr>
            </a:pPr>
            <a:r>
              <a:t>Test the disaster recovery plan regularly to ensure that it is effective.</a:t>
            </a:r>
          </a:p>
          <a:p>
            <a:pPr>
              <a:defRPr sz="1800" b="0">
                <a:latin typeface="Calibri"/>
              </a:defRPr>
            </a:pPr>
            <a:r>
              <a:t>Train employees on the disaster recovery plan so that they know what to do in the event of a disaster.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Disaster Recovery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Disaster Recovery (DR) is the process of restoring a system or service after a major disruption.</a:t>
            </a:r>
            <a:br/>
            <a:r>
              <a:t>DR plans provide a roadmap for recovering critical systems and data in the event of a catastrophic event, such as a natural disaster, cyberattack, or hardware failure.</a:t>
            </a:r>
            <a:br/>
            <a:r>
              <a:t>Effective DR plans ensure continuity of operations and minimize downtime.</a:t>
            </a:r>
          </a:p>
          <a:p>
            <a:pPr>
              <a:defRPr sz="1800" b="0">
                <a:latin typeface="Calibri"/>
              </a:defRPr>
            </a:pPr>
            <a:r>
              <a:t>Establish a DR team and clearly define roles and responsibilities.</a:t>
            </a:r>
          </a:p>
          <a:p>
            <a:pPr>
              <a:defRPr sz="1800" b="0">
                <a:latin typeface="Calibri"/>
              </a:defRPr>
            </a:pPr>
            <a:r>
              <a:t>Develop a comprehensive DR plan that outlines procedures for responding to and recovering from various disaster</a:t>
            </a:r>
            <a:br/>
            <a:r>
              <a:t>scenarios.</a:t>
            </a:r>
          </a:p>
          <a:p>
            <a:pPr>
              <a:defRPr sz="1800" b="0">
                <a:latin typeface="Calibri"/>
              </a:defRPr>
            </a:pPr>
            <a:r>
              <a:t>Identify critical systems and data and prioritize their recovery.</a:t>
            </a:r>
          </a:p>
          <a:p>
            <a:pPr>
              <a:defRPr sz="1800" b="0">
                <a:latin typeface="Calibri"/>
              </a:defRPr>
            </a:pPr>
            <a:r>
              <a:t>Establish off-site data backup and recovery sites.</a:t>
            </a:r>
          </a:p>
          <a:p>
            <a:pPr>
              <a:defRPr sz="1800" b="0">
                <a:latin typeface="Calibri"/>
              </a:defRPr>
            </a:pPr>
            <a:r>
              <a:t>Test and validate the DR plan regularly to ensure its effectiveness.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Case Studies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Real-world examples provide valuable lessons on cybersecurity threats, vulnerabilities, and successful defense strategies.</a:t>
            </a:r>
          </a:p>
          <a:p>
            <a:pPr>
              <a:defRPr sz="1800" b="0">
                <a:latin typeface="Calibri"/>
              </a:defRPr>
            </a:pPr>
            <a:r>
              <a:t>Examine historical breaches and incidents to identify patterns and commonalities</a:t>
            </a:r>
          </a:p>
          <a:p>
            <a:pPr>
              <a:defRPr sz="1800" b="0">
                <a:latin typeface="Calibri"/>
              </a:defRPr>
            </a:pPr>
            <a:r>
              <a:t>Analyze how organizations have responded to and recovered from cyberattacks</a:t>
            </a:r>
          </a:p>
          <a:p>
            <a:pPr>
              <a:defRPr sz="1800" b="0">
                <a:latin typeface="Calibri"/>
              </a:defRPr>
            </a:pPr>
            <a:r>
              <a:t>Identify best practices and lessons learned from successful cybersecurity initiatives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Best Practices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slide provides a comprehensive overview of best practices for cybersecurity.</a:t>
            </a:r>
            <a:br/>
            <a:r>
              <a:t>These practices are essential for protecting an organization's information assets from unauthorized access, use, disclosure, disruption, modification, or destruction.</a:t>
            </a:r>
          </a:p>
          <a:p>
            <a:pPr>
              <a:defRPr sz="1800" b="0">
                <a:latin typeface="Calibri"/>
              </a:defRPr>
            </a:pPr>
            <a:r>
              <a:t>Implement strong password policies and enforce regular password changes.</a:t>
            </a:r>
          </a:p>
          <a:p>
            <a:pPr>
              <a:defRPr sz="1800" b="0">
                <a:latin typeface="Calibri"/>
              </a:defRPr>
            </a:pPr>
            <a:r>
              <a:t>Use multi-factor authentication to protect sensitive accounts and data.</a:t>
            </a:r>
          </a:p>
          <a:p>
            <a:pPr>
              <a:defRPr sz="1800" b="0">
                <a:latin typeface="Calibri"/>
              </a:defRPr>
            </a:pPr>
            <a:r>
              <a:t>Keep software and operating systems up-to-date with the latest security patches.</a:t>
            </a:r>
          </a:p>
          <a:p>
            <a:pPr>
              <a:defRPr sz="1800" b="0">
                <a:latin typeface="Calibri"/>
              </a:defRPr>
            </a:pPr>
            <a:r>
              <a:t>Use a firewall and intrusion detection system to monitor and block unauthorized access.</a:t>
            </a:r>
          </a:p>
          <a:p>
            <a:pPr>
              <a:defRPr sz="1800" b="0">
                <a:latin typeface="Calibri"/>
              </a:defRPr>
            </a:pPr>
            <a:r>
              <a:t>Implement a data backup and recovery plan to protect data in the event of a disaster.</a:t>
            </a:r>
          </a:p>
          <a:p>
            <a:pPr>
              <a:defRPr sz="1800" b="0">
                <a:latin typeface="Calibri"/>
              </a:defRPr>
            </a:pPr>
            <a:r>
              <a:t>Conduct regular security audits to identify and address vulnerabilities.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Best Practices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Establish and follow a set of best practices to enhance your organization's cybersecurity posture and reduce the risk of cyberattacks.</a:t>
            </a:r>
          </a:p>
          <a:p>
            <a:pPr>
              <a:defRPr sz="1800" b="0">
                <a:latin typeface="Calibri"/>
              </a:defRPr>
            </a:pPr>
            <a:r>
              <a:t>Implement a layered security approach</a:t>
            </a:r>
          </a:p>
          <a:p>
            <a:pPr>
              <a:defRPr sz="1800" b="0">
                <a:latin typeface="Calibri"/>
              </a:defRPr>
            </a:pPr>
            <a:r>
              <a:t>Conduct regular security assessments</a:t>
            </a:r>
          </a:p>
          <a:p>
            <a:pPr>
              <a:defRPr sz="1800" b="0">
                <a:latin typeface="Calibri"/>
              </a:defRPr>
            </a:pPr>
            <a:r>
              <a:t>Establish a comprehensive cybersecurity policy</a:t>
            </a:r>
          </a:p>
          <a:p>
            <a:pPr>
              <a:defRPr sz="1800" b="0">
                <a:latin typeface="Calibri"/>
              </a:defRPr>
            </a:pPr>
            <a:r>
              <a:t>Educate and train staff on cybersecurity best practices</a:t>
            </a:r>
          </a:p>
          <a:p>
            <a:pPr>
              <a:defRPr sz="1800" b="0">
                <a:latin typeface="Calibri"/>
              </a:defRPr>
            </a:pPr>
            <a:r>
              <a:t>Implement access controls and authentication mechanisms</a:t>
            </a:r>
          </a:p>
          <a:p>
            <a:pPr>
              <a:defRPr sz="1800" b="0">
                <a:latin typeface="Calibri"/>
              </a:defRPr>
            </a:pPr>
            <a:r>
              <a:t>Use secure coding practices while developing software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Implementation Guidelines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Guidelines to assist in the practical implementation of cybersecurity measures to protect against cyber threats and ensure the confidentiality, integrity, and availability of information systems and assets.</a:t>
            </a:r>
          </a:p>
          <a:p>
            <a:pPr>
              <a:defRPr sz="1800" b="0">
                <a:latin typeface="Calibri"/>
              </a:defRPr>
            </a:pPr>
            <a:r>
              <a:t>Establish a comprehensive cybersecurity policy</a:t>
            </a:r>
          </a:p>
          <a:p>
            <a:pPr>
              <a:defRPr sz="1800" b="0">
                <a:latin typeface="Calibri"/>
              </a:defRPr>
            </a:pPr>
            <a:r>
              <a:t>Implement technical controls to protect systems and data</a:t>
            </a:r>
          </a:p>
          <a:p>
            <a:pPr>
              <a:defRPr sz="1800" b="0">
                <a:latin typeface="Calibri"/>
              </a:defRPr>
            </a:pPr>
            <a:r>
              <a:t>Implement access controls to limit access to authorized users</a:t>
            </a:r>
          </a:p>
          <a:p>
            <a:pPr>
              <a:defRPr sz="1800" b="0">
                <a:latin typeface="Calibri"/>
              </a:defRPr>
            </a:pPr>
            <a:r>
              <a:t>Implement security monitoring and logging</a:t>
            </a:r>
          </a:p>
          <a:p>
            <a:pPr>
              <a:defRPr sz="1800" b="0">
                <a:latin typeface="Calibri"/>
              </a:defRPr>
            </a:pPr>
            <a:r>
              <a:t>Implement incident response and recovery procedures</a:t>
            </a:r>
          </a:p>
          <a:p>
            <a:pPr>
              <a:defRPr sz="1800" b="0">
                <a:latin typeface="Calibri"/>
              </a:defRPr>
            </a:pPr>
            <a:r>
              <a:t>Conduct regular security assessments and audits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Implementation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Provides practical guidance on implementing cybersecurity measures in accordance with industry standards and best practices, ensuring effective protection against cyber threats.</a:t>
            </a:r>
          </a:p>
          <a:p>
            <a:pPr>
              <a:defRPr sz="1800" b="0">
                <a:latin typeface="Calibri"/>
              </a:defRPr>
            </a:pPr>
            <a:r>
              <a:t>Establish a Cybersecurity Framework</a:t>
            </a:r>
          </a:p>
          <a:p>
            <a:pPr>
              <a:defRPr sz="1800" b="0">
                <a:latin typeface="Calibri"/>
              </a:defRPr>
            </a:pPr>
            <a:r>
              <a:t>Conduct Risk Assessments</a:t>
            </a:r>
          </a:p>
          <a:p>
            <a:pPr>
              <a:defRPr sz="1800" b="0">
                <a:latin typeface="Calibri"/>
              </a:defRPr>
            </a:pPr>
            <a:r>
              <a:t>Implement Security Controls</a:t>
            </a:r>
          </a:p>
          <a:p>
            <a:pPr>
              <a:defRPr sz="1800" b="0">
                <a:latin typeface="Calibri"/>
              </a:defRPr>
            </a:pPr>
            <a:r>
              <a:t>Monitor and Respond to Incidents</a:t>
            </a:r>
          </a:p>
          <a:p>
            <a:pPr>
              <a:defRPr sz="1800" b="0">
                <a:latin typeface="Calibri"/>
              </a:defRPr>
            </a:pPr>
            <a:r>
              <a:t>Continuously Evaluate and Improve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detailed examination of real-world cybersecurity incidents, their causes and consequences.</a:t>
            </a:r>
            <a:br/>
            <a:r>
              <a:t>Participants will learn about the practical aspects of cybersecurity through case studies.</a:t>
            </a:r>
          </a:p>
          <a:p>
            <a:pPr>
              <a:defRPr sz="1800" b="0">
                <a:latin typeface="Calibri"/>
              </a:defRPr>
            </a:pPr>
            <a:r>
              <a:t>Incident Response and Forensics</a:t>
            </a:r>
          </a:p>
          <a:p>
            <a:pPr>
              <a:defRPr sz="1800" b="0">
                <a:latin typeface="Calibri"/>
              </a:defRPr>
            </a:pPr>
            <a:r>
              <a:t>Threat Intelligence and Analysis</a:t>
            </a:r>
          </a:p>
          <a:p>
            <a:pPr>
              <a:defRPr sz="1800" b="0">
                <a:latin typeface="Calibri"/>
              </a:defRPr>
            </a:pPr>
            <a:r>
              <a:t>Security Architecture and Design</a:t>
            </a:r>
          </a:p>
          <a:p>
            <a:pPr>
              <a:defRPr sz="1800" b="0">
                <a:latin typeface="Calibri"/>
              </a:defRPr>
            </a:pPr>
            <a:r>
              <a:t>Vulnerability Management and Patching</a:t>
            </a:r>
          </a:p>
          <a:p>
            <a:pPr>
              <a:defRPr sz="1800" b="0">
                <a:latin typeface="Calibri"/>
              </a:defRPr>
            </a:pPr>
            <a:r>
              <a:t>Identity and Access Management</a:t>
            </a:r>
          </a:p>
          <a:p>
            <a:pPr>
              <a:defRPr sz="1800" b="0">
                <a:latin typeface="Calibri"/>
              </a:defRPr>
            </a:pPr>
            <a:r>
              <a:t>Social Engineering and Phishing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ISO/IEC 27001:2013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ISO/IEC 27001:2013 is a globally recognized information security standard that provides a framework for organizations to manage and protect their information assets.</a:t>
            </a:r>
            <a:br/>
            <a:r>
              <a:t>It offers a systematic approach to assessing, managing, and continuously improving an organization's information security posture.</a:t>
            </a:r>
          </a:p>
          <a:p>
            <a:pPr>
              <a:defRPr sz="1800" b="0">
                <a:latin typeface="Calibri"/>
              </a:defRPr>
            </a:pPr>
            <a:r>
              <a:t>Provides a comprehensive framework for information security management</a:t>
            </a:r>
          </a:p>
          <a:p>
            <a:pPr>
              <a:defRPr sz="1800" b="0">
                <a:latin typeface="Calibri"/>
              </a:defRPr>
            </a:pPr>
            <a:r>
              <a:t>Defines best practices and controls for protecting information assets</a:t>
            </a:r>
          </a:p>
          <a:p>
            <a:pPr>
              <a:defRPr sz="1800" b="0">
                <a:latin typeface="Calibri"/>
              </a:defRPr>
            </a:pPr>
            <a:r>
              <a:t>Helps organizations comply with regulatory requirements and industry standards</a:t>
            </a:r>
          </a:p>
          <a:p>
            <a:pPr>
              <a:defRPr sz="1800" b="0">
                <a:latin typeface="Calibri"/>
              </a:defRPr>
            </a:pPr>
            <a:r>
              <a:t>Facilitates continuous improvement and risk management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provides a practical example of how a cybersecurity incident can impact an organization, and the steps that can be taken to mitigate and respond to such an incident.</a:t>
            </a:r>
          </a:p>
          <a:p>
            <a:pPr>
              <a:defRPr sz="1800" b="0">
                <a:latin typeface="Calibri"/>
              </a:defRPr>
            </a:pPr>
            <a:r>
              <a:t>Incident Overview</a:t>
            </a:r>
          </a:p>
          <a:p>
            <a:pPr>
              <a:defRPr sz="1800" b="0">
                <a:latin typeface="Calibri"/>
              </a:defRPr>
            </a:pPr>
            <a:r>
              <a:t>Incident Response and Mitigation</a:t>
            </a:r>
          </a:p>
          <a:p>
            <a:pPr>
              <a:defRPr sz="1800" b="0">
                <a:latin typeface="Calibri"/>
              </a:defRPr>
            </a:pPr>
            <a:r>
              <a:t>Lessons Learned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will explore a real-world cybersecurity incident and provide insights into effective incident response strategies.</a:t>
            </a:r>
          </a:p>
          <a:p>
            <a:pPr>
              <a:defRPr sz="1800" b="0">
                <a:latin typeface="Calibri"/>
              </a:defRPr>
            </a:pPr>
            <a:r>
              <a:t>Identify root causes and lessons learned</a:t>
            </a:r>
          </a:p>
          <a:p>
            <a:pPr>
              <a:defRPr sz="1800" b="0">
                <a:latin typeface="Calibri"/>
              </a:defRPr>
            </a:pPr>
            <a:r>
              <a:t>Develop and implement response plans</a:t>
            </a:r>
          </a:p>
          <a:p>
            <a:pPr>
              <a:defRPr sz="1800" b="0">
                <a:latin typeface="Calibri"/>
              </a:defRPr>
            </a:pPr>
            <a:r>
              <a:t>Evaluate and improve existing security controls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Practical case studies provide valuable insights into the application of cybersecurity principles in real-world scenarios.</a:t>
            </a:r>
            <a:br/>
            <a:r>
              <a:t>They help demonstrate the effectiveness of security measures, highlight potential vulnerabilities, and provide lessons learned for continuous improvement.</a:t>
            </a:r>
          </a:p>
          <a:p>
            <a:pPr>
              <a:defRPr sz="1800" b="0">
                <a:latin typeface="Calibri"/>
              </a:defRPr>
            </a:pPr>
            <a:r>
              <a:t>Identify a specific cybersecurity incident or breach</a:t>
            </a:r>
          </a:p>
          <a:p>
            <a:pPr>
              <a:defRPr sz="1800" b="0">
                <a:latin typeface="Calibri"/>
              </a:defRPr>
            </a:pPr>
            <a:r>
              <a:t>Analyze the root cause and contributing factors</a:t>
            </a:r>
          </a:p>
          <a:p>
            <a:pPr>
              <a:defRPr sz="1800" b="0">
                <a:latin typeface="Calibri"/>
              </a:defRPr>
            </a:pPr>
            <a:r>
              <a:t>Evaluate the effectiveness of implemented security controls</a:t>
            </a:r>
          </a:p>
          <a:p>
            <a:pPr>
              <a:defRPr sz="1800" b="0">
                <a:latin typeface="Calibri"/>
              </a:defRPr>
            </a:pPr>
            <a:r>
              <a:t>Recommend improvements to strengthen security posture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Review of a real-world cybersecurity incident to analyze its impact, identify root causes, and derive lessons learned for improved security posture.</a:t>
            </a:r>
          </a:p>
          <a:p>
            <a:pPr>
              <a:defRPr sz="1800" b="0">
                <a:latin typeface="Calibri"/>
              </a:defRPr>
            </a:pPr>
            <a:r>
              <a:t>- Analyze incident timeline and identify key events</a:t>
            </a:r>
          </a:p>
          <a:p>
            <a:pPr>
              <a:defRPr sz="1800" b="0">
                <a:latin typeface="Calibri"/>
              </a:defRPr>
            </a:pPr>
            <a:r>
              <a:t>- Assess the impact of the incident on business operations and reputation</a:t>
            </a:r>
          </a:p>
          <a:p>
            <a:pPr>
              <a:defRPr sz="1800" b="0">
                <a:latin typeface="Calibri"/>
              </a:defRPr>
            </a:pPr>
            <a:r>
              <a:t>- Identify root causes and contributing factors to the breach</a:t>
            </a:r>
          </a:p>
          <a:p>
            <a:pPr>
              <a:defRPr sz="1800" b="0">
                <a:latin typeface="Calibri"/>
              </a:defRPr>
            </a:pPr>
            <a:r>
              <a:t>- Develop recommendations for preventative measures and security enhancements</a:t>
            </a:r>
          </a:p>
          <a:p>
            <a:pPr>
              <a:defRPr sz="1800" b="0">
                <a:latin typeface="Calibri"/>
              </a:defRPr>
            </a:pPr>
            <a:r>
              <a:t>- Evaluate the effectiveness of existing security controls and identify areas for improvement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Study: Incident Response Plan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explores the practical application of an Incident Response Plan (IRP) in a real-world cyberattack scenario.</a:t>
            </a:r>
            <a:br/>
            <a:r>
              <a:t>By understanding how to effectively activate and execute an IRP, organizations can minimize the impact of security breaches and protect their critical assets.</a:t>
            </a:r>
          </a:p>
          <a:p>
            <a:pPr>
              <a:defRPr sz="1800" b="0">
                <a:latin typeface="Calibri"/>
              </a:defRPr>
            </a:pPr>
            <a:r>
              <a:t>Identify Incident Triggers and Escalation Procedures</a:t>
            </a:r>
          </a:p>
          <a:p>
            <a:pPr>
              <a:defRPr sz="1800" b="0">
                <a:latin typeface="Calibri"/>
              </a:defRPr>
            </a:pPr>
            <a:r>
              <a:t>Assemble the Incident Response Team</a:t>
            </a:r>
          </a:p>
          <a:p>
            <a:pPr>
              <a:defRPr sz="1800" b="0">
                <a:latin typeface="Calibri"/>
              </a:defRPr>
            </a:pPr>
            <a:r>
              <a:t>Contain and Isolate the Affected Systems</a:t>
            </a:r>
          </a:p>
          <a:p>
            <a:pPr>
              <a:defRPr sz="1800" b="0">
                <a:latin typeface="Calibri"/>
              </a:defRPr>
            </a:pPr>
            <a:r>
              <a:t>Investigate the Incident and Determine Scope</a:t>
            </a:r>
          </a:p>
          <a:p>
            <a:pPr>
              <a:defRPr sz="1800" b="0">
                <a:latin typeface="Calibri"/>
              </a:defRPr>
            </a:pPr>
            <a:r>
              <a:t>Mitigate the Impact and Restore Services</a:t>
            </a:r>
          </a:p>
          <a:p>
            <a:pPr>
              <a:defRPr sz="1800" b="0">
                <a:latin typeface="Calibri"/>
              </a:defRPr>
            </a:pPr>
            <a:r>
              <a:t>Document the Incident and Share Lessons Learned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will provide practical examples and applications of cybersecurity best practices to enhance understanding and proficiency.</a:t>
            </a:r>
          </a:p>
          <a:p>
            <a:pPr>
              <a:defRPr sz="1800" b="0">
                <a:latin typeface="Calibri"/>
              </a:defRPr>
            </a:pPr>
            <a:r>
              <a:t>Identify a cybersecurity incident</a:t>
            </a:r>
          </a:p>
          <a:p>
            <a:pPr>
              <a:defRPr sz="1800" b="0">
                <a:latin typeface="Calibri"/>
              </a:defRPr>
            </a:pPr>
            <a:r>
              <a:t>Analyze and assess the impact</a:t>
            </a:r>
          </a:p>
          <a:p>
            <a:pPr>
              <a:defRPr sz="1800" b="0">
                <a:latin typeface="Calibri"/>
              </a:defRPr>
            </a:pPr>
            <a:r>
              <a:t>Develop and implement a response plan</a:t>
            </a:r>
          </a:p>
          <a:p>
            <a:pPr>
              <a:defRPr sz="1800" b="0">
                <a:latin typeface="Calibri"/>
              </a:defRPr>
            </a:pPr>
            <a:r>
              <a:t>Evaluate and improve the response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provides a practical example of how to apply cybersecurity best practices to protect an organization's information assets.</a:t>
            </a:r>
            <a:br/>
            <a:r>
              <a:t>The case study is based on a real-world incident and includes lessons learned.</a:t>
            </a:r>
          </a:p>
          <a:p>
            <a:pPr>
              <a:defRPr sz="1800" b="0">
                <a:latin typeface="Calibri"/>
              </a:defRPr>
            </a:pPr>
            <a:r>
              <a:t>Purpose of the Case Study</a:t>
            </a:r>
          </a:p>
          <a:p>
            <a:pPr>
              <a:defRPr sz="1800" b="0">
                <a:latin typeface="Calibri"/>
              </a:defRPr>
            </a:pPr>
            <a:r>
              <a:t>Identify the Cybersecurity Incident</a:t>
            </a:r>
          </a:p>
          <a:p>
            <a:pPr>
              <a:defRPr sz="1800" b="0">
                <a:latin typeface="Calibri"/>
              </a:defRPr>
            </a:pPr>
            <a:r>
              <a:t>Incident Response and Recovery</a:t>
            </a:r>
          </a:p>
          <a:p>
            <a:pPr>
              <a:defRPr sz="1800" b="0">
                <a:latin typeface="Calibri"/>
              </a:defRPr>
            </a:pPr>
            <a:r>
              <a:t>Lessons Learned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Study: Improving Incident Response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Demonstrates how practical implementation of cybersecurity frameworks and best practices can enhance incident response capabilities.</a:t>
            </a:r>
            <a:br/>
            <a:r>
              <a:t>Reference frameworks like NIST CSF and ISO 27001 are used, along with real-world examples.</a:t>
            </a:r>
          </a:p>
          <a:p>
            <a:pPr>
              <a:defRPr sz="1800" b="0">
                <a:latin typeface="Calibri"/>
              </a:defRPr>
            </a:pPr>
            <a:r>
              <a:t>Incident Response (IR) Teams: Roles and Responsibilities</a:t>
            </a:r>
          </a:p>
          <a:p>
            <a:pPr>
              <a:defRPr sz="1800" b="0">
                <a:latin typeface="Calibri"/>
              </a:defRPr>
            </a:pPr>
            <a:r>
              <a:t>IR Planning: Establishing Response Plans and Procedures</a:t>
            </a:r>
          </a:p>
          <a:p>
            <a:pPr>
              <a:defRPr sz="1800" b="0">
                <a:latin typeface="Calibri"/>
              </a:defRPr>
            </a:pPr>
            <a:r>
              <a:t>Incident Detection and Analysis: Techniques and Tools</a:t>
            </a:r>
          </a:p>
          <a:p>
            <a:pPr>
              <a:defRPr sz="1800" b="0">
                <a:latin typeface="Calibri"/>
              </a:defRPr>
            </a:pPr>
            <a:r>
              <a:t>Containment and Mitigation: Actions to Minimize Damage</a:t>
            </a:r>
          </a:p>
          <a:p>
            <a:pPr>
              <a:defRPr sz="1800" b="0">
                <a:latin typeface="Calibri"/>
              </a:defRPr>
            </a:pPr>
            <a:r>
              <a:t>Recovery and Restoration: Restoring Systems and Services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 for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provides a practical example of how cybersecurity concepts can be applied in real-world scenarios.</a:t>
            </a:r>
            <a:br/>
            <a:r>
              <a:t>It highlights the importance of understanding and implementing best practices to protect against cyber threats.</a:t>
            </a:r>
          </a:p>
          <a:p>
            <a:pPr>
              <a:defRPr sz="1800" b="0">
                <a:latin typeface="Calibri"/>
              </a:defRPr>
            </a:pPr>
            <a:r>
              <a:t>Understand the importance of cybersecurity</a:t>
            </a:r>
          </a:p>
          <a:p>
            <a:pPr>
              <a:defRPr sz="1800" b="0">
                <a:latin typeface="Calibri"/>
              </a:defRPr>
            </a:pPr>
            <a:r>
              <a:t>Identify potential cybersecurity risks</a:t>
            </a:r>
          </a:p>
          <a:p>
            <a:pPr>
              <a:defRPr sz="1800" b="0">
                <a:latin typeface="Calibri"/>
              </a:defRPr>
            </a:pPr>
            <a:r>
              <a:t>Implement appropriate cybersecurity measures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Incident Response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provides a detailed analysis of a real-world cybersecurity incident, showcasing the practical application of incident response best practices.</a:t>
            </a:r>
          </a:p>
          <a:p>
            <a:pPr>
              <a:defRPr sz="1800" b="0">
                <a:latin typeface="Calibri"/>
              </a:defRPr>
            </a:pPr>
            <a:r>
              <a:t>NIST Cybersecurity Framework: Incident Response</a:t>
            </a:r>
          </a:p>
          <a:p>
            <a:pPr>
              <a:defRPr sz="1800" b="0">
                <a:latin typeface="Calibri"/>
              </a:defRPr>
            </a:pPr>
            <a:r>
              <a:t>ISO 27035: Incident Management</a:t>
            </a:r>
          </a:p>
          <a:p>
            <a:pPr>
              <a:defRPr sz="1800" b="0">
                <a:latin typeface="Calibri"/>
              </a:defRPr>
            </a:pPr>
            <a:r>
              <a:t>Discuss the importance of timely and effective incident response</a:t>
            </a:r>
          </a:p>
          <a:p>
            <a:pPr>
              <a:defRPr sz="1800" b="0">
                <a:latin typeface="Calibri"/>
              </a:defRPr>
            </a:pPr>
            <a:r>
              <a:t>Highlight the key steps involved in the incident response process</a:t>
            </a:r>
          </a:p>
          <a:p>
            <a:pPr>
              <a:defRPr sz="1800" b="0">
                <a:latin typeface="Calibri"/>
              </a:defRPr>
            </a:pPr>
            <a:r>
              <a:t>Examine the challenges and lessons learned from the case study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ISO/IEC 27001:2013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ISO/IEC 27001:2013, an international standard, provides a framework for implementing an Information Security Management System (ISMS) to protect sensitive information, ensuring confidentiality, integrity, and availability.</a:t>
            </a:r>
          </a:p>
          <a:p>
            <a:pPr>
              <a:defRPr sz="1800" b="0">
                <a:latin typeface="Calibri"/>
              </a:defRPr>
            </a:pPr>
            <a:r>
              <a:t>Establish an Information Security Policy</a:t>
            </a:r>
          </a:p>
          <a:p>
            <a:pPr>
              <a:defRPr sz="1800" b="0">
                <a:latin typeface="Calibri"/>
              </a:defRPr>
            </a:pPr>
            <a:r>
              <a:t>Identify and Assess Risks</a:t>
            </a:r>
          </a:p>
          <a:p>
            <a:pPr>
              <a:defRPr sz="1800" b="0">
                <a:latin typeface="Calibri"/>
              </a:defRPr>
            </a:pPr>
            <a:r>
              <a:t>Implement and Maintain Controls</a:t>
            </a:r>
          </a:p>
          <a:p>
            <a:pPr>
              <a:defRPr sz="1800" b="0">
                <a:latin typeface="Calibri"/>
              </a:defRPr>
            </a:pPr>
            <a:r>
              <a:t>Monitor and Review Performance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Study: Enhancing Cybersecurity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explores a real-world scenario involving a data breach and the subsequent steps taken to strengthen cybersecurity resilience.</a:t>
            </a:r>
            <a:br/>
            <a:r>
              <a:t>It provides valuable insights and lessons learned that can assist organizations in effectively managing cybersecurity risks.</a:t>
            </a:r>
          </a:p>
          <a:p>
            <a:pPr>
              <a:defRPr sz="1800" b="0">
                <a:latin typeface="Calibri"/>
              </a:defRPr>
            </a:pPr>
            <a:r>
              <a:t>Review of Incident Response Procedures</a:t>
            </a:r>
          </a:p>
          <a:p>
            <a:pPr>
              <a:defRPr sz="1800" b="0">
                <a:latin typeface="Calibri"/>
              </a:defRPr>
            </a:pPr>
            <a:r>
              <a:t>Implementation of Enhanced Security Controls</a:t>
            </a:r>
          </a:p>
          <a:p>
            <a:pPr>
              <a:defRPr sz="1800" b="0">
                <a:latin typeface="Calibri"/>
              </a:defRPr>
            </a:pPr>
            <a:r>
              <a:t>Employee Training and Awareness Campaigns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Study: XYZ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Review a real-world cybersecurity incident case study to illustrate the practical application of cybersecurity principles and best practices.</a:t>
            </a:r>
          </a:p>
          <a:p>
            <a:pPr>
              <a:defRPr sz="1800" b="0">
                <a:latin typeface="Calibri"/>
              </a:defRPr>
            </a:pPr>
            <a:r>
              <a:t>Incident Overview</a:t>
            </a:r>
          </a:p>
          <a:p>
            <a:pPr>
              <a:defRPr sz="1800" b="0">
                <a:latin typeface="Calibri"/>
              </a:defRPr>
            </a:pPr>
            <a:r>
              <a:t>Root Cause Analysis</a:t>
            </a:r>
          </a:p>
          <a:p>
            <a:pPr>
              <a:defRPr sz="1800" b="0">
                <a:latin typeface="Calibri"/>
              </a:defRPr>
            </a:pPr>
            <a:r>
              <a:t>Lessons Learned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 for Cybersecurity Professionals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provides practical insights into cybersecurity risks and their mitigation strategies to enhance the defense posture of organizations.</a:t>
            </a:r>
            <a:br/>
            <a:r>
              <a:t>It explores real-world scenarios and solutions, enabling professionals to gain a deeper understanding of cybersecurity challenges.</a:t>
            </a:r>
          </a:p>
          <a:p>
            <a:pPr>
              <a:defRPr sz="1800" b="0">
                <a:latin typeface="Calibri"/>
              </a:defRPr>
            </a:pPr>
            <a:r>
              <a:t>Identify and assess potential cybersecurity risks</a:t>
            </a:r>
          </a:p>
          <a:p>
            <a:pPr>
              <a:defRPr sz="1800" b="0">
                <a:latin typeface="Calibri"/>
              </a:defRPr>
            </a:pPr>
            <a:r>
              <a:t>Develop and implement effective security controls</a:t>
            </a:r>
          </a:p>
          <a:p>
            <a:pPr>
              <a:defRPr sz="1800" b="0">
                <a:latin typeface="Calibri"/>
              </a:defRPr>
            </a:pPr>
            <a:r>
              <a:t>Respond to and recover from cybersecurity incidents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provides an in-depth examination of a real-world cybersecurity incident, exploring its causes, impact, and resolution.</a:t>
            </a:r>
            <a:br/>
            <a:r>
              <a:t>It highlights key principles of cybersecurity risk management and incident response.</a:t>
            </a:r>
          </a:p>
          <a:p>
            <a:pPr>
              <a:defRPr sz="1800" b="0">
                <a:latin typeface="Calibri"/>
              </a:defRPr>
            </a:pPr>
            <a:r>
              <a:t>Identify and analyze the root cause of the incident.</a:t>
            </a:r>
          </a:p>
          <a:p>
            <a:pPr>
              <a:defRPr sz="1800" b="0">
                <a:latin typeface="Calibri"/>
              </a:defRPr>
            </a:pPr>
            <a:r>
              <a:t>Assess the impact and potential damage caused by the incident.</a:t>
            </a:r>
          </a:p>
          <a:p>
            <a:pPr>
              <a:defRPr sz="1800" b="0">
                <a:latin typeface="Calibri"/>
              </a:defRPr>
            </a:pPr>
            <a:r>
              <a:t>Develop and implement a comprehensive incident response plan.</a:t>
            </a:r>
          </a:p>
          <a:p>
            <a:pPr>
              <a:defRPr sz="1800" b="0">
                <a:latin typeface="Calibri"/>
              </a:defRPr>
            </a:pPr>
            <a:r>
              <a:t>Estimate the cost of the incident and its potential impact on the organization.</a:t>
            </a:r>
          </a:p>
          <a:p>
            <a:pPr>
              <a:defRPr sz="1800" b="0">
                <a:latin typeface="Calibri"/>
              </a:defRPr>
            </a:pPr>
            <a:r>
              <a:t>Review the incident response plan and make necessary improvements.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Study: Cybersecurity Incident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Examine a real-world cybersecurity incident and analyze the response actions taken to mitigate the impact effectively.</a:t>
            </a:r>
          </a:p>
          <a:p>
            <a:pPr>
              <a:defRPr sz="1800" b="0">
                <a:latin typeface="Calibri"/>
              </a:defRPr>
            </a:pPr>
            <a:r>
              <a:t>Incident Overview: Describe the nature, scope, and impact of the cybersecurity incident.</a:t>
            </a:r>
          </a:p>
          <a:p>
            <a:pPr>
              <a:defRPr sz="1800" b="0">
                <a:latin typeface="Calibri"/>
              </a:defRPr>
            </a:pPr>
            <a:r>
              <a:t>Response Timeline: Outline the sequence of events and key milestones during the incident response process.</a:t>
            </a:r>
          </a:p>
          <a:p>
            <a:pPr>
              <a:defRPr sz="1800" b="0">
                <a:latin typeface="Calibri"/>
              </a:defRPr>
            </a:pPr>
            <a:r>
              <a:t>Containment and Eradication: Discuss the strategies employed to contain the breach, identify infected systems, and</a:t>
            </a:r>
            <a:br/>
            <a:r>
              <a:t>eradicate the threat.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Study: Incident Response Preparedness and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highlights best practices for incident response preparedness and execution, using real-world examples to demonstrate effective incident management strategies.</a:t>
            </a:r>
          </a:p>
          <a:p>
            <a:pPr>
              <a:defRPr sz="1800" b="0">
                <a:latin typeface="Calibri"/>
              </a:defRPr>
            </a:pPr>
            <a:r>
              <a:t>Incident Response Framework: NIST SP 800-61</a:t>
            </a:r>
          </a:p>
          <a:p>
            <a:pPr>
              <a:defRPr sz="1800" b="0">
                <a:latin typeface="Calibri"/>
              </a:defRPr>
            </a:pPr>
            <a:r>
              <a:t>Incident Detection and Classification: ISO 27035</a:t>
            </a:r>
          </a:p>
          <a:p>
            <a:pPr>
              <a:defRPr sz="1800" b="0">
                <a:latin typeface="Calibri"/>
              </a:defRPr>
            </a:pPr>
            <a:r>
              <a:t>Vulnerability Management and Patching: SANS Top 20</a:t>
            </a:r>
          </a:p>
          <a:p>
            <a:pPr>
              <a:defRPr sz="1800" b="0">
                <a:latin typeface="Calibri"/>
              </a:defRPr>
            </a:pPr>
            <a:r>
              <a:t>Threat Intelligence and Monitoring: MS-ISAC</a:t>
            </a:r>
          </a:p>
          <a:p>
            <a:pPr>
              <a:defRPr sz="1800" b="0">
                <a:latin typeface="Calibri"/>
              </a:defRPr>
            </a:pPr>
            <a:r>
              <a:t>User Awareness and Training: CIS Controls</a:t>
            </a:r>
          </a:p>
          <a:p>
            <a:pPr>
              <a:defRPr sz="1800" b="0">
                <a:latin typeface="Calibri"/>
              </a:defRPr>
            </a:pPr>
            <a:r>
              <a:t>Business Continuity and Disaster Recovery: ISO 22301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Study: Cloud Security Incident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In this case study, we will examine a real-world cloud security incident involving a data breach at a major technology company.</a:t>
            </a:r>
            <a:br/>
            <a:r>
              <a:t>We will analyze the incident response process, identify lessons learned, and provide practical recommendations for preventing similar incidents in the future.</a:t>
            </a:r>
          </a:p>
          <a:p>
            <a:pPr>
              <a:defRPr sz="1800" b="0">
                <a:latin typeface="Calibri"/>
              </a:defRPr>
            </a:pPr>
            <a:r>
              <a:t>Incident Overview: Unauthorized access to cloud storage</a:t>
            </a:r>
          </a:p>
          <a:p>
            <a:pPr>
              <a:defRPr sz="1800" b="0">
                <a:latin typeface="Calibri"/>
              </a:defRPr>
            </a:pPr>
            <a:r>
              <a:t>Initial Response: Containment and investigation</a:t>
            </a:r>
          </a:p>
          <a:p>
            <a:pPr>
              <a:defRPr sz="1800" b="0">
                <a:latin typeface="Calibri"/>
              </a:defRPr>
            </a:pPr>
            <a:r>
              <a:t>Lessons Learned: Importance of access control and monitoring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The practical case study is the section where your organization will provide a scenario that has occurred or has been observed within your organization.</a:t>
            </a:r>
            <a:br/>
            <a:r>
              <a:t>This section may also include suggested solutions and lessons learned.</a:t>
            </a:r>
          </a:p>
          <a:p>
            <a:pPr>
              <a:defRPr sz="1800" b="0">
                <a:latin typeface="Calibri"/>
              </a:defRPr>
            </a:pPr>
            <a:r>
              <a:t>Describe the security incident or event in detail, including the scope and impact.</a:t>
            </a:r>
          </a:p>
          <a:p>
            <a:pPr>
              <a:defRPr sz="1800" b="0">
                <a:latin typeface="Calibri"/>
              </a:defRPr>
            </a:pPr>
            <a:r>
              <a:t>Explain the root cause of the incident and the contributing factors.</a:t>
            </a:r>
          </a:p>
          <a:p>
            <a:pPr>
              <a:defRPr sz="1800" b="0">
                <a:latin typeface="Calibri"/>
              </a:defRPr>
            </a:pPr>
            <a:r>
              <a:t>Discuss the lessons learned from the incident and how they can be applied to prevent similar incidents in the future.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demonstrates how an organization effectively implemented cybersecurity controls to mitigate risks and respond to incidents.</a:t>
            </a:r>
          </a:p>
          <a:p>
            <a:pPr>
              <a:defRPr sz="1800" b="0">
                <a:latin typeface="Calibri"/>
              </a:defRPr>
            </a:pPr>
            <a:r>
              <a:t>Risk Assessment</a:t>
            </a:r>
          </a:p>
          <a:p>
            <a:pPr>
              <a:defRPr sz="1800" b="0">
                <a:latin typeface="Calibri"/>
              </a:defRPr>
            </a:pPr>
            <a:r>
              <a:t>Control Implementation</a:t>
            </a:r>
          </a:p>
          <a:p>
            <a:pPr>
              <a:defRPr sz="1800" b="0">
                <a:latin typeface="Calibri"/>
              </a:defRPr>
            </a:pPr>
            <a:r>
              <a:t>Incident Response</a:t>
            </a:r>
          </a:p>
          <a:p>
            <a:pPr>
              <a:defRPr sz="1800" b="0">
                <a:latin typeface="Calibri"/>
              </a:defRPr>
            </a:pPr>
            <a:r>
              <a:t>Lessons Learned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case study demonstrates a real-world example of how a cybersecurity incident was handled using industry best practices and frameworks.</a:t>
            </a:r>
          </a:p>
          <a:p>
            <a:pPr>
              <a:defRPr sz="1800" b="0">
                <a:latin typeface="Calibri"/>
              </a:defRPr>
            </a:pPr>
            <a:r>
              <a:t>- Incident Response Framework</a:t>
            </a:r>
          </a:p>
          <a:p>
            <a:pPr>
              <a:defRPr sz="1800" b="0">
                <a:latin typeface="Calibri"/>
              </a:defRPr>
            </a:pPr>
            <a:r>
              <a:t>- Digital Forensics and Evidence Collection</a:t>
            </a:r>
          </a:p>
          <a:p>
            <a:pPr>
              <a:defRPr sz="1800" b="0">
                <a:latin typeface="Calibri"/>
              </a:defRPr>
            </a:pPr>
            <a:r>
              <a:t>- Threat Intelligence and Analysis</a:t>
            </a:r>
          </a:p>
          <a:p>
            <a:pPr>
              <a:defRPr sz="1800" b="0">
                <a:latin typeface="Calibri"/>
              </a:defRPr>
            </a:pPr>
            <a:r>
              <a:t>- Mitigation and Remediation</a:t>
            </a:r>
          </a:p>
          <a:p>
            <a:pPr>
              <a:defRPr sz="1800" b="0">
                <a:latin typeface="Calibri"/>
              </a:defRPr>
            </a:pPr>
            <a:r>
              <a:t>- Post-Incident Review and Lessons Learned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NIST Cybersecurity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The NIST Cybersecurity Framework (CSF) is a voluntary framework developed by the National Institute of Standards and Technology (NIST) to help organizations manage and reduce cybersecurity risks.</a:t>
            </a:r>
          </a:p>
          <a:p>
            <a:pPr>
              <a:defRPr sz="1800" b="0">
                <a:latin typeface="Calibri"/>
              </a:defRPr>
            </a:pPr>
            <a:r>
              <a:t>- Provides a common language for cybersecurity</a:t>
            </a:r>
          </a:p>
          <a:p>
            <a:pPr>
              <a:defRPr sz="1800" b="0">
                <a:latin typeface="Calibri"/>
              </a:defRPr>
            </a:pPr>
            <a:r>
              <a:t>- Helps organizations prioritize and manage cybersecurity risks</a:t>
            </a:r>
          </a:p>
          <a:p>
            <a:pPr>
              <a:defRPr sz="1800" b="0">
                <a:latin typeface="Calibri"/>
              </a:defRPr>
            </a:pPr>
            <a:r>
              <a:t>- Improves cybersecurity communication and collaboration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This section presents a practical case study to illustrate how cybersecurity concepts can be applied in real-world scenarios.</a:t>
            </a:r>
            <a:br/>
            <a:r>
              <a:t>It highlights the importance of understanding cybersecurity risks and implementing appropriate controls to protect organizations from potential threats.</a:t>
            </a:r>
          </a:p>
          <a:p>
            <a:pPr>
              <a:defRPr sz="1800" b="0">
                <a:latin typeface="Calibri"/>
              </a:defRPr>
            </a:pPr>
            <a:r>
              <a:t>Examine a real-world cybersecurity incident</a:t>
            </a:r>
          </a:p>
          <a:p>
            <a:pPr>
              <a:defRPr sz="1800" b="0">
                <a:latin typeface="Calibri"/>
              </a:defRPr>
            </a:pPr>
            <a:r>
              <a:t>Analyze the causes and contributing factors</a:t>
            </a:r>
          </a:p>
          <a:p>
            <a:pPr>
              <a:defRPr sz="1800" b="0">
                <a:latin typeface="Calibri"/>
              </a:defRPr>
            </a:pPr>
            <a:r>
              <a:t>Identify lessons learned and best practices</a:t>
            </a:r>
          </a:p>
          <a:p>
            <a:pPr>
              <a:defRPr sz="1800" b="0">
                <a:latin typeface="Calibri"/>
              </a:defRPr>
            </a:pPr>
            <a:r>
              <a:t>Develop recommendations for improving cybersecurity posture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A practical case study provides a real-world example of cybersecurity practices and techniques to illustrate how they can be applied to improve an organization's security posture.</a:t>
            </a:r>
          </a:p>
          <a:p>
            <a:pPr>
              <a:defRPr sz="1800" b="0">
                <a:latin typeface="Calibri"/>
              </a:defRPr>
            </a:pPr>
            <a:r>
              <a:t>Identify the specific cybersecurity risks and vulnerabilities faced by the organization.</a:t>
            </a:r>
          </a:p>
          <a:p>
            <a:pPr>
              <a:defRPr sz="1800" b="0">
                <a:latin typeface="Calibri"/>
              </a:defRPr>
            </a:pPr>
            <a:r>
              <a:t>Design and implement cybersecurity controls and measures to mitigate the identified risks.</a:t>
            </a:r>
          </a:p>
          <a:p>
            <a:pPr>
              <a:defRPr sz="1800" b="0">
                <a:latin typeface="Calibri"/>
              </a:defRPr>
            </a:pPr>
            <a:r>
              <a:t>Monitor and evaluate the effectiveness of the implemented cybersecurity measures.</a:t>
            </a:r>
          </a:p>
          <a:p>
            <a:pPr>
              <a:defRPr sz="1800" b="0">
                <a:latin typeface="Calibri"/>
              </a:defRPr>
            </a:pPr>
            <a:r>
              <a:t>Continuously improve the organization's cybersecurity posture by adapting to new threats and vulnerabilities.</a:t>
            </a:r>
          </a:p>
          <a:p>
            <a:pPr>
              <a:defRPr sz="1800" b="0">
                <a:latin typeface="Calibri"/>
              </a:defRPr>
            </a:pPr>
            <a:r>
              <a:t>Involve stakeholders from all levels of the organization to ensure a comprehensive and effective response.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In cybersecurity, practical case studies provide valuable insights and lessons learned from real-world security incidents.</a:t>
            </a:r>
            <a:br/>
            <a:r>
              <a:t>They serve as valuable training tools to enhance the skills and knowledge of cybersecurity professionals.</a:t>
            </a:r>
          </a:p>
          <a:p>
            <a:pPr>
              <a:defRPr sz="1800" b="0">
                <a:latin typeface="Calibri"/>
              </a:defRPr>
            </a:pPr>
            <a:r>
              <a:t>Case studies provide an in-depth analysis of security breaches and successful defenses.</a:t>
            </a:r>
          </a:p>
          <a:p>
            <a:pPr>
              <a:defRPr sz="1800" b="0">
                <a:latin typeface="Calibri"/>
              </a:defRPr>
            </a:pPr>
            <a:r>
              <a:t>They offer valuable insights into the tactics, techniques, and procedures (TTPs) used by attackers.</a:t>
            </a:r>
          </a:p>
          <a:p>
            <a:pPr>
              <a:defRPr sz="1800" b="0">
                <a:latin typeface="Calibri"/>
              </a:defRPr>
            </a:pPr>
            <a:r>
              <a:t>Case studies can help organizations identify vulnerabilities and improve their security posture.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Practical Applications: NIST Cybersecurity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The NIST Cybersecurity Framework (CSF) is a voluntary framework that provides a high-level view of cybersecurity risks and a roadmap for improving an organization's cybersecurity posture.</a:t>
            </a:r>
          </a:p>
          <a:p>
            <a:pPr>
              <a:defRPr sz="1800" b="0">
                <a:latin typeface="Calibri"/>
              </a:defRPr>
            </a:pPr>
            <a:r>
              <a:t>Provides a common language for discussing cybersecurity</a:t>
            </a:r>
          </a:p>
          <a:p>
            <a:pPr>
              <a:defRPr sz="1800" b="0">
                <a:latin typeface="Calibri"/>
              </a:defRPr>
            </a:pPr>
            <a:r>
              <a:t>Identifies cybersecurity risks and priorities</a:t>
            </a:r>
          </a:p>
          <a:p>
            <a:pPr>
              <a:defRPr sz="1800" b="0">
                <a:latin typeface="Calibri"/>
              </a:defRPr>
            </a:pPr>
            <a:r>
              <a:t>Outlines steps to improve cybersecurity posture</a:t>
            </a:r>
          </a:p>
          <a:p>
            <a:pPr>
              <a:defRPr sz="1800" b="0">
                <a:latin typeface="Calibri"/>
              </a:defRPr>
            </a:pPr>
            <a:r>
              <a:t>Helps organizations meet regulatory requirements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GDPR Compliance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The General Data Protection Regulation (GDPR) is a comprehensive privacy regulation that imposes strict requirements on businesses that collect and process personal data of individuals within the European Union (EU).</a:t>
            </a:r>
            <a:br/>
            <a:r>
              <a:t>Compliance with GDPR is essential to avoid significant fines and reputational damage.</a:t>
            </a:r>
          </a:p>
          <a:p>
            <a:pPr>
              <a:defRPr sz="1800" b="0">
                <a:latin typeface="Calibri"/>
              </a:defRPr>
            </a:pPr>
            <a:r>
              <a:t>Lawfulness, fairness, and transparency</a:t>
            </a:r>
          </a:p>
          <a:p>
            <a:pPr>
              <a:defRPr sz="1800" b="0">
                <a:latin typeface="Calibri"/>
              </a:defRPr>
            </a:pPr>
            <a:r>
              <a:t>Purpose limitation</a:t>
            </a:r>
          </a:p>
          <a:p>
            <a:pPr>
              <a:defRPr sz="1800" b="0">
                <a:latin typeface="Calibri"/>
              </a:defRPr>
            </a:pPr>
            <a:r>
              <a:t>Data minimization</a:t>
            </a:r>
          </a:p>
          <a:p>
            <a:pPr>
              <a:defRPr sz="1800" b="0">
                <a:latin typeface="Calibri"/>
              </a:defRPr>
            </a:pPr>
            <a:r>
              <a:t>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latin typeface="Calibri"/>
              </a:defRPr>
            </a:pPr>
            <a:r>
              <a:t>GDPR Requirements: Practical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0">
                <a:latin typeface="Calibri"/>
              </a:defRPr>
            </a:pPr>
            <a:r>
              <a:t>The General Data Protection Regulation (GDPR) establishes a comprehensive legal framework for data protection and privacy within the European Union (EU).</a:t>
            </a:r>
            <a:br/>
            <a:r>
              <a:t>Organizations subject to GDPR must comply with its requirements to protect personal data and avoid potential penalties.</a:t>
            </a:r>
          </a:p>
          <a:p>
            <a:pPr>
              <a:defRPr sz="1800" b="0">
                <a:latin typeface="Calibri"/>
              </a:defRPr>
            </a:pPr>
            <a:r>
              <a:t>Complying with legal obligations</a:t>
            </a:r>
          </a:p>
          <a:p>
            <a:pPr>
              <a:defRPr sz="1800" b="0">
                <a:latin typeface="Calibri"/>
              </a:defRPr>
            </a:pPr>
            <a:r>
              <a:t>Protecting reputation and brand image</a:t>
            </a:r>
          </a:p>
          <a:p>
            <a:pPr>
              <a:defRPr sz="1800" b="0">
                <a:latin typeface="Calibri"/>
              </a:defRPr>
            </a:pPr>
            <a:r>
              <a:t>Mitigating risks of data breaches and fines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DAGd8VWJ8oU</dc:identifier>
  <dcterms:modified xsi:type="dcterms:W3CDTF">2011-08-01T06:04:30Z</dcterms:modified>
  <cp:revision>1</cp:revision>
  <dc:title>Template-for-training-material.potx</dc:title>
</cp:coreProperties>
</file>