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Collection Methods</a:t>
            </a:r>
          </a:p>
        </p:txBody>
      </p:sp>
      <p:sp>
        <p:nvSpPr>
          <p:cNvPr id="5" name="TextBox 4"/>
          <p:cNvSpPr txBox="1"/>
          <p:nvPr/>
        </p:nvSpPr>
        <p:spPr>
          <a:xfrm>
            <a:off x="457200" y="1828800"/>
            <a:ext cx="8229600" cy="4572000"/>
          </a:xfrm>
          <a:prstGeom prst="rect">
            <a:avLst/>
          </a:prstGeom>
          <a:noFill/>
        </p:spPr>
        <p:txBody>
          <a:bodyPr wrap="square">
            <a:spAutoFit/>
          </a:bodyPr>
          <a:lstStyle/>
          <a:p/>
          <a:p>
            <a:r>
              <a:t>Practical collection techniques used in cybersecurity to gather data for analysis and detection of threats and vulnerabilities.</a:t>
            </a:r>
          </a:p>
          <a:p>
            <a:pPr/>
            <a:r>
              <a:t>• Network Monitoring: Captures and analyzes network traffic.</a:t>
            </a:r>
          </a:p>
          <a:p>
            <a:pPr/>
            <a:r>
              <a:t>• Host-Based Logging: Records events and activities on endpoints.</a:t>
            </a:r>
          </a:p>
          <a:p>
            <a:pPr/>
            <a:r>
              <a:t>• Intrusion Detection Systems (IDS): Detects suspicious activity on networks.</a:t>
            </a:r>
          </a:p>
          <a:p>
            <a:pPr/>
            <a:r>
              <a:t>• Honeytokens: Decoys used to attract and collect information on attackers.</a:t>
            </a:r>
          </a:p>
          <a:p>
            <a:pPr/>
            <a:r>
              <a:t>• Social Engineering: Techniques to extract information from individuals.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Types &amp; Formats</a:t>
            </a:r>
          </a:p>
        </p:txBody>
      </p:sp>
      <p:sp>
        <p:nvSpPr>
          <p:cNvPr id="5" name="TextBox 4"/>
          <p:cNvSpPr txBox="1"/>
          <p:nvPr/>
        </p:nvSpPr>
        <p:spPr>
          <a:xfrm>
            <a:off x="457200" y="1828800"/>
            <a:ext cx="8229600" cy="4572000"/>
          </a:xfrm>
          <a:prstGeom prst="rect">
            <a:avLst/>
          </a:prstGeom>
          <a:noFill/>
        </p:spPr>
        <p:txBody>
          <a:bodyPr wrap="square">
            <a:spAutoFit/>
          </a:bodyPr>
          <a:lstStyle/>
          <a:p/>
          <a:p>
            <a:r>
              <a:t>Various types and formats of data are critical for understanding data collection in cybersecurity. Understanding how data is structured, represented, and classified is essential for effective data security measures.</a:t>
            </a:r>
            <a:br/>
            <a:br/>
            <a:r>
              <a:t>Examples:</a:t>
            </a:r>
            <a:br/>
            <a:r>
              <a:t>• Customer account records in a structured database</a:t>
            </a:r>
            <a:br/>
            <a:r>
              <a:t>• Log files containing unstructured event data</a:t>
            </a:r>
            <a:br/>
            <a:br/>
            <a:r>
              <a:t>References:</a:t>
            </a:r>
            <a:br/>
            <a:r>
              <a:t>• NIST Special Publication 800-122: Guide to Data Security</a:t>
            </a:r>
            <a:br/>
            <a:r>
              <a:t>• ISO/IEC 27001: Information Security Management System</a:t>
            </a:r>
          </a:p>
          <a:p>
            <a:pPr/>
            <a:r>
              <a:t>• Structured: Data with a predefined format (e.g., tables, CSV)</a:t>
            </a:r>
          </a:p>
          <a:p>
            <a:pPr/>
            <a:r>
              <a:t>• Unstructured: Data without a predefined format (e.g., text, images)</a:t>
            </a:r>
          </a:p>
          <a:p>
            <a:pPr/>
            <a:r>
              <a:t>• Semi-structured: Data with a partially defined format (e.g., JSON, XML)</a:t>
            </a:r>
          </a:p>
          <a:p>
            <a:pPr/>
            <a:r>
              <a:t>• Binary: Data represented as a sequence of 0s and 1s (e.g., images, executables)</a:t>
            </a:r>
          </a:p>
          <a:p>
            <a:pPr/>
            <a:r>
              <a:t>• Encrypted: Data protected against unauthorized access (e.g., passwords, sensi...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Types &amp; Formats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Types &amp; Formats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Types and Formats in Data Collection</a:t>
            </a:r>
          </a:p>
        </p:txBody>
      </p:sp>
      <p:sp>
        <p:nvSpPr>
          <p:cNvPr id="5" name="TextBox 4"/>
          <p:cNvSpPr txBox="1"/>
          <p:nvPr/>
        </p:nvSpPr>
        <p:spPr>
          <a:xfrm>
            <a:off x="457200" y="1828800"/>
            <a:ext cx="8229600" cy="4572000"/>
          </a:xfrm>
          <a:prstGeom prst="rect">
            <a:avLst/>
          </a:prstGeom>
          <a:noFill/>
        </p:spPr>
        <p:txBody>
          <a:bodyPr wrap="square">
            <a:spAutoFit/>
          </a:bodyPr>
          <a:lstStyle/>
          <a:p/>
          <a:p>
            <a:r>
              <a:t>Understanding various data types and formats is crucial to effectively collect and analyze data for cybersecurity purposes. Different formats may require specific tools and techniques for processing and analysis.</a:t>
            </a:r>
            <a:br/>
            <a:br/>
            <a:r>
              <a:t>Examples:</a:t>
            </a:r>
            <a:br/>
            <a:r>
              <a:t>• Extracting text data from log files</a:t>
            </a:r>
            <a:br/>
            <a:r>
              <a:t>• Analyzing numerical data in financial transactions</a:t>
            </a:r>
            <a:br/>
            <a:br/>
            <a:r>
              <a:t>References:</a:t>
            </a:r>
            <a:br/>
            <a:r>
              <a:t>• NIST Cybersecurity Framework</a:t>
            </a:r>
            <a:br/>
            <a:r>
              <a:t>• ISO 27001/27002</a:t>
            </a:r>
          </a:p>
          <a:p>
            <a:pPr/>
            <a:r>
              <a:t>• Common data types: text, numbers, dates, images, audio</a:t>
            </a:r>
          </a:p>
          <a:p>
            <a:pPr/>
            <a:r>
              <a:t>• Data formats: CSV, JSON, XML, relational databases</a:t>
            </a:r>
          </a:p>
          <a:p>
            <a:pPr/>
            <a:r>
              <a:t>• Identify appropriate formats for different data sources</a:t>
            </a:r>
          </a:p>
          <a:p>
            <a:pPr/>
            <a:r>
              <a:t>• Consider data transformation and conversion needs</a:t>
            </a:r>
          </a:p>
          <a:p>
            <a:pPr/>
            <a:r>
              <a:t>• Use specialized tools and techniques for specific data types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Collection Best Practices</a:t>
            </a:r>
          </a:p>
        </p:txBody>
      </p:sp>
      <p:sp>
        <p:nvSpPr>
          <p:cNvPr id="5" name="TextBox 4"/>
          <p:cNvSpPr txBox="1"/>
          <p:nvPr/>
        </p:nvSpPr>
        <p:spPr>
          <a:xfrm>
            <a:off x="457200" y="1828800"/>
            <a:ext cx="8229600" cy="4572000"/>
          </a:xfrm>
          <a:prstGeom prst="rect">
            <a:avLst/>
          </a:prstGeom>
          <a:noFill/>
        </p:spPr>
        <p:txBody>
          <a:bodyPr wrap="square">
            <a:spAutoFit/>
          </a:bodyPr>
          <a:lstStyle/>
          <a:p/>
          <a:p>
            <a:r>
              <a:t>Effective data collection is crucial for comprehensive cybersecurity. Implement these best practices to enhance data integrity and protect sensitive information.</a:t>
            </a:r>
            <a:br/>
            <a:br/>
            <a:r>
              <a:t>Examples:</a:t>
            </a:r>
            <a:br/>
            <a:r>
              <a:t>• Example 1: Collect user activity logs for intrusion detection</a:t>
            </a:r>
            <a:br/>
            <a:r>
              <a:t>• Example 2: Conduct employee surveys to identify security awareness gaps</a:t>
            </a:r>
            <a:br/>
            <a:br/>
            <a:r>
              <a:t>References:</a:t>
            </a:r>
            <a:br/>
            <a:r>
              <a:t>• NIST Special Publication 800-122</a:t>
            </a:r>
            <a:br/>
            <a:r>
              <a:t>• ISO/IEC 27001:2013</a:t>
            </a:r>
          </a:p>
          <a:p>
            <a:pPr/>
            <a:r>
              <a:t>• Define clear objectives and scope</a:t>
            </a:r>
          </a:p>
          <a:p>
            <a:pPr/>
            <a:r>
              <a:t>• Identify relevant data sources</a:t>
            </a:r>
          </a:p>
          <a:p>
            <a:pPr/>
            <a:r>
              <a:t>• Use appropriate collection methods</a:t>
            </a:r>
          </a:p>
          <a:p>
            <a:pPr/>
            <a:r>
              <a:t>• Ensure data quality and accuracy</a:t>
            </a:r>
          </a:p>
          <a:p>
            <a:pPr/>
            <a:r>
              <a:t>• Establish secure storage and access controls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Best Data Collection Practices</a:t>
            </a:r>
          </a:p>
        </p:txBody>
      </p:sp>
      <p:sp>
        <p:nvSpPr>
          <p:cNvPr id="3" name="Content Placeholder 2"/>
          <p:cNvSpPr>
            <a:spLocks noGrp="1"/>
          </p:cNvSpPr>
          <p:nvPr>
            <p:ph idx="1"/>
          </p:nvPr>
        </p:nvSpPr>
        <p:spPr/>
        <p:txBody>
          <a:bodyPr/>
          <a:lstStyle/>
          <a:p/>
          <a:p>
            <a:pPr/>
            <a:r>
              <a:t>Establish clear objectives and scope</a:t>
            </a:r>
          </a:p>
        </p:txBody>
      </p:sp>
      <p:sp>
        <p:nvSpPr>
          <p:cNvPr id="4" name="TextBox 3"/>
          <p:cNvSpPr txBox="1"/>
          <p:nvPr/>
        </p:nvSpPr>
        <p:spPr>
          <a:xfrm>
            <a:off x="457200" y="457200"/>
            <a:ext cx="8229600" cy="1371600"/>
          </a:xfrm>
          <a:prstGeom prst="rect">
            <a:avLst/>
          </a:prstGeom>
          <a:noFill/>
        </p:spPr>
        <p:txBody>
          <a:bodyPr wrap="none">
            <a:spAutoFit/>
          </a:bodyPr>
          <a:lstStyle/>
          <a:p>
            <a:pPr algn="ctr"/>
            <a:r>
              <a:t>Best Data Collection Practices</a:t>
            </a:r>
          </a:p>
        </p:txBody>
      </p:sp>
      <p:sp>
        <p:nvSpPr>
          <p:cNvPr id="5" name="TextBox 4"/>
          <p:cNvSpPr txBox="1"/>
          <p:nvPr/>
        </p:nvSpPr>
        <p:spPr>
          <a:xfrm>
            <a:off x="457200" y="1828800"/>
            <a:ext cx="8229600" cy="4572000"/>
          </a:xfrm>
          <a:prstGeom prst="rect">
            <a:avLst/>
          </a:prstGeom>
          <a:noFill/>
        </p:spPr>
        <p:txBody>
          <a:bodyPr wrap="square">
            <a:spAutoFit/>
          </a:bodyPr>
          <a:lstStyle/>
          <a:p/>
          <a:p>
            <a:r>
              <a:t>Implement these best practices for secure and effective data collection:.</a:t>
            </a:r>
            <a:br/>
            <a:br/>
            <a:r>
              <a:t>Examples:</a:t>
            </a:r>
            <a:br/>
            <a:r>
              <a:t>• Define specific goals for data collection.</a:t>
            </a:r>
            <a:br/>
            <a:r>
              <a:t>• Use tools approved by IT and security teams.</a:t>
            </a:r>
            <a:br/>
            <a:br/>
            <a:r>
              <a:t>References:</a:t>
            </a:r>
            <a:br/>
            <a:r>
              <a:t>• NIST SP 800-82: Guide to Industrial Control Systems (ICS) Security</a:t>
            </a:r>
            <a:br/>
            <a:r>
              <a:t>• ISO 27001: Information Security Management System</a:t>
            </a:r>
          </a:p>
          <a:p>
            <a:pPr/>
            <a:r>
              <a:t>• Establish clear objectives and scope</a:t>
            </a:r>
          </a:p>
          <a:p>
            <a:pPr/>
            <a:r>
              <a:t>• Use authorized data collection tools</a:t>
            </a:r>
          </a:p>
          <a:p>
            <a:pPr/>
            <a:r>
              <a:t>• Minimize data collected and shared</a:t>
            </a:r>
          </a:p>
          <a:p>
            <a:pPr/>
            <a:r>
              <a:t>• Securely store and transmit data</a:t>
            </a:r>
          </a:p>
          <a:p>
            <a:pPr/>
            <a:r>
              <a:t>• Regularly review and update practices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Best Data Collection Practices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Best Data Collection Practices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Quality Assessment</a:t>
            </a:r>
          </a:p>
        </p:txBody>
      </p:sp>
      <p:sp>
        <p:nvSpPr>
          <p:cNvPr id="5" name="TextBox 4"/>
          <p:cNvSpPr txBox="1"/>
          <p:nvPr/>
        </p:nvSpPr>
        <p:spPr>
          <a:xfrm>
            <a:off x="457200" y="1828800"/>
            <a:ext cx="8229600" cy="4572000"/>
          </a:xfrm>
          <a:prstGeom prst="rect">
            <a:avLst/>
          </a:prstGeom>
          <a:noFill/>
        </p:spPr>
        <p:txBody>
          <a:bodyPr wrap="square">
            <a:spAutoFit/>
          </a:bodyPr>
          <a:lstStyle/>
          <a:p/>
          <a:p>
            <a:r>
              <a:t>Evaluating the accuracy, completeness, consistency, and validity of data before cleaning and preprocessing is crucial for effective data analysis. This assessment helps identify and address data quality issues that could impact the reliability and usability of insights derived from the data.</a:t>
            </a:r>
          </a:p>
          <a:p>
            <a:pPr/>
            <a:r>
              <a:t>• Evaluate data completeness: Check for missing or null values.</a:t>
            </a:r>
          </a:p>
          <a:p>
            <a:pPr/>
            <a:r>
              <a:t>• Assess data accuracy: Verify if data values are correct and within expected r...</a:t>
            </a:r>
          </a:p>
          <a:p>
            <a:pPr/>
            <a:r>
              <a:t>• Examine data consistency: Ensure data values follow logical relationships and...</a:t>
            </a:r>
          </a:p>
          <a:p>
            <a:pPr/>
            <a:r>
              <a:t>• Evaluate data validity: Confirm that data values conform to defined business ...</a:t>
            </a:r>
          </a:p>
          <a:p>
            <a:pPr/>
            <a:r>
              <a:t>• Check for outliers and extreme values: Identify unusual data points that may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Quality Assessment</a:t>
            </a:r>
          </a:p>
        </p:txBody>
      </p:sp>
      <p:sp>
        <p:nvSpPr>
          <p:cNvPr id="5" name="TextBox 4"/>
          <p:cNvSpPr txBox="1"/>
          <p:nvPr/>
        </p:nvSpPr>
        <p:spPr>
          <a:xfrm>
            <a:off x="457200" y="1828800"/>
            <a:ext cx="8229600" cy="4572000"/>
          </a:xfrm>
          <a:prstGeom prst="rect">
            <a:avLst/>
          </a:prstGeom>
          <a:noFill/>
        </p:spPr>
        <p:txBody>
          <a:bodyPr wrap="square">
            <a:spAutoFit/>
          </a:bodyPr>
          <a:lstStyle/>
          <a:p/>
          <a:p>
            <a:r>
              <a:t>Data quality assessment is crucial for effective data cleaning and preprocessing. It involves evaluating data for accuracy, completeness, consistency, and relevance to ensure its fitness for analysis.</a:t>
            </a:r>
            <a:br/>
            <a:br/>
            <a:r>
              <a:t>Assessing data quality helps identify and address issues that could impact data analysis and modeling.</a:t>
            </a:r>
            <a:br/>
            <a:br/>
            <a:r>
              <a:t>Examples:</a:t>
            </a:r>
            <a:br/>
            <a:r>
              <a:t>• Evaluating customer data for missing contact information</a:t>
            </a:r>
            <a:br/>
            <a:r>
              <a:t>• Identifying and correcting data entry errors in financial records</a:t>
            </a:r>
            <a:br/>
            <a:br/>
            <a:r>
              <a:t>References:</a:t>
            </a:r>
            <a:br/>
            <a:r>
              <a:t>• ISO 8000-61:2018</a:t>
            </a:r>
            <a:br/>
            <a:r>
              <a:t>• NIST SP 800-53</a:t>
            </a:r>
          </a:p>
          <a:p>
            <a:pPr/>
            <a:r>
              <a:t>• Verify data accuracy and consistency against known sources.</a:t>
            </a:r>
          </a:p>
          <a:p>
            <a:pPr/>
            <a:r>
              <a:t>• Check for missing or incomplete values and address them appropriately.</a:t>
            </a:r>
          </a:p>
          <a:p>
            <a:pPr/>
            <a:r>
              <a:t>• Detect and resolve data duplication or redundancy.</a:t>
            </a:r>
          </a:p>
          <a:p>
            <a:pPr/>
            <a:r>
              <a:t>• Identify and correct data type inconsistencies.</a:t>
            </a:r>
          </a:p>
          <a:p>
            <a:pPr/>
            <a:r>
              <a:t>• Assess data relevance to the analysis objectives and remove irrelevant data.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Cleaning Techniques</a:t>
            </a:r>
          </a:p>
        </p:txBody>
      </p:sp>
      <p:sp>
        <p:nvSpPr>
          <p:cNvPr id="5" name="TextBox 4"/>
          <p:cNvSpPr txBox="1"/>
          <p:nvPr/>
        </p:nvSpPr>
        <p:spPr>
          <a:xfrm>
            <a:off x="457200" y="1828800"/>
            <a:ext cx="8229600" cy="4572000"/>
          </a:xfrm>
          <a:prstGeom prst="rect">
            <a:avLst/>
          </a:prstGeom>
          <a:noFill/>
        </p:spPr>
        <p:txBody>
          <a:bodyPr wrap="square">
            <a:spAutoFit/>
          </a:bodyPr>
          <a:lstStyle/>
          <a:p/>
          <a:p>
            <a:r>
              <a:t>Data cleaning involves identifying, correcting, and removing errors and inconsistencies from raw data to improve its quality and prepare it for analysis and modeling. Techniques include:.</a:t>
            </a:r>
            <a:br/>
            <a:br/>
            <a:r>
              <a:t>Examples:</a:t>
            </a:r>
            <a:br/>
            <a:r>
              <a:t>• Correcting typos in addresses or dates</a:t>
            </a:r>
            <a:br/>
            <a:r>
              <a:t>• Converting dates from different formats to a standard format (e.g., YYYY-MM-DD)</a:t>
            </a:r>
          </a:p>
          <a:p>
            <a:pPr/>
            <a:r>
              <a:t>• **Data scrubbing:** Fixing errors or replacing missing values</a:t>
            </a:r>
          </a:p>
          <a:p>
            <a:pPr/>
            <a:r>
              <a:t>• **Data transformation:** Converting data to a consistent format</a:t>
            </a:r>
          </a:p>
          <a:p>
            <a:pPr/>
            <a:r>
              <a:t>• **Data reduction:** Summarizing data to remove redundancy</a:t>
            </a:r>
          </a:p>
          <a:p>
            <a:pPr/>
            <a:r>
              <a:t>• **Data standardization:** Ensuring data conforms to common standards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200" b="1">
                <a:latin typeface="Calibri"/>
              </a:defRPr>
            </a:pPr>
            <a:r>
              <a:t>Data Analytics in Cybersecurity</a:t>
            </a:r>
          </a:p>
        </p:txBody>
      </p:sp>
      <p:sp>
        <p:nvSpPr>
          <p:cNvPr id="3" name="Subtitle 2"/>
          <p:cNvSpPr>
            <a:spLocks noGrp="1"/>
          </p:cNvSpPr>
          <p:nvPr>
            <p:ph type="subTitle" idx="1"/>
          </p:nvPr>
        </p:nvSpPr>
        <p:spPr/>
        <p:txBody>
          <a:bodyPr/>
          <a:lstStyle/>
          <a:p/>
        </p:txBody>
      </p:sp>
      <p:sp>
        <p:nvSpPr>
          <p:cNvPr id="4" name="TextBox 3"/>
          <p:cNvSpPr txBox="1"/>
          <p:nvPr/>
        </p:nvSpPr>
        <p:spPr>
          <a:xfrm>
            <a:off x="457200" y="1828800"/>
            <a:ext cx="8229600" cy="4572000"/>
          </a:xfrm>
          <a:prstGeom prst="rect">
            <a:avLst/>
          </a:prstGeom>
          <a:noFill/>
        </p:spPr>
        <p:txBody>
          <a:bodyPr wrap="square">
            <a:spAutoFit/>
          </a:bodyPr>
          <a:lstStyle/>
          <a:p>
            <a:r>
              <a:t>Understanding Data Analytics and Its Applications in Cybersecurity</a:t>
            </a:r>
          </a:p>
        </p:txBody>
      </p:sp>
      <p:sp>
        <p:nvSpPr>
          <p:cNvPr id="5" name="TextBox 4"/>
          <p:cNvSpPr txBox="1"/>
          <p:nvPr/>
        </p:nvSpPr>
        <p:spPr>
          <a:xfrm>
            <a:off x="457200" y="457200"/>
            <a:ext cx="8229600" cy="1371600"/>
          </a:xfrm>
          <a:prstGeom prst="rect">
            <a:avLst/>
          </a:prstGeom>
          <a:noFill/>
        </p:spPr>
        <p:txBody>
          <a:bodyPr wrap="none">
            <a:spAutoFit/>
          </a:bodyPr>
          <a:lstStyle/>
          <a:p>
            <a:pPr algn="ctr"/>
            <a:r>
              <a:t>Data Analytics in Cybersecurity</a:t>
            </a:r>
          </a:p>
        </p:txBody>
      </p:sp>
      <p:sp>
        <p:nvSpPr>
          <p:cNvPr id="6" name="TextBox 5"/>
          <p:cNvSpPr txBox="1"/>
          <p:nvPr/>
        </p:nvSpPr>
        <p:spPr>
          <a:xfrm>
            <a:off x="457200" y="1828800"/>
            <a:ext cx="8229600" cy="4572000"/>
          </a:xfrm>
          <a:prstGeom prst="rect">
            <a:avLst/>
          </a:prstGeom>
          <a:noFill/>
        </p:spPr>
        <p:txBody>
          <a:bodyPr wrap="square">
            <a:spAutoFit/>
          </a:bodyPr>
          <a:lstStyle/>
          <a:p/>
          <a:p>
            <a:r>
              <a:t>Understanding Data Analytics and Its Applications in Cybersecurity</a:t>
            </a:r>
          </a:p>
          <a:p>
            <a:pPr/>
            <a:r>
              <a:t>• Instructors: Ismail Molla, Ensar Bera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Cleaning Techniques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Cleaning Techniques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Cleaning Techniques</a:t>
            </a:r>
          </a:p>
        </p:txBody>
      </p:sp>
      <p:sp>
        <p:nvSpPr>
          <p:cNvPr id="5" name="TextBox 4"/>
          <p:cNvSpPr txBox="1"/>
          <p:nvPr/>
        </p:nvSpPr>
        <p:spPr>
          <a:xfrm>
            <a:off x="457200" y="1828800"/>
            <a:ext cx="8229600" cy="4572000"/>
          </a:xfrm>
          <a:prstGeom prst="rect">
            <a:avLst/>
          </a:prstGeom>
          <a:noFill/>
        </p:spPr>
        <p:txBody>
          <a:bodyPr wrap="square">
            <a:spAutoFit/>
          </a:bodyPr>
          <a:lstStyle/>
          <a:p/>
          <a:p>
            <a:r>
              <a:t>Data cleaning techniques are essential for preparing data for analysis and modeling. They involve identifying and correcting errors, inconsistencies, and missing values in the data. By applying these techniques, we can improve the quality and accuracy of our analysis and modeling results.</a:t>
            </a:r>
            <a:br/>
            <a:br/>
            <a:r>
              <a:t>Examples:</a:t>
            </a:r>
            <a:br/>
            <a:r>
              <a:t>• Example: Removing duplicate customer records to avoid double-counting in analysis.</a:t>
            </a:r>
            <a:br/>
            <a:r>
              <a:t>• Example: Imputing missing values for age using the median age of the population.</a:t>
            </a:r>
            <a:br/>
            <a:br/>
            <a:r>
              <a:t>References:</a:t>
            </a:r>
            <a:br/>
            <a:r>
              <a:t>• NIST Special Publication 800-53 Revision 4</a:t>
            </a:r>
            <a:br/>
            <a:r>
              <a:t>• ISO/IEC 27001:2013</a:t>
            </a:r>
          </a:p>
          <a:p>
            <a:pPr/>
            <a:r>
              <a:t>• Remove duplicate records</a:t>
            </a:r>
          </a:p>
          <a:p>
            <a:pPr/>
            <a:r>
              <a:t>• Handle missing values (imputation, deletion)</a:t>
            </a:r>
          </a:p>
          <a:p>
            <a:pPr/>
            <a:r>
              <a:t>• Correct data inconsistencies</a:t>
            </a:r>
          </a:p>
          <a:p>
            <a:pPr/>
            <a:r>
              <a:t>• Transform data to consistent formats</a:t>
            </a:r>
          </a:p>
          <a:p>
            <a:pPr/>
            <a:r>
              <a:t>• Standardize data values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Preprocessing Steps</a:t>
            </a:r>
          </a:p>
        </p:txBody>
      </p:sp>
      <p:sp>
        <p:nvSpPr>
          <p:cNvPr id="5" name="TextBox 4"/>
          <p:cNvSpPr txBox="1"/>
          <p:nvPr/>
        </p:nvSpPr>
        <p:spPr>
          <a:xfrm>
            <a:off x="457200" y="1828800"/>
            <a:ext cx="8229600" cy="4572000"/>
          </a:xfrm>
          <a:prstGeom prst="rect">
            <a:avLst/>
          </a:prstGeom>
          <a:noFill/>
        </p:spPr>
        <p:txBody>
          <a:bodyPr wrap="square">
            <a:spAutoFit/>
          </a:bodyPr>
          <a:lstStyle/>
          <a:p/>
          <a:p>
            <a:r>
              <a:t>Data preprocessing involves preparing raw data for analysis by handling missing values, outliers, and inconsistencies. It ensures the data is clean, consistent, and ready for modeling.</a:t>
            </a:r>
            <a:br/>
            <a:br/>
            <a:r>
              <a:t>Examples:</a:t>
            </a:r>
            <a:br/>
            <a:r>
              <a:t>• Imputing missing values in a customer dataset with average spending.</a:t>
            </a:r>
            <a:br/>
            <a:r>
              <a:t>• Removing outliers in a financial dataset to prevent skewing analysis.</a:t>
            </a:r>
            <a:br/>
            <a:br/>
            <a:r>
              <a:t>References:</a:t>
            </a:r>
            <a:br/>
            <a:r>
              <a:t>• NIST Special Publication 800-53, Security and Privacy Controls for Federal Information Systems and O...</a:t>
            </a:r>
            <a:br/>
            <a:r>
              <a:t>• ISO/IEC 27032:2012, Information technology — Security techniques — Guidelines for cybersecurity</a:t>
            </a:r>
          </a:p>
          <a:p>
            <a:pPr/>
            <a:r>
              <a:t>• Handling Missing Values: Imputation, Deletion</a:t>
            </a:r>
          </a:p>
          <a:p>
            <a:pPr/>
            <a:r>
              <a:t>• Treating Outliers: Removal, Capping, Transformation</a:t>
            </a:r>
          </a:p>
          <a:p>
            <a:pPr/>
            <a:r>
              <a:t>• Dealing with Inconsistencies: Standardization, Normalization</a:t>
            </a:r>
          </a:p>
          <a:p>
            <a:pPr/>
            <a:r>
              <a:t>• Feature Scaling: Min-Max Scaling, Standardization</a:t>
            </a:r>
          </a:p>
          <a:p>
            <a:pPr/>
            <a:r>
              <a:t>• Encoding Categorical Variables: One-Hot Encoding, Label Encoding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Preprocessing Steps</a:t>
            </a:r>
          </a:p>
        </p:txBody>
      </p:sp>
      <p:sp>
        <p:nvSpPr>
          <p:cNvPr id="5" name="TextBox 4"/>
          <p:cNvSpPr txBox="1"/>
          <p:nvPr/>
        </p:nvSpPr>
        <p:spPr>
          <a:xfrm>
            <a:off x="457200" y="1828800"/>
            <a:ext cx="8229600" cy="4572000"/>
          </a:xfrm>
          <a:prstGeom prst="rect">
            <a:avLst/>
          </a:prstGeom>
          <a:noFill/>
        </p:spPr>
        <p:txBody>
          <a:bodyPr wrap="square">
            <a:spAutoFit/>
          </a:bodyPr>
          <a:lstStyle/>
          <a:p/>
          <a:p>
            <a:r>
              <a:t>Data preprocessing is a critical step in cybersecurity analysis, as it helps prepare data for modeling and analysis by ensuring data integrity and consistency.</a:t>
            </a:r>
            <a:br/>
            <a:r>
              <a:t>Common data preprocessing steps include:</a:t>
            </a:r>
            <a:br/>
            <a:br/>
            <a:r>
              <a:t>- Data Cleaning: Removing duplicate, incomplete, or erroneous data to improve data quality.</a:t>
            </a:r>
            <a:br/>
            <a:r>
              <a:t>- Feature Engineering: Creating new features from existing data to enhance model performance.</a:t>
            </a:r>
            <a:br/>
            <a:r>
              <a:t>- Data Normalization: Scaling or transforming data to bring it to a common scale for analysis.</a:t>
            </a:r>
            <a:br/>
            <a:r>
              <a:t>- Data Reduction: Reducing the dimensionality of data to improve computational efficiency and model performance.</a:t>
            </a:r>
            <a:br/>
            <a:br/>
            <a:r>
              <a:t>Examples:</a:t>
            </a:r>
            <a:br/>
            <a:r>
              <a:t>• Remove duplicate IP addresses from a network security dataset.</a:t>
            </a:r>
            <a:br/>
            <a:r>
              <a:t>• Impute missing values in a financial dataset using mean or median values.</a:t>
            </a:r>
            <a:br/>
            <a:br/>
            <a:r>
              <a:t>References:</a:t>
            </a:r>
            <a:br/>
            <a:r>
              <a:t>• NIST Cybersecurity Framework</a:t>
            </a:r>
            <a:br/>
            <a:r>
              <a:t>• ISO 27001:2013 Information Security Management Systems</a:t>
            </a:r>
          </a:p>
          <a:p>
            <a:pPr/>
            <a:r>
              <a:t>• Remove duplicate data</a:t>
            </a:r>
          </a:p>
          <a:p>
            <a:pPr/>
            <a:r>
              <a:t>• Handle missing values</a:t>
            </a:r>
          </a:p>
          <a:p>
            <a:pPr/>
            <a:r>
              <a:t>• Convert categorical to numerical</a:t>
            </a:r>
          </a:p>
          <a:p>
            <a:pPr/>
            <a:r>
              <a:t>• Scale and normalize data</a:t>
            </a:r>
          </a:p>
          <a:p>
            <a:pPr/>
            <a:r>
              <a:t>• Encode categorical variables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Preprocessing Steps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Preprocessing Steps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Validation Methods</a:t>
            </a:r>
          </a:p>
        </p:txBody>
      </p:sp>
      <p:sp>
        <p:nvSpPr>
          <p:cNvPr id="5" name="TextBox 4"/>
          <p:cNvSpPr txBox="1"/>
          <p:nvPr/>
        </p:nvSpPr>
        <p:spPr>
          <a:xfrm>
            <a:off x="457200" y="1828800"/>
            <a:ext cx="8229600" cy="4572000"/>
          </a:xfrm>
          <a:prstGeom prst="rect">
            <a:avLst/>
          </a:prstGeom>
          <a:noFill/>
        </p:spPr>
        <p:txBody>
          <a:bodyPr wrap="square">
            <a:spAutoFit/>
          </a:bodyPr>
          <a:lstStyle/>
          <a:p/>
          <a:p>
            <a:r>
              <a:t>Verifying the accuracy, consistency, and completeness of data through various techniques to ensure its integrity and reliability.</a:t>
            </a:r>
            <a:br/>
            <a:br/>
            <a:r>
              <a:t>Examples:</a:t>
            </a:r>
            <a:br/>
            <a:r>
              <a:t>• Validating invoice amounts do not exceed a certain threshold</a:t>
            </a:r>
            <a:br/>
            <a:r>
              <a:t>• Verifying email addresses follow the correct syntax</a:t>
            </a:r>
            <a:br/>
            <a:br/>
            <a:r>
              <a:t>References:</a:t>
            </a:r>
            <a:br/>
            <a:r>
              <a:t>• ISO 27001: Information Security Management System</a:t>
            </a:r>
            <a:br/>
            <a:r>
              <a:t>• NIST SP 800-53: Security Controls for Federal Information Systems</a:t>
            </a:r>
          </a:p>
          <a:p>
            <a:pPr/>
            <a:r>
              <a:t>• Range Checking: Restricting values to a specific range (e.g., age between 0-120)</a:t>
            </a:r>
          </a:p>
          <a:p>
            <a:pPr/>
            <a:r>
              <a:t>• Format Checking: Verifying data matches expected formats (e.g., email addresses)</a:t>
            </a:r>
          </a:p>
          <a:p>
            <a:pPr/>
            <a:r>
              <a:t>• Checksums: Calculating a value (e.g., MD5 hash) to detect data corruption</a:t>
            </a:r>
          </a:p>
          <a:p>
            <a:pPr/>
            <a:r>
              <a:t>• Referential Integrity: Ensuring data in multiple tables is consistent (e.g., ...</a:t>
            </a:r>
          </a:p>
          <a:p>
            <a:pPr/>
            <a:r>
              <a:t>• Business Rules: Applying domain knowledge to validate specific data patterns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Topic</a:t>
            </a:r>
          </a:p>
        </p:txBody>
      </p:sp>
      <p:sp>
        <p:nvSpPr>
          <p:cNvPr id="3" name="Content Placeholder 2"/>
          <p:cNvSpPr>
            <a:spLocks noGrp="1"/>
          </p:cNvSpPr>
          <p:nvPr>
            <p:ph idx="1"/>
          </p:nvPr>
        </p:nvSpPr>
        <p:spPr/>
        <p:txBody>
          <a:bodyPr/>
          <a:lstStyle/>
          <a:p/>
          <a:p>
            <a:pPr/>
            <a:r>
              <a:t>Key point 1 - To be updated</a:t>
            </a:r>
          </a:p>
        </p:txBody>
      </p:sp>
      <p:sp>
        <p:nvSpPr>
          <p:cNvPr id="4" name="TextBox 3"/>
          <p:cNvSpPr txBox="1"/>
          <p:nvPr/>
        </p:nvSpPr>
        <p:spPr>
          <a:xfrm>
            <a:off x="457200" y="457200"/>
            <a:ext cx="8229600" cy="1371600"/>
          </a:xfrm>
          <a:prstGeom prst="rect">
            <a:avLst/>
          </a:prstGeom>
          <a:noFill/>
        </p:spPr>
        <p:txBody>
          <a:bodyPr wrap="none">
            <a:spAutoFit/>
          </a:bodyPr>
          <a:lstStyle/>
          <a:p>
            <a:pPr algn="ctr"/>
            <a:r>
              <a:t>Topic</a:t>
            </a:r>
          </a:p>
        </p:txBody>
      </p:sp>
      <p:sp>
        <p:nvSpPr>
          <p:cNvPr id="5" name="TextBox 4"/>
          <p:cNvSpPr txBox="1"/>
          <p:nvPr/>
        </p:nvSpPr>
        <p:spPr>
          <a:xfrm>
            <a:off x="457200" y="1828800"/>
            <a:ext cx="8229600" cy="4572000"/>
          </a:xfrm>
          <a:prstGeom prst="rect">
            <a:avLst/>
          </a:prstGeom>
          <a:noFill/>
        </p:spPr>
        <p:txBody>
          <a:bodyPr wrap="square">
            <a:spAutoFit/>
          </a:bodyPr>
          <a:lstStyle/>
          <a:p/>
          <a:p>
            <a:r>
              <a:t>Content will be updated in the next iteration.</a:t>
            </a:r>
            <a:br/>
            <a:br/>
            <a:r>
              <a:t>Examples:</a:t>
            </a:r>
            <a:br/>
            <a:r>
              <a:t>• Example will be provided in the next update</a:t>
            </a:r>
            <a:br/>
            <a:br/>
            <a:r>
              <a:t>References:</a:t>
            </a:r>
            <a:br/>
            <a:r>
              <a:t>• Content generation will be retried</a:t>
            </a:r>
          </a:p>
          <a:p>
            <a:pPr/>
            <a:r>
              <a:t>• Key point 1 - To be updated</a:t>
            </a:r>
          </a:p>
          <a:p>
            <a:pPr/>
            <a:r>
              <a:t>• Key point 2 - To be updated</a:t>
            </a:r>
          </a:p>
          <a:p>
            <a:pPr/>
            <a:r>
              <a:t>• Key point 3 - To be updated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Statistical Analysis Methods</a:t>
            </a:r>
          </a:p>
        </p:txBody>
      </p:sp>
      <p:sp>
        <p:nvSpPr>
          <p:cNvPr id="5" name="TextBox 4"/>
          <p:cNvSpPr txBox="1"/>
          <p:nvPr/>
        </p:nvSpPr>
        <p:spPr>
          <a:xfrm>
            <a:off x="457200" y="1828800"/>
            <a:ext cx="8229600" cy="4572000"/>
          </a:xfrm>
          <a:prstGeom prst="rect">
            <a:avLst/>
          </a:prstGeom>
          <a:noFill/>
        </p:spPr>
        <p:txBody>
          <a:bodyPr wrap="square">
            <a:spAutoFit/>
          </a:bodyPr>
          <a:lstStyle/>
          <a:p/>
          <a:p>
            <a:r>
              <a:t>Statistical analysis methods help cybersecurity professionals understand and interpret data patterns. They use statistical techniques to analyze data and identify trends, outliers, and correlations that can reveal potential security risks or incidents.</a:t>
            </a:r>
            <a:br/>
            <a:br/>
            <a:r>
              <a:t>Examples:</a:t>
            </a:r>
            <a:br/>
            <a:r>
              <a:t>• - Using hypothesis testing to determine if a new security measure has significantly reduced the numb...</a:t>
            </a:r>
            <a:br/>
            <a:r>
              <a:t>• - Performing regression analysis to predict the likelihood of a data breach based on various factors...</a:t>
            </a:r>
            <a:br/>
            <a:br/>
            <a:r>
              <a:t>References:</a:t>
            </a:r>
            <a:br/>
            <a:r>
              <a:t>• - NIST Special Publication 800-53 Rev. 5: Security and Privacy Controls for Federal Information Syst...</a:t>
            </a:r>
            <a:br/>
            <a:r>
              <a:t>• - ISO/IEC 27001:2013: Information Security Management System</a:t>
            </a:r>
          </a:p>
          <a:p>
            <a:pPr/>
            <a:r>
              <a:t>• - Hypothesis Testing: Testing hypotheses about data to determine their signif...</a:t>
            </a:r>
          </a:p>
          <a:p>
            <a:pPr/>
            <a:r>
              <a:t>• - Regression Analysis: Examining relationships between variables to predict o...</a:t>
            </a:r>
          </a:p>
          <a:p>
            <a:pPr/>
            <a:r>
              <a:t>• - Clustering Techniques: Identifying groups or patterns within data based on ...</a:t>
            </a:r>
          </a:p>
          <a:p>
            <a:pPr/>
            <a:r>
              <a:t>• - Time Series Analysis: Analyzing data over time to identify trends and patte...</a:t>
            </a:r>
          </a:p>
          <a:p>
            <a:pPr/>
            <a:r>
              <a:t>• - Fraud Detection: Identifying anomalous or suspicious patterns that indicate...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Statistical Analysis Methods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Statistical Analysis Methods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Statistical Analysis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Statistical analysis methods provide valuable insights for threat detection, risk assessment, and incident response. These techniques leverage data patterns and distributions to identify anomalies, predict outcomes, and optimize security measures.</a:t>
            </a:r>
            <a:br/>
            <a:br/>
            <a:r>
              <a:t>Examples:</a:t>
            </a:r>
            <a:br/>
            <a:r>
              <a:t>• - Using hypothesis testing to determine if a particular security measure reduces the frequency of se...</a:t>
            </a:r>
            <a:br/>
            <a:r>
              <a:t>• - Conducting correlation analysis to identify correlations between network traffic patterns and secu...</a:t>
            </a:r>
            <a:br/>
            <a:br/>
            <a:r>
              <a:t>References:</a:t>
            </a:r>
            <a:br/>
            <a:r>
              <a:t>• NIST Cybersecurity Framework</a:t>
            </a:r>
            <a:br/>
            <a:r>
              <a:t>• ISO/IEC 27002:2022</a:t>
            </a:r>
          </a:p>
          <a:p>
            <a:pPr/>
            <a:r>
              <a:t>• - Hypothesis Testing: Testing assumptions about data to identify significant ...</a:t>
            </a:r>
          </a:p>
          <a:p>
            <a:pPr/>
            <a:r>
              <a:t>• - Correlation Analysis: Determining the strength and direction of association...</a:t>
            </a:r>
          </a:p>
          <a:p>
            <a:pPr/>
            <a:r>
              <a:t>• - Regression Analysis: Modeling relationships between variables to predict fu...</a:t>
            </a:r>
          </a:p>
          <a:p>
            <a:pPr/>
            <a:r>
              <a:t>• - Cluster Analysis: Grouping data points into distinct clusters to identify 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Course Information</a:t>
            </a:r>
          </a:p>
        </p:txBody>
      </p:sp>
      <p:sp>
        <p:nvSpPr>
          <p:cNvPr id="3" name="Content Placeholder 2"/>
          <p:cNvSpPr>
            <a:spLocks noGrp="1"/>
          </p:cNvSpPr>
          <p:nvPr>
            <p:ph idx="1"/>
          </p:nvPr>
        </p:nvSpPr>
        <p:spPr/>
        <p:txBody>
          <a:bodyPr/>
          <a:lstStyle/>
          <a:p/>
          <a:p>
            <a:pPr/>
            <a:r>
              <a:t>Lecture Duration: 4-8 hours</a:t>
            </a:r>
          </a:p>
        </p:txBody>
      </p:sp>
      <p:sp>
        <p:nvSpPr>
          <p:cNvPr id="4" name="TextBox 3"/>
          <p:cNvSpPr txBox="1"/>
          <p:nvPr/>
        </p:nvSpPr>
        <p:spPr>
          <a:xfrm>
            <a:off x="457200" y="457200"/>
            <a:ext cx="8229600" cy="1371600"/>
          </a:xfrm>
          <a:prstGeom prst="rect">
            <a:avLst/>
          </a:prstGeom>
          <a:noFill/>
        </p:spPr>
        <p:txBody>
          <a:bodyPr wrap="none">
            <a:spAutoFit/>
          </a:bodyPr>
          <a:lstStyle/>
          <a:p>
            <a:pPr algn="ctr"/>
            <a:r>
              <a:t>Course Information</a:t>
            </a:r>
          </a:p>
        </p:txBody>
      </p:sp>
      <p:sp>
        <p:nvSpPr>
          <p:cNvPr id="5" name="TextBox 4"/>
          <p:cNvSpPr txBox="1"/>
          <p:nvPr/>
        </p:nvSpPr>
        <p:spPr>
          <a:xfrm>
            <a:off x="457200" y="1828800"/>
            <a:ext cx="8229600" cy="4572000"/>
          </a:xfrm>
          <a:prstGeom prst="rect">
            <a:avLst/>
          </a:prstGeom>
          <a:noFill/>
        </p:spPr>
        <p:txBody>
          <a:bodyPr wrap="square">
            <a:spAutoFit/>
          </a:bodyPr>
          <a:lstStyle/>
          <a:p/>
          <a:p>
            <a:r>
              <a:t>Course Duration and Structure</a:t>
            </a:r>
          </a:p>
          <a:p>
            <a:pPr/>
            <a:r>
              <a:t>• Lecture Duration: 4-8 hours</a:t>
            </a:r>
          </a:p>
          <a:p>
            <a:pPr/>
            <a:r>
              <a:t>• Lab Time: 1-2 hours</a:t>
            </a:r>
          </a:p>
          <a:p>
            <a:pPr/>
            <a:r>
              <a:t>• Interactive Sessions and Hands-on Practice</a:t>
            </a:r>
          </a:p>
          <a:p>
            <a:pPr/>
            <a:r>
              <a:t>• Real-world Case Studies and Examples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Pattern Recognition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Pattern recognition in data analysis involves identifying recurring patterns and trends within datasets. This enables analysts to make predictions, detect anomalies, and draw actionable insights for improved cybersecurity. Key aspects include:.</a:t>
            </a:r>
            <a:br/>
            <a:br/>
            <a:r>
              <a:t>Examples:</a:t>
            </a:r>
            <a:br/>
            <a:r>
              <a:t>• Identifying intrusion patterns in network traffic data.</a:t>
            </a:r>
            <a:br/>
            <a:r>
              <a:t>• Predicting phishing attacks by analyzing email content.</a:t>
            </a:r>
            <a:br/>
            <a:br/>
            <a:r>
              <a:t>References:</a:t>
            </a:r>
            <a:br/>
            <a:r>
              <a:t>• NIST Data Analytics Framework</a:t>
            </a:r>
            <a:br/>
            <a:r>
              <a:t>• ISO/IEC 27001:2013</a:t>
            </a:r>
          </a:p>
          <a:p>
            <a:pPr/>
            <a:r>
              <a:t>• Statistical Analysis: Using techniques like clustering and regression to find...</a:t>
            </a:r>
          </a:p>
          <a:p>
            <a:pPr/>
            <a:r>
              <a:t>• Time Series Analysis: Detecting patterns and trends in chronological data to ...</a:t>
            </a:r>
          </a:p>
          <a:p>
            <a:pPr/>
            <a:r>
              <a:t>• Association Analysis: Identifying relationships and correlations between diff...</a:t>
            </a:r>
          </a:p>
          <a:p>
            <a:pPr/>
            <a:r>
              <a:t>• Anomaly Detection: Spotting data points that deviate significantly from norma...</a:t>
            </a:r>
          </a:p>
          <a:p>
            <a:pPr/>
            <a:r>
              <a:t>• Supervised Learning: Using labeled data to train models that can classify new...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Pattern Recognition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Pattern recognition involves identifying patterns and anomalies in data. It's an essential skill for cybersecurity analysts to detect malicious activity and identify threats. Leveraging advanced analytics tools and machine learning algorithms enables security teams to analyze large volumes of data and extract meaningful insights to improve security posture.</a:t>
            </a:r>
            <a:br/>
            <a:br/>
            <a:r>
              <a:t>Examples:</a:t>
            </a:r>
            <a:br/>
            <a:r>
              <a:t>• Analyzing network traffic to identify bots and malware infections</a:t>
            </a:r>
            <a:br/>
            <a:r>
              <a:t>• Examining log data to detect unauthorized access or suspicious activity</a:t>
            </a:r>
            <a:br/>
            <a:br/>
            <a:r>
              <a:t>References:</a:t>
            </a:r>
            <a:br/>
            <a:r>
              <a:t>• NIST SP 800-53, Security and Privacy Controls for Federal Information Systems and Organizations</a:t>
            </a:r>
            <a:br/>
            <a:r>
              <a:t>• ISO 27001, Information Security Management System</a:t>
            </a:r>
          </a:p>
          <a:p>
            <a:pPr/>
            <a:r>
              <a:t>• - Detect anomalies in network traffic and user behavior</a:t>
            </a:r>
          </a:p>
          <a:p>
            <a:pPr/>
            <a:r>
              <a:t>• - Identify malicious patterns in logs and other data sources</a:t>
            </a:r>
          </a:p>
          <a:p>
            <a:pPr/>
            <a:r>
              <a:t>• - Correlate events from multiple sources to identify threats</a:t>
            </a:r>
          </a:p>
          <a:p>
            <a:pPr/>
            <a:r>
              <a:t>• - Develop threat models and profiles based on observed patterns</a:t>
            </a:r>
          </a:p>
          <a:p>
            <a:pPr/>
            <a:r>
              <a:t>• - Enhance incident response and threat hunting capabilities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Pattern Recognition in Data Analysis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Pattern Recognition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Trend Analysis in Data Security</a:t>
            </a:r>
          </a:p>
        </p:txBody>
      </p:sp>
      <p:sp>
        <p:nvSpPr>
          <p:cNvPr id="5" name="TextBox 4"/>
          <p:cNvSpPr txBox="1"/>
          <p:nvPr/>
        </p:nvSpPr>
        <p:spPr>
          <a:xfrm>
            <a:off x="457200" y="1828800"/>
            <a:ext cx="8229600" cy="4572000"/>
          </a:xfrm>
          <a:prstGeom prst="rect">
            <a:avLst/>
          </a:prstGeom>
          <a:noFill/>
        </p:spPr>
        <p:txBody>
          <a:bodyPr wrap="square">
            <a:spAutoFit/>
          </a:bodyPr>
          <a:lstStyle/>
          <a:p/>
          <a:p>
            <a:r>
              <a:t>Trend analysis involves examining patterns in cybersecurity data over time to identify potential threats or vulnerabilities. It helps organizations:</a:t>
            </a:r>
            <a:br/>
            <a:br/>
            <a:r>
              <a:t>- Identify emerging threats</a:t>
            </a:r>
            <a:br/>
            <a:r>
              <a:t>- Predict future risks</a:t>
            </a:r>
            <a:br/>
            <a:r>
              <a:t>- Improve threat detection</a:t>
            </a:r>
            <a:br/>
            <a:r>
              <a:t>- Enhance incident response</a:t>
            </a:r>
            <a:br/>
            <a:r>
              <a:t>- Inform security decision-making.</a:t>
            </a:r>
            <a:br/>
            <a:br/>
            <a:r>
              <a:t>Examples:</a:t>
            </a:r>
            <a:br/>
            <a:r>
              <a:t>• Analyzing network traffic trends to detect DDoS attacks</a:t>
            </a:r>
            <a:br/>
            <a:r>
              <a:t>• Monitoring user behavior to identify insider threats</a:t>
            </a:r>
            <a:br/>
            <a:br/>
            <a:r>
              <a:t>References:</a:t>
            </a:r>
            <a:br/>
            <a:r>
              <a:t>• NIST Special Publication 800-53 Revision 5</a:t>
            </a:r>
            <a:br/>
            <a:r>
              <a:t>• ISO/IEC 27001:2013</a:t>
            </a:r>
          </a:p>
          <a:p>
            <a:pPr/>
            <a:r>
              <a:t>• Uses historical data to identify trends</a:t>
            </a:r>
          </a:p>
          <a:p>
            <a:pPr/>
            <a:r>
              <a:t>• Employs statistical analysis and visualization</a:t>
            </a:r>
          </a:p>
          <a:p>
            <a:pPr/>
            <a:r>
              <a:t>• Can detect anomalies and deviations</a:t>
            </a:r>
          </a:p>
          <a:p>
            <a:pPr/>
            <a:r>
              <a:t>• Supports proactive threat mitigation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Trend Analysis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Trend analysis is a crucial technique in cybersecurity, allowing analysts to identify patterns, deviations, and potential threats. By examining historical data, analysts can predict future trends and vulnerabilities, and take proactive measures to mitigate risks.</a:t>
            </a:r>
            <a:br/>
            <a:br/>
            <a:r>
              <a:t>Examples:</a:t>
            </a:r>
            <a:br/>
            <a:r>
              <a:t>• Analyzing security logs to identify spikes in malicious activity</a:t>
            </a:r>
            <a:br/>
            <a:r>
              <a:t>• Monitoring traffic patterns to detect unusual surges or drops</a:t>
            </a:r>
            <a:br/>
            <a:br/>
            <a:r>
              <a:t>References:</a:t>
            </a:r>
            <a:br/>
            <a:r>
              <a:t>• NIST Cybersecurity Framework</a:t>
            </a:r>
            <a:br/>
            <a:r>
              <a:t>• ISO/IEC 27001:2013</a:t>
            </a:r>
          </a:p>
          <a:p>
            <a:pPr/>
            <a:r>
              <a:t>• Identify emerging threats and vulnerabilities</a:t>
            </a:r>
          </a:p>
          <a:p>
            <a:pPr/>
            <a:r>
              <a:t>• Monitor network traffic for anomalies</a:t>
            </a:r>
          </a:p>
          <a:p>
            <a:pPr/>
            <a:r>
              <a:t>• Detect suspicious activity or patterns</a:t>
            </a:r>
          </a:p>
          <a:p>
            <a:pPr/>
            <a:r>
              <a:t>• Predict future attacks based on historical data</a:t>
            </a:r>
          </a:p>
          <a:p>
            <a:pPr/>
            <a:r>
              <a:t>• Improve incident response times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Anomaly Detection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Anomaly detection is a crucial step in data analysis, involving the identification of unusual patterns or events within a dataset. It helps detect potential threats, optimize processes, and ensure data integrity.</a:t>
            </a:r>
            <a:br/>
            <a:br/>
            <a:r>
              <a:t>Effective anomaly detection requires understanding techniques such as statistical modeling, machine learning algorithms, and domain-specific knowledge.</a:t>
            </a:r>
            <a:br/>
            <a:br/>
            <a:r>
              <a:t>Examples:</a:t>
            </a:r>
            <a:br/>
            <a:r>
              <a:t>• Detecting fraudulent transactions in financial data by identifying patterns inconsistent with normal...</a:t>
            </a:r>
            <a:br/>
            <a:r>
              <a:t>• Identifying anomalies in server logs to detect potential security breaches or system failures.</a:t>
            </a:r>
            <a:br/>
            <a:br/>
            <a:r>
              <a:t>References:</a:t>
            </a:r>
            <a:br/>
            <a:r>
              <a:t>• NIST Special Publication 800-53, Revision 5: Security and Privacy Controls for Information Systems a...</a:t>
            </a:r>
            <a:br/>
            <a:r>
              <a:t>• ISO/IEC 27001:2013 Information Security Management System</a:t>
            </a:r>
          </a:p>
          <a:p>
            <a:pPr/>
            <a:r>
              <a:t>• Leverage statistical models to identify outliers based on historical data.</a:t>
            </a:r>
          </a:p>
          <a:p>
            <a:pPr/>
            <a:r>
              <a:t>• Utilize unsupervised machine learning algorithms for pattern recognition and ...</a:t>
            </a:r>
          </a:p>
          <a:p>
            <a:pPr/>
            <a:r>
              <a:t>• Incorporate domain expertise to define custom detection rules.</a:t>
            </a:r>
          </a:p>
          <a:p>
            <a:pPr/>
            <a:r>
              <a:t>• Monitor for system logs and user behavior patterns to detect anomalies in rea...</a:t>
            </a:r>
          </a:p>
          <a:p>
            <a:pPr/>
            <a:r>
              <a:t>• Implement automated anomaly detection systems to streamline and enhance detec...</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Anomaly Detection in Data Analysis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Anomaly Detection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Anomaly Detection in Data Analysis</a:t>
            </a:r>
          </a:p>
        </p:txBody>
      </p:sp>
      <p:sp>
        <p:nvSpPr>
          <p:cNvPr id="5" name="TextBox 4"/>
          <p:cNvSpPr txBox="1"/>
          <p:nvPr/>
        </p:nvSpPr>
        <p:spPr>
          <a:xfrm>
            <a:off x="457200" y="1828800"/>
            <a:ext cx="8229600" cy="4572000"/>
          </a:xfrm>
          <a:prstGeom prst="rect">
            <a:avLst/>
          </a:prstGeom>
          <a:noFill/>
        </p:spPr>
        <p:txBody>
          <a:bodyPr wrap="square">
            <a:spAutoFit/>
          </a:bodyPr>
          <a:lstStyle/>
          <a:p/>
          <a:p>
            <a:r>
              <a:t>Anomaly detection is a technique used to identify unusual patterns or events in data. It plays a crucial role in cybersecurity by helping to detect malicious activities, intrusions, and other security threats.</a:t>
            </a:r>
            <a:br/>
            <a:br/>
            <a:r>
              <a:t>Examples:</a:t>
            </a:r>
            <a:br/>
            <a:r>
              <a:t>• - Detecting fraudulent transactions in financial systems</a:t>
            </a:r>
            <a:br/>
            <a:r>
              <a:t>• - Identifying network attacks in intrusion detection systems</a:t>
            </a:r>
            <a:br/>
            <a:br/>
            <a:r>
              <a:t>References:</a:t>
            </a:r>
            <a:br/>
            <a:r>
              <a:t>• NIST Special Publication 800-53: Recommended Security Controls for Federal Information Systems</a:t>
            </a:r>
            <a:br/>
            <a:r>
              <a:t>• ISO/IEC 27001: Information Security Management System</a:t>
            </a:r>
          </a:p>
          <a:p>
            <a:pPr/>
            <a:r>
              <a:t>• - Detect unauthorized access or suspicious user behavior</a:t>
            </a:r>
          </a:p>
          <a:p>
            <a:pPr/>
            <a:r>
              <a:t>• - Identify network intrusions and malware infections</a:t>
            </a:r>
          </a:p>
          <a:p>
            <a:pPr/>
            <a:r>
              <a:t>• - Monitor system logs for abnormal activity</a:t>
            </a:r>
          </a:p>
          <a:p>
            <a:pPr/>
            <a:r>
              <a:t>• - Analyze network traffic for anomalies</a:t>
            </a:r>
          </a:p>
          <a:p>
            <a:pPr/>
            <a:r>
              <a:t>• - Correlate events from multiple data sources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Visualization Techniques</a:t>
            </a:r>
          </a:p>
        </p:txBody>
      </p:sp>
      <p:sp>
        <p:nvSpPr>
          <p:cNvPr id="5" name="TextBox 4"/>
          <p:cNvSpPr txBox="1"/>
          <p:nvPr/>
        </p:nvSpPr>
        <p:spPr>
          <a:xfrm>
            <a:off x="457200" y="1828800"/>
            <a:ext cx="8229600" cy="4572000"/>
          </a:xfrm>
          <a:prstGeom prst="rect">
            <a:avLst/>
          </a:prstGeom>
          <a:noFill/>
        </p:spPr>
        <p:txBody>
          <a:bodyPr wrap="square">
            <a:spAutoFit/>
          </a:bodyPr>
          <a:lstStyle/>
          <a:p/>
          <a:p>
            <a:r>
              <a:t>Data visualization techniques are tools used to create visual representations of data that help analysts identify patterns, trends, and insights. These techniques are essential for effectively communicating complex data relationships and supporting decision-making.</a:t>
            </a:r>
            <a:br/>
            <a:br/>
            <a:r>
              <a:t>Examples:</a:t>
            </a:r>
            <a:br/>
            <a:r>
              <a:t>• - Network traffic analysis: Bar charts to visualize traffic patterns over time.</a:t>
            </a:r>
            <a:br/>
            <a:r>
              <a:t>• - Threat detection: Line charts to track the number of security alerts over time.</a:t>
            </a:r>
          </a:p>
          <a:p>
            <a:pPr/>
            <a:r>
              <a:t>• - Bar charts: Data is represented using horizontal or vertical bars.</a:t>
            </a:r>
          </a:p>
          <a:p>
            <a:pPr/>
            <a:r>
              <a:t>• - Line charts: Data is plotted on a graph with lines connecting data points.</a:t>
            </a:r>
          </a:p>
          <a:p>
            <a:pPr/>
            <a:r>
              <a:t>• - Pie charts: Data is displayed as slices of a circle, with each slice repres...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Vis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Visualizations play a crucial role in data analysis and threat detection for cybersecurity. By converting raw data into graphical representations, analysts can quickly identify anomalies, trends, and correlations that would be difficult to spot otherwise. This slide will introduce practical applications of visualization techniques within cybersecurity.</a:t>
            </a:r>
            <a:br/>
            <a:br/>
            <a:r>
              <a:t>Examples:</a:t>
            </a:r>
            <a:br/>
            <a:r>
              <a:t>• Using heatmaps to visualize network traffic patterns and identify potential threats.</a:t>
            </a:r>
            <a:br/>
            <a:r>
              <a:t>• Creating scatterplots to detect anomalies in user login behavior.</a:t>
            </a:r>
            <a:br/>
            <a:br/>
            <a:r>
              <a:t>References:</a:t>
            </a:r>
            <a:br/>
            <a:r>
              <a:t>• NIST Cybersecurity Framework</a:t>
            </a:r>
            <a:br/>
            <a:r>
              <a:t>• ISO 27001 Information Security Management System</a:t>
            </a:r>
          </a:p>
          <a:p>
            <a:pPr/>
            <a:r>
              <a:t>• Identify Malicious Traffic Patterns</a:t>
            </a:r>
          </a:p>
          <a:p>
            <a:pPr/>
            <a:r>
              <a:t>• Detect Intrusion Attempts</a:t>
            </a:r>
          </a:p>
          <a:p>
            <a:pPr/>
            <a:r>
              <a:t>• Analyze User Behavior</a:t>
            </a:r>
          </a:p>
          <a:p>
            <a:pPr/>
            <a:r>
              <a:t>• Predict Cyberattacks</a:t>
            </a:r>
          </a:p>
          <a:p>
            <a:pPr/>
            <a:r>
              <a:t>• Communicate Findings to Stakeholders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Course Overview</a:t>
            </a:r>
          </a:p>
        </p:txBody>
      </p:sp>
      <p:sp>
        <p:nvSpPr>
          <p:cNvPr id="3" name="Content Placeholder 2"/>
          <p:cNvSpPr>
            <a:spLocks noGrp="1"/>
          </p:cNvSpPr>
          <p:nvPr>
            <p:ph idx="1"/>
          </p:nvPr>
        </p:nvSpPr>
        <p:spPr/>
        <p:txBody>
          <a:bodyPr/>
          <a:lstStyle/>
          <a:p/>
          <a:p>
            <a:pPr/>
            <a:r>
              <a:t>1. Data Collection - Understanding Sources and Methods</a:t>
            </a:r>
          </a:p>
        </p:txBody>
      </p:sp>
      <p:sp>
        <p:nvSpPr>
          <p:cNvPr id="4" name="TextBox 3"/>
          <p:cNvSpPr txBox="1"/>
          <p:nvPr/>
        </p:nvSpPr>
        <p:spPr>
          <a:xfrm>
            <a:off x="457200" y="457200"/>
            <a:ext cx="8229600" cy="1371600"/>
          </a:xfrm>
          <a:prstGeom prst="rect">
            <a:avLst/>
          </a:prstGeom>
          <a:noFill/>
        </p:spPr>
        <p:txBody>
          <a:bodyPr wrap="none">
            <a:spAutoFit/>
          </a:bodyPr>
          <a:lstStyle/>
          <a:p>
            <a:pPr algn="ctr"/>
            <a:r>
              <a:t>Course Overview</a:t>
            </a:r>
          </a:p>
        </p:txBody>
      </p:sp>
      <p:sp>
        <p:nvSpPr>
          <p:cNvPr id="5" name="TextBox 4"/>
          <p:cNvSpPr txBox="1"/>
          <p:nvPr/>
        </p:nvSpPr>
        <p:spPr>
          <a:xfrm>
            <a:off x="457200" y="1828800"/>
            <a:ext cx="8229600" cy="4572000"/>
          </a:xfrm>
          <a:prstGeom prst="rect">
            <a:avLst/>
          </a:prstGeom>
          <a:noFill/>
        </p:spPr>
        <p:txBody>
          <a:bodyPr wrap="square">
            <a:spAutoFit/>
          </a:bodyPr>
          <a:lstStyle/>
          <a:p/>
          <a:p>
            <a:r>
              <a:t>Key Topics and Learning Objectives</a:t>
            </a:r>
          </a:p>
          <a:p>
            <a:pPr/>
            <a:r>
              <a:t>• 1. Data Collection - Understanding Sources and Methods</a:t>
            </a:r>
          </a:p>
          <a:p>
            <a:pPr/>
            <a:r>
              <a:t>• 2. Data Cleaning and Preprocessing - Ensuring Data Quality</a:t>
            </a:r>
          </a:p>
          <a:p>
            <a:pPr/>
            <a:r>
              <a:t>• 3. Data Analysis - Extracting Insights</a:t>
            </a:r>
          </a:p>
          <a:p>
            <a:pPr/>
            <a:r>
              <a:t>• 4. Data Visualization - Presenting Results</a:t>
            </a:r>
          </a:p>
          <a:p>
            <a:pPr/>
            <a:r>
              <a:t>• 5. Analytical Tools - Practical Implementation</a:t>
            </a:r>
          </a:p>
          <a:p>
            <a:pPr/>
            <a:r>
              <a:t>• 6. Applications in Cybersecurity - Real-world Usage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Vis for Cybersecurity</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Vis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Chart Types for Data Visualization</a:t>
            </a:r>
          </a:p>
        </p:txBody>
      </p:sp>
      <p:sp>
        <p:nvSpPr>
          <p:cNvPr id="5" name="TextBox 4"/>
          <p:cNvSpPr txBox="1"/>
          <p:nvPr/>
        </p:nvSpPr>
        <p:spPr>
          <a:xfrm>
            <a:off x="457200" y="1828800"/>
            <a:ext cx="8229600" cy="4572000"/>
          </a:xfrm>
          <a:prstGeom prst="rect">
            <a:avLst/>
          </a:prstGeom>
          <a:noFill/>
        </p:spPr>
        <p:txBody>
          <a:bodyPr wrap="square">
            <a:spAutoFit/>
          </a:bodyPr>
          <a:lstStyle/>
          <a:p/>
          <a:p>
            <a:r>
              <a:t>Selecting the appropriate chart type is crucial for effectively conveying data insights. Different chart types excel at presenting specific types of information and relationships.</a:t>
            </a:r>
            <a:br/>
            <a:br/>
            <a:r>
              <a:t>Examples:</a:t>
            </a:r>
            <a:br/>
            <a:r>
              <a:t>• - Bar chart: Monthly sales revenue by product category</a:t>
            </a:r>
            <a:br/>
            <a:r>
              <a:t>• - Line chart: Daily website traffic over time</a:t>
            </a:r>
            <a:br/>
            <a:br/>
            <a:r>
              <a:t>References:</a:t>
            </a:r>
            <a:br/>
            <a:r>
              <a:t>• NIST SP 800-53 Revision 5: Security and Privacy Controls for Information Systems and Organizations</a:t>
            </a:r>
            <a:br/>
            <a:r>
              <a:t>• ISO/IEC 27002:2022: Information Security Management Systems - Overview and Vocabulary</a:t>
            </a:r>
          </a:p>
          <a:p>
            <a:pPr/>
            <a:r>
              <a:t>• - Bar chart: Compares values across categories</a:t>
            </a:r>
          </a:p>
          <a:p>
            <a:pPr/>
            <a:r>
              <a:t>• - Line chart: Tracks changes over time</a:t>
            </a:r>
          </a:p>
          <a:p>
            <a:pPr/>
            <a:r>
              <a:t>• - Pie chart: Shows proportions or percentages</a:t>
            </a:r>
          </a:p>
          <a:p>
            <a:pPr/>
            <a:r>
              <a:t>• - Scatter plot: Displays correlations and outliers</a:t>
            </a:r>
          </a:p>
          <a:p>
            <a:pPr/>
            <a:r>
              <a:t>• - Histogram: Visualizes data distribution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Chart Types for Visualizing Security Data</a:t>
            </a:r>
          </a:p>
        </p:txBody>
      </p:sp>
      <p:sp>
        <p:nvSpPr>
          <p:cNvPr id="5" name="TextBox 4"/>
          <p:cNvSpPr txBox="1"/>
          <p:nvPr/>
        </p:nvSpPr>
        <p:spPr>
          <a:xfrm>
            <a:off x="457200" y="1828800"/>
            <a:ext cx="8229600" cy="4572000"/>
          </a:xfrm>
          <a:prstGeom prst="rect">
            <a:avLst/>
          </a:prstGeom>
          <a:noFill/>
        </p:spPr>
        <p:txBody>
          <a:bodyPr wrap="square">
            <a:spAutoFit/>
          </a:bodyPr>
          <a:lstStyle/>
          <a:p/>
          <a:p>
            <a:r>
              <a:t>Effective data visualization plays a crucial role in cybersecurity. Choosing appropriate chart types helps analysts make sense of complex data and communicate insights clearly. This slide explores practical applications of different chart types in cybersecurity.</a:t>
            </a:r>
            <a:br/>
            <a:br/>
            <a:r>
              <a:t>Examples:</a:t>
            </a:r>
            <a:br/>
            <a:r>
              <a:t>• Bar chart: Incident count by threat category in a SOC</a:t>
            </a:r>
            <a:br/>
            <a:r>
              <a:t>• Line chart: Average response time to security alerts over a month</a:t>
            </a:r>
            <a:br/>
            <a:br/>
            <a:r>
              <a:t>References:</a:t>
            </a:r>
            <a:br/>
            <a:r>
              <a:t>• NIST Cybersecurity Framework: https://www.nist.gov/cyberframework</a:t>
            </a:r>
            <a:br/>
            <a:r>
              <a:t>• ISO 27001:2013 Information Security Management System: https://www.iso.org/iso-27001-information-sec...</a:t>
            </a:r>
          </a:p>
          <a:p>
            <a:pPr/>
            <a:r>
              <a:t>• - Bar charts: Compare values across categories (e.g., threats by type)</a:t>
            </a:r>
          </a:p>
          <a:p>
            <a:pPr/>
            <a:r>
              <a:t>• - Line charts: Show trends over time (e.g., network activity patterns)</a:t>
            </a:r>
          </a:p>
          <a:p>
            <a:pPr/>
            <a:r>
              <a:t>• - Pie charts: Display proportions of a whole (e.g., incident severity distrib...</a:t>
            </a:r>
          </a:p>
          <a:p>
            <a:pPr/>
            <a:r>
              <a:t>• - Scatterplots: Reveal relationships between variables (e.g., correlation bet...</a:t>
            </a:r>
          </a:p>
          <a:p>
            <a:pPr/>
            <a:r>
              <a:t>• - Heatmaps: Visualize data across multiple dimensions (e.g., threat activity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Interactive Visualizations</a:t>
            </a:r>
          </a:p>
        </p:txBody>
      </p:sp>
      <p:sp>
        <p:nvSpPr>
          <p:cNvPr id="5" name="TextBox 4"/>
          <p:cNvSpPr txBox="1"/>
          <p:nvPr/>
        </p:nvSpPr>
        <p:spPr>
          <a:xfrm>
            <a:off x="457200" y="1828800"/>
            <a:ext cx="8229600" cy="4572000"/>
          </a:xfrm>
          <a:prstGeom prst="rect">
            <a:avLst/>
          </a:prstGeom>
          <a:noFill/>
        </p:spPr>
        <p:txBody>
          <a:bodyPr wrap="square">
            <a:spAutoFit/>
          </a:bodyPr>
          <a:lstStyle/>
          <a:p/>
          <a:p>
            <a:r>
              <a:t>Interactive visualizations allow users to interact with data, enabling them to explore and analyze it in real-time. By providing a dynamic and engaging experience, interactive visualizations empower users to gain a deeper understanding of complex data and make informed decisions.</a:t>
            </a:r>
            <a:br/>
            <a:br/>
            <a:r>
              <a:t>Examples:</a:t>
            </a:r>
            <a:br/>
            <a:r>
              <a:t>• Interactive dashboards for monitoring security metrics</a:t>
            </a:r>
            <a:br/>
            <a:r>
              <a:t>• Drag-and-drop data exploration tools for incident response</a:t>
            </a:r>
            <a:br/>
            <a:br/>
            <a:r>
              <a:t>References:</a:t>
            </a:r>
            <a:br/>
            <a:r>
              <a:t>• NIST Cybersecurity Framework</a:t>
            </a:r>
            <a:br/>
            <a:r>
              <a:t>• ISO/IEC 27001/27002</a:t>
            </a:r>
          </a:p>
          <a:p>
            <a:pPr/>
            <a:r>
              <a:t>• Enable real-time exploration and analysis</a:t>
            </a:r>
          </a:p>
          <a:p>
            <a:pPr/>
            <a:r>
              <a:t>• Provide dynamic and engaging experiences</a:t>
            </a:r>
          </a:p>
          <a:p>
            <a:pPr/>
            <a:r>
              <a:t>• Enhance understanding of complex data</a:t>
            </a:r>
          </a:p>
          <a:p>
            <a:pPr/>
            <a:r>
              <a:t>• Support decision-making</a:t>
            </a:r>
          </a:p>
          <a:p>
            <a:pPr/>
            <a:r>
              <a:t>• Utilize drag-and-drop functionality, filters, and tooltips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Interactive Visualizations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Interactive Visualizations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Interactive Data Visualizations</a:t>
            </a:r>
          </a:p>
        </p:txBody>
      </p:sp>
      <p:sp>
        <p:nvSpPr>
          <p:cNvPr id="5" name="TextBox 4"/>
          <p:cNvSpPr txBox="1"/>
          <p:nvPr/>
        </p:nvSpPr>
        <p:spPr>
          <a:xfrm>
            <a:off x="457200" y="1828800"/>
            <a:ext cx="8229600" cy="4572000"/>
          </a:xfrm>
          <a:prstGeom prst="rect">
            <a:avLst/>
          </a:prstGeom>
          <a:noFill/>
        </p:spPr>
        <p:txBody>
          <a:bodyPr wrap="square">
            <a:spAutoFit/>
          </a:bodyPr>
          <a:lstStyle/>
          <a:p/>
          <a:p>
            <a:r>
              <a:t>Interactive visualizations allow users to interact with and manipulate data to gain insights and identify patterns. These visualizations are valuable for cybersecurity as they enable analysts to explore large and complex datasets efficiently, aiding in threat detection and response.</a:t>
            </a:r>
            <a:br/>
            <a:br/>
            <a:r>
              <a:t>Examples:</a:t>
            </a:r>
            <a:br/>
            <a:r>
              <a:t>• Interactive dashboards displaying real-time threat intelligence and security metrics.</a:t>
            </a:r>
            <a:br/>
            <a:r>
              <a:t>• Network traffic visualizations allowing analysts to pinpoint suspicious connections and identify mal...</a:t>
            </a:r>
            <a:br/>
            <a:br/>
            <a:r>
              <a:t>References:</a:t>
            </a:r>
            <a:br/>
            <a:r>
              <a:t>• NIST Cybersecurity Framework: https://www.nist.gov/cyberframework</a:t>
            </a:r>
            <a:br/>
            <a:r>
              <a:t>• MITRE ATT&amp;CK Framework: https://attack.mitre.org/</a:t>
            </a:r>
          </a:p>
          <a:p>
            <a:pPr/>
            <a:r>
              <a:t>• Enhanced threat detection by identifying anomalies and deviations in real-time.</a:t>
            </a:r>
          </a:p>
          <a:p>
            <a:pPr/>
            <a:r>
              <a:t>• Rapid incident response by visualizing attack surfaces and facilitating quick...</a:t>
            </a:r>
          </a:p>
          <a:p>
            <a:pPr/>
            <a:r>
              <a:t>• Improved situational awareness by providing a comprehensive view of security ...</a:t>
            </a:r>
          </a:p>
          <a:p>
            <a:pPr/>
            <a:r>
              <a:t>• Effective communication and collaboration by sharing interactive visualizatio...</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Dashboard Design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Effective dashboard design requires attention to the following principles:</a:t>
            </a:r>
            <a:br/>
            <a:br/>
            <a:r>
              <a:t>- **Simplicity**: Avoid clutter and unnecessary information.</a:t>
            </a:r>
            <a:br/>
            <a:r>
              <a:t>- **Clarity**: Use clear and concise visuals and text.</a:t>
            </a:r>
            <a:br/>
            <a:r>
              <a:t>- **Focus**: Highlight the most critical metrics and trends.</a:t>
            </a:r>
            <a:br/>
            <a:r>
              <a:t>- **Customization**: Tailor dashboards to specific user needs.</a:t>
            </a:r>
            <a:br/>
            <a:r>
              <a:t>- **Interactivity**: Allow users to drill down into data for deeper insights.</a:t>
            </a:r>
            <a:br/>
            <a:br/>
            <a:r>
              <a:t>Examples:</a:t>
            </a:r>
            <a:br/>
            <a:r>
              <a:t>• Security Operations Center (SOC) dashboards for real-time monitoring</a:t>
            </a:r>
            <a:br/>
            <a:r>
              <a:t>• Compliance dashboards for tracking regulatory requirements</a:t>
            </a:r>
            <a:br/>
            <a:br/>
            <a:r>
              <a:t>References:</a:t>
            </a:r>
            <a:br/>
            <a:r>
              <a:t>• NIST Special Publication 800-61r2: Computer Security Incident Handling Guide</a:t>
            </a:r>
            <a:br/>
            <a:r>
              <a:t>• ISO/IEC 27002:2022: Code of Practice for Information Security Management</a:t>
            </a:r>
          </a:p>
          <a:p>
            <a:pPr/>
            <a:r>
              <a:t>• Use industry standards (e.g., NIST SP 800-61r2)</a:t>
            </a:r>
          </a:p>
          <a:p>
            <a:pPr/>
            <a:r>
              <a:t>• Consider user personas and their information needs</a:t>
            </a:r>
          </a:p>
          <a:p>
            <a:pPr/>
            <a:r>
              <a:t>• Leverage data visualization best practices</a:t>
            </a:r>
          </a:p>
          <a:p>
            <a:pPr/>
            <a:r>
              <a:t>• Ensure dashboards are responsive and accessible</a:t>
            </a:r>
          </a:p>
          <a:p>
            <a:pPr/>
            <a:r>
              <a:t>• Provide actionable insights and recommendations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Dashboard Design: Practical Applications</a:t>
            </a:r>
          </a:p>
        </p:txBody>
      </p:sp>
      <p:sp>
        <p:nvSpPr>
          <p:cNvPr id="5" name="TextBox 4"/>
          <p:cNvSpPr txBox="1"/>
          <p:nvPr/>
        </p:nvSpPr>
        <p:spPr>
          <a:xfrm>
            <a:off x="457200" y="1828800"/>
            <a:ext cx="8229600" cy="4572000"/>
          </a:xfrm>
          <a:prstGeom prst="rect">
            <a:avLst/>
          </a:prstGeom>
          <a:noFill/>
        </p:spPr>
        <p:txBody>
          <a:bodyPr wrap="square">
            <a:spAutoFit/>
          </a:bodyPr>
          <a:lstStyle/>
          <a:p/>
          <a:p>
            <a:r>
              <a:t>Effective dashboards provide a centralized view of critical security metrics, enabling teams to monitor threats, assess risks, and make informed decisions. They leverage data visualization techniques to convey information clearly and concisely.</a:t>
            </a:r>
            <a:br/>
            <a:br/>
            <a:r>
              <a:t>Examples:</a:t>
            </a:r>
            <a:br/>
            <a:r>
              <a:t>• - Cybersecurity operations center (SOC)</a:t>
            </a:r>
            <a:br/>
            <a:r>
              <a:t>• - Network and endpoint monitoring dashboards</a:t>
            </a:r>
            <a:br/>
            <a:br/>
            <a:r>
              <a:t>References:</a:t>
            </a:r>
            <a:br/>
            <a:r>
              <a:t>• - NIST Cybersecurity Framework</a:t>
            </a:r>
            <a:br/>
            <a:r>
              <a:t>• - ISO 27001/27002 Information Security Management System</a:t>
            </a:r>
          </a:p>
          <a:p>
            <a:pPr/>
            <a:r>
              <a:t>• - Visualize key performance indicators (KPIs) and metrics</a:t>
            </a:r>
          </a:p>
          <a:p>
            <a:pPr/>
            <a:r>
              <a:t>• - Monitor security events and alerts in real-time</a:t>
            </a:r>
          </a:p>
          <a:p>
            <a:pPr/>
            <a:r>
              <a:t>• - Track threat intelligence and identify trends</a:t>
            </a:r>
          </a:p>
          <a:p>
            <a:pPr/>
            <a:r>
              <a:t>• - Communicate security posture to stakeholders</a:t>
            </a:r>
          </a:p>
          <a:p>
            <a:pPr/>
            <a:r>
              <a:t>• - Facilitate collaboration and incident response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Dashboard Design: Practical Applications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Dashboard Design: Practical Applications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Topic</a:t>
            </a:r>
          </a:p>
        </p:txBody>
      </p:sp>
      <p:sp>
        <p:nvSpPr>
          <p:cNvPr id="3" name="Content Placeholder 2"/>
          <p:cNvSpPr>
            <a:spLocks noGrp="1"/>
          </p:cNvSpPr>
          <p:nvPr>
            <p:ph idx="1"/>
          </p:nvPr>
        </p:nvSpPr>
        <p:spPr/>
        <p:txBody>
          <a:bodyPr/>
          <a:lstStyle/>
          <a:p/>
          <a:p>
            <a:pPr/>
            <a:r>
              <a:t>Key point 1 - To be updated</a:t>
            </a:r>
          </a:p>
        </p:txBody>
      </p:sp>
      <p:sp>
        <p:nvSpPr>
          <p:cNvPr id="4" name="TextBox 3"/>
          <p:cNvSpPr txBox="1"/>
          <p:nvPr/>
        </p:nvSpPr>
        <p:spPr>
          <a:xfrm>
            <a:off x="457200" y="457200"/>
            <a:ext cx="8229600" cy="1371600"/>
          </a:xfrm>
          <a:prstGeom prst="rect">
            <a:avLst/>
          </a:prstGeom>
          <a:noFill/>
        </p:spPr>
        <p:txBody>
          <a:bodyPr wrap="none">
            <a:spAutoFit/>
          </a:bodyPr>
          <a:lstStyle/>
          <a:p>
            <a:pPr algn="ctr"/>
            <a:r>
              <a:t>Topic</a:t>
            </a:r>
          </a:p>
        </p:txBody>
      </p:sp>
      <p:sp>
        <p:nvSpPr>
          <p:cNvPr id="5" name="TextBox 4"/>
          <p:cNvSpPr txBox="1"/>
          <p:nvPr/>
        </p:nvSpPr>
        <p:spPr>
          <a:xfrm>
            <a:off x="457200" y="1828800"/>
            <a:ext cx="8229600" cy="4572000"/>
          </a:xfrm>
          <a:prstGeom prst="rect">
            <a:avLst/>
          </a:prstGeom>
          <a:noFill/>
        </p:spPr>
        <p:txBody>
          <a:bodyPr wrap="square">
            <a:spAutoFit/>
          </a:bodyPr>
          <a:lstStyle/>
          <a:p/>
          <a:p>
            <a:r>
              <a:t>Content will be updated in the next iteration.</a:t>
            </a:r>
            <a:br/>
            <a:br/>
            <a:r>
              <a:t>Examples:</a:t>
            </a:r>
            <a:br/>
            <a:r>
              <a:t>• Example will be provided in the next update</a:t>
            </a:r>
            <a:br/>
            <a:br/>
            <a:r>
              <a:t>References:</a:t>
            </a:r>
            <a:br/>
            <a:r>
              <a:t>• Content generation will be retried</a:t>
            </a:r>
          </a:p>
          <a:p>
            <a:pPr/>
            <a:r>
              <a:t>• Key point 1 - To be updated</a:t>
            </a:r>
          </a:p>
          <a:p>
            <a:pPr/>
            <a:r>
              <a:t>• Key point 2 - To be updated</a:t>
            </a:r>
          </a:p>
          <a:p>
            <a:pPr/>
            <a:r>
              <a:t>• Key point 3 - To be updated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Data Analytics in Cybersecurity</a:t>
            </a:r>
          </a:p>
        </p:txBody>
      </p:sp>
      <p:sp>
        <p:nvSpPr>
          <p:cNvPr id="3" name="Content Placeholder 2"/>
          <p:cNvSpPr>
            <a:spLocks noGrp="1"/>
          </p:cNvSpPr>
          <p:nvPr>
            <p:ph idx="1"/>
          </p:nvPr>
        </p:nvSpPr>
        <p:spPr/>
        <p:txBody>
          <a:bodyPr/>
          <a:lstStyle/>
          <a:p/>
          <a:p>
            <a:pPr/>
            <a:r>
              <a:t>Understand the role of data analytics in cybersecurity</a:t>
            </a:r>
          </a:p>
        </p:txBody>
      </p:sp>
      <p:sp>
        <p:nvSpPr>
          <p:cNvPr id="4" name="TextBox 3"/>
          <p:cNvSpPr txBox="1"/>
          <p:nvPr/>
        </p:nvSpPr>
        <p:spPr>
          <a:xfrm>
            <a:off x="457200" y="457200"/>
            <a:ext cx="8229600" cy="1371600"/>
          </a:xfrm>
          <a:prstGeom prst="rect">
            <a:avLst/>
          </a:prstGeom>
          <a:noFill/>
        </p:spPr>
        <p:txBody>
          <a:bodyPr wrap="none">
            <a:spAutoFit/>
          </a:bodyPr>
          <a:lstStyle/>
          <a:p>
            <a:pPr algn="ctr"/>
            <a:r>
              <a:t>Data Analytics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Comprehensive Guide to Cybersecurity Data Analytics</a:t>
            </a:r>
          </a:p>
          <a:p>
            <a:pPr/>
            <a:r>
              <a:t>• Understand the role of data analytics in cybersecurity</a:t>
            </a:r>
          </a:p>
          <a:p>
            <a:pPr/>
            <a:r>
              <a:t>• Learn how to collect and analyze data for cybersecurity purposes</a:t>
            </a:r>
          </a:p>
          <a:p>
            <a:pPr/>
            <a:r>
              <a:t>• Be able to use data analytics to identify and mitigate cybersecurity threats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Analysis Tools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analysis tools play a crucial role in cybersecurity by providing analysts with advanced techniques to detect, investigate, and respond to threats. These tools allow analysts to process large amounts of security data to identify patterns, trends, and anomalies.</a:t>
            </a:r>
            <a:br/>
            <a:br/>
            <a:r>
              <a:t>Examples:</a:t>
            </a:r>
            <a:br/>
            <a:r>
              <a:t>• Splunk and ELK Stack for log analysis</a:t>
            </a:r>
            <a:br/>
            <a:r>
              <a:t>• Wireshark and tcpdump for network traffic analysis</a:t>
            </a:r>
            <a:br/>
            <a:br/>
            <a:r>
              <a:t>References:</a:t>
            </a:r>
            <a:br/>
            <a:r>
              <a:t>• NIST Cybersecurity Framework: https://www.nist.gov/cyberframework</a:t>
            </a:r>
            <a:br/>
            <a:r>
              <a:t>• ISO 27001/27002: https://www.iso.org/isoiec-27001-information-security.html</a:t>
            </a:r>
          </a:p>
          <a:p>
            <a:pPr/>
            <a:r>
              <a:t>• - Log analysis for security event monitoring</a:t>
            </a:r>
          </a:p>
          <a:p>
            <a:pPr/>
            <a:r>
              <a:t>• - Network traffic analysis for intrusion detection</a:t>
            </a:r>
          </a:p>
          <a:p>
            <a:pPr/>
            <a:r>
              <a:t>• - Vulnerability assessment for identifying system weaknesses</a:t>
            </a:r>
          </a:p>
          <a:p>
            <a:pPr/>
            <a:r>
              <a:t>• - Malware analysis for threat identification and mitigation</a:t>
            </a:r>
          </a:p>
          <a:p>
            <a:pPr/>
            <a:r>
              <a:t>• - Data mining for threat hunting and pattern recognition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Visualization Platforms</a:t>
            </a:r>
          </a:p>
        </p:txBody>
      </p:sp>
      <p:sp>
        <p:nvSpPr>
          <p:cNvPr id="5" name="TextBox 4"/>
          <p:cNvSpPr txBox="1"/>
          <p:nvPr/>
        </p:nvSpPr>
        <p:spPr>
          <a:xfrm>
            <a:off x="457200" y="1828800"/>
            <a:ext cx="8229600" cy="4572000"/>
          </a:xfrm>
          <a:prstGeom prst="rect">
            <a:avLst/>
          </a:prstGeom>
          <a:noFill/>
        </p:spPr>
        <p:txBody>
          <a:bodyPr wrap="square">
            <a:spAutoFit/>
          </a:bodyPr>
          <a:lstStyle/>
          <a:p/>
          <a:p>
            <a:r>
              <a:t>Visualization platforms enable the creation of visual representations of data to facilitate analysis and understanding. They provide tools for creating charts, graphs, dashboards, and other visual formats, making it easier to identify patterns, trends, and outliers.</a:t>
            </a:r>
            <a:br/>
            <a:br/>
            <a:r>
              <a:t>Examples:</a:t>
            </a:r>
            <a:br/>
            <a:r>
              <a:t>• Threat intelligence platforms utilizing visualization to display attack patterns</a:t>
            </a:r>
            <a:br/>
            <a:r>
              <a:t>• Security operations centers (SOCs) using dashboards to monitor security events in real-time</a:t>
            </a:r>
            <a:br/>
            <a:br/>
            <a:r>
              <a:t>References:</a:t>
            </a:r>
            <a:br/>
            <a:r>
              <a:t>• NIST Cybersecurity Framework: https://www.nist.gov/cyberframework</a:t>
            </a:r>
            <a:br/>
            <a:r>
              <a:t>• ISO 27001:2013: https://www.iso.org/iso-27001-information-security.html</a:t>
            </a:r>
          </a:p>
          <a:p>
            <a:pPr/>
            <a:r>
              <a:t>• Interactive and dynamic visualizations</a:t>
            </a:r>
          </a:p>
          <a:p>
            <a:pPr/>
            <a:r>
              <a:t>• Integration with data sources and analytics tools</a:t>
            </a:r>
          </a:p>
          <a:p>
            <a:pPr/>
            <a:r>
              <a:t>• Customization options for tailored visualizations</a:t>
            </a:r>
          </a:p>
          <a:p>
            <a:pPr/>
            <a:r>
              <a:t>• Collaboration and sharing capabilities</a:t>
            </a:r>
          </a:p>
          <a:p>
            <a:pPr/>
            <a:r>
              <a:t>• Industry-specific templates and dashboards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Visualization Platforms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Visualization Platforms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Visualization Platforms</a:t>
            </a:r>
          </a:p>
        </p:txBody>
      </p:sp>
      <p:sp>
        <p:nvSpPr>
          <p:cNvPr id="5" name="TextBox 4"/>
          <p:cNvSpPr txBox="1"/>
          <p:nvPr/>
        </p:nvSpPr>
        <p:spPr>
          <a:xfrm>
            <a:off x="457200" y="1828800"/>
            <a:ext cx="8229600" cy="4572000"/>
          </a:xfrm>
          <a:prstGeom prst="rect">
            <a:avLst/>
          </a:prstGeom>
          <a:noFill/>
        </p:spPr>
        <p:txBody>
          <a:bodyPr wrap="square">
            <a:spAutoFit/>
          </a:bodyPr>
          <a:lstStyle/>
          <a:p/>
          <a:p>
            <a:r>
              <a:t>Visualization platforms present cybersecurity data in graphical formats, providing analysts with enhanced situational awareness and improved decision-making capabilities through:</a:t>
            </a:r>
            <a:br/>
            <a:br/>
            <a:r>
              <a:t>- Interactive dashboards</a:t>
            </a:r>
            <a:br/>
            <a:r>
              <a:t>- Real-time data monitoring</a:t>
            </a:r>
            <a:br/>
            <a:r>
              <a:t>- Threat intelligence correlation.</a:t>
            </a:r>
            <a:br/>
            <a:br/>
            <a:r>
              <a:t>Examples:</a:t>
            </a:r>
            <a:br/>
            <a:r>
              <a:t>• Splunk Enterprise Security</a:t>
            </a:r>
            <a:br/>
            <a:r>
              <a:t>• IBM QRadar SIEM</a:t>
            </a:r>
            <a:br/>
            <a:br/>
            <a:r>
              <a:t>References:</a:t>
            </a:r>
            <a:br/>
            <a:r>
              <a:t>• NIST Cybersecurity Framework</a:t>
            </a:r>
            <a:br/>
            <a:r>
              <a:t>• ISO 27001/27002</a:t>
            </a:r>
          </a:p>
          <a:p>
            <a:pPr/>
            <a:r>
              <a:t>• Identify emerging threats quickly</a:t>
            </a:r>
          </a:p>
          <a:p>
            <a:pPr/>
            <a:r>
              <a:t>• Detect and investigate anomalies</a:t>
            </a:r>
          </a:p>
          <a:p>
            <a:pPr/>
            <a:r>
              <a:t>• Communicate complex information effectively</a:t>
            </a:r>
          </a:p>
          <a:p>
            <a:pPr/>
            <a:r>
              <a:t>• Improve threat hunting and incident response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Statistical Software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Statistical software is a powerful tool for analysts in cybersecurity.</a:t>
            </a:r>
            <a:br/>
            <a:r>
              <a:t>It provides capabilities for data analysis, visualization, and hypothesis testing, enabling analysts to make informed decisions and identify potential threats or anomalies.</a:t>
            </a:r>
            <a:br/>
            <a:br/>
            <a:r>
              <a:t>Statistical software can be used for various cybersecurity tasks, including:</a:t>
            </a:r>
            <a:br/>
            <a:r>
              <a:t>- Detecting unusual patterns in network traffic</a:t>
            </a:r>
            <a:br/>
            <a:r>
              <a:t>- Identifying outliers in log data</a:t>
            </a:r>
            <a:br/>
            <a:r>
              <a:t>- Analyzing security metrics to measure effectiveness</a:t>
            </a:r>
            <a:br/>
            <a:r>
              <a:t>- Developing predictive models to anticipate threats</a:t>
            </a:r>
            <a:br/>
            <a:r>
              <a:t>- Creating visualizations to present findings to stakeholders.</a:t>
            </a:r>
            <a:br/>
            <a:br/>
            <a:r>
              <a:t>Examples:</a:t>
            </a:r>
            <a:br/>
            <a:r>
              <a:t>• Using statistical analysis to detect network intrusions</a:t>
            </a:r>
            <a:br/>
            <a:r>
              <a:t>• Applying regression models to predict future security risks</a:t>
            </a:r>
            <a:br/>
            <a:br/>
            <a:r>
              <a:t>References:</a:t>
            </a:r>
            <a:br/>
            <a:r>
              <a:t>• NIST Cybersecurity Framework</a:t>
            </a:r>
            <a:br/>
            <a:r>
              <a:t>• ISO/IEC 27001 Information Security Management</a:t>
            </a:r>
          </a:p>
          <a:p>
            <a:pPr/>
            <a:r>
              <a:t>• Improves data analysis and visualization capabilities</a:t>
            </a:r>
          </a:p>
          <a:p>
            <a:pPr/>
            <a:r>
              <a:t>• Provides statistical modeling and hypothesis testing</a:t>
            </a:r>
          </a:p>
          <a:p>
            <a:pPr/>
            <a:r>
              <a:t>• Facilitates threat detection and anomaly identification</a:t>
            </a:r>
          </a:p>
          <a:p>
            <a:pPr/>
            <a:r>
              <a:t>• Supports data-driven decision-making</a:t>
            </a:r>
          </a:p>
          <a:p>
            <a:pPr/>
            <a:r>
              <a:t>• Enhances security posture analysis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Statistical Tools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Statistical software offers advanced capabilities to enhance cybersecurity operations. Through data analysis and visualization, these tools empower analysts to identify patterns, trends, and anomalies that may indicate malicious activity.</a:t>
            </a:r>
            <a:br/>
            <a:br/>
            <a:r>
              <a:t>Examples:</a:t>
            </a:r>
            <a:br/>
            <a:r>
              <a:t>• Using statistical models to predict malware propagation patterns</a:t>
            </a:r>
            <a:br/>
            <a:r>
              <a:t>• Analyzing network traffic data to detect botnet activity</a:t>
            </a:r>
            <a:br/>
            <a:br/>
            <a:r>
              <a:t>References:</a:t>
            </a:r>
            <a:br/>
            <a:r>
              <a:t>• NIST Cybersecurity Framework</a:t>
            </a:r>
            <a:br/>
            <a:r>
              <a:t>• ISO 27001 Information Security Management System</a:t>
            </a:r>
          </a:p>
          <a:p>
            <a:pPr/>
            <a:r>
              <a:t>• - Data profiling and descriptive statistics</a:t>
            </a:r>
          </a:p>
          <a:p>
            <a:pPr/>
            <a:r>
              <a:t>• - Hypothesis testing and correlation analysis</a:t>
            </a:r>
          </a:p>
          <a:p>
            <a:pPr/>
            <a:r>
              <a:t>• - Clustering and classification algorithms</a:t>
            </a:r>
          </a:p>
          <a:p>
            <a:pPr/>
            <a:r>
              <a:t>• - Predictive modeling and anomaly detection</a:t>
            </a:r>
          </a:p>
          <a:p>
            <a:pPr/>
            <a:r>
              <a:t>• - Visualization and reporting dashboards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Statistical Tools for Cybersecurity</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Statistical Tools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Machine Learning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Machine learning (ML) enables systems to learn without explicit programming, aiding in anomaly detection, threat intelligence, and malware analysis.</a:t>
            </a:r>
            <a:br/>
            <a:br/>
            <a:r>
              <a:t>Examples:</a:t>
            </a:r>
            <a:br/>
            <a:r>
              <a:t>• - Spam and phishing email detection</a:t>
            </a:r>
            <a:br/>
            <a:r>
              <a:t>• - Intrusion Detection Systems (IDS) and Intrusion Prevention Systems (IPS)</a:t>
            </a:r>
            <a:br/>
            <a:br/>
            <a:r>
              <a:t>References:</a:t>
            </a:r>
            <a:br/>
            <a:r>
              <a:t>• - NIST Special Publication 800-185: Applied Cybersecurity Risk Management Framework</a:t>
            </a:r>
            <a:br/>
            <a:r>
              <a:t>• - ISO/IEC 27001: Information Security Management System (ISMS)</a:t>
            </a:r>
          </a:p>
          <a:p>
            <a:pPr/>
            <a:r>
              <a:t>• - Supervised Learning: Training data with labeled patterns</a:t>
            </a:r>
          </a:p>
          <a:p>
            <a:pPr/>
            <a:r>
              <a:t>• - Unsupervised Learning: Finding patterns without labeled data</a:t>
            </a:r>
          </a:p>
          <a:p>
            <a:pPr/>
            <a:r>
              <a:t>• - Reinforcement Learning: Learning through trial and error</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Machine Learning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Machine learning algorithms are becoming increasingly important in cybersecurity, providing the ability to detect and prevent attacks in real-time. They can be used to analyze large amounts of data, identify patterns, and make predictions.</a:t>
            </a:r>
            <a:br/>
            <a:br/>
            <a:r>
              <a:t>Examples:</a:t>
            </a:r>
            <a:br/>
            <a:r>
              <a:t>• Google's TensorFlow is used to detect malicious URLs in phishing emails.</a:t>
            </a:r>
            <a:br/>
            <a:r>
              <a:t>• Microsoft's Azure Sentinel uses machine learning to identify anomalous behavior in cloud environment...</a:t>
            </a:r>
            <a:br/>
            <a:br/>
            <a:r>
              <a:t>References:</a:t>
            </a:r>
            <a:br/>
            <a:r>
              <a:t>• NIST Cybersecurity Framework</a:t>
            </a:r>
            <a:br/>
            <a:r>
              <a:t>• ISO 27001 Information Security Management System</a:t>
            </a:r>
          </a:p>
          <a:p>
            <a:pPr/>
            <a:r>
              <a:t>• Detect anomalies in network traffic</a:t>
            </a:r>
          </a:p>
          <a:p>
            <a:pPr/>
            <a:r>
              <a:t>• Identify malicious activity in system logs</a:t>
            </a:r>
          </a:p>
          <a:p>
            <a:pPr/>
            <a:r>
              <a:t>• Predict and prevent phishing attacks</a:t>
            </a:r>
          </a:p>
          <a:p>
            <a:pPr/>
            <a:r>
              <a:t>• Classify malware and ransomware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Threat Detection and Analysis</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pivotal role in cybersecurity by enabling threat detection and analysis. Advanced algorithms and techniques can sift through vast amounts of data to identify patterns and anomalies that may indicate malicious activity or impending threats.</a:t>
            </a:r>
            <a:br/>
            <a:br/>
            <a:r>
              <a:t>Examples:</a:t>
            </a:r>
            <a:br/>
            <a:r>
              <a:t>• Machine learning algorithms can analyze network traffic patterns to detect deviations from normal be...</a:t>
            </a:r>
            <a:br/>
            <a:r>
              <a:t>• Data analytics platforms can correlate events from various security tools to identify complex attack...</a:t>
            </a:r>
            <a:br/>
            <a:br/>
            <a:r>
              <a:t>References:</a:t>
            </a:r>
            <a:br/>
            <a:r>
              <a:t>• NIST Cybersecurity Framework</a:t>
            </a:r>
            <a:br/>
            <a:r>
              <a:t>• ISO 27001 Information Security Management System</a:t>
            </a:r>
          </a:p>
          <a:p>
            <a:pPr/>
            <a:r>
              <a:t>• Real-time monitoring for suspicious activities</a:t>
            </a:r>
          </a:p>
          <a:p>
            <a:pPr/>
            <a:r>
              <a:t>• Detection of advanced persistent threats (APTs)</a:t>
            </a:r>
          </a:p>
          <a:p>
            <a:pPr/>
            <a:r>
              <a:t>• Identification of zero-day vulnerabilities</a:t>
            </a:r>
          </a:p>
          <a:p>
            <a:pPr/>
            <a:r>
              <a:t>• Analysis of threat intelligence data</a:t>
            </a:r>
          </a:p>
          <a:p>
            <a:pPr/>
            <a:r>
              <a:t>• Prediction of future attacks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Sources for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Identifying potential sources of data is crucial for effective cybersecurity monitoring. Various data sources exist, providing diverse insights into system activities and events. Understanding these sources enables organizations to tailor their data collection strategies for optimal security.</a:t>
            </a:r>
            <a:br/>
            <a:br/>
            <a:r>
              <a:t>Examples:</a:t>
            </a:r>
            <a:br/>
            <a:r>
              <a:t>• Analyzing system logs to detect suspicious login attempts</a:t>
            </a:r>
            <a:br/>
            <a:r>
              <a:t>• Monitoring network traffic to identify anomalous patterns or attacks</a:t>
            </a:r>
            <a:br/>
            <a:br/>
            <a:r>
              <a:t>References:</a:t>
            </a:r>
            <a:br/>
            <a:r>
              <a:t>• NIST Cybersecurity Framework: https://www.nist.gov/cyberframework</a:t>
            </a:r>
            <a:br/>
            <a:r>
              <a:t>• ISO 27001: Information Security Management System</a:t>
            </a:r>
          </a:p>
          <a:p>
            <a:pPr/>
            <a:r>
              <a:t>• System Logs: Audit trails, event logs, and application logs</a:t>
            </a:r>
          </a:p>
          <a:p>
            <a:pPr/>
            <a:r>
              <a:t>• Network Traffic: Packets, flow logs, and intrusion detection data</a:t>
            </a:r>
          </a:p>
          <a:p>
            <a:pPr/>
            <a:r>
              <a:t>• Security Tools: Endpoint agents, firewalls, and intrusion prevention systems</a:t>
            </a:r>
          </a:p>
          <a:p>
            <a:pPr/>
            <a:r>
              <a:t>• Cloud Platforms: Platform logs, audit trails, and resource usage data</a:t>
            </a:r>
          </a:p>
          <a:p>
            <a:pPr/>
            <a:r>
              <a:t>• User Activity: Authentication logs, email logs, and access control data</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Threat Detection and Analysis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Threat Detection and Analysis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Threat Detection and Analysis</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crucial role in identifying and analyzing potential threats to cybersecurity.</a:t>
            </a:r>
            <a:br/>
            <a:br/>
            <a:r>
              <a:t>It enables the detection of anomalies, patterns, and suspicious activities that may indicate a compromise. Advanced algorithms and machine learning models process vast amounts of data to detect threats in real-time.</a:t>
            </a:r>
            <a:br/>
            <a:br/>
            <a:r>
              <a:t>Data analytics also facilitates threat analysis by providing insights into the nature of the attack, its source, and its potential impact on the organization.</a:t>
            </a:r>
            <a:br/>
            <a:br/>
            <a:r>
              <a:t>Examples:</a:t>
            </a:r>
            <a:br/>
            <a:r>
              <a:t>• Network traffic analysis to detect DDoS attacks</a:t>
            </a:r>
            <a:br/>
            <a:r>
              <a:t>• Log file analysis to identify unauthorized access attempts</a:t>
            </a:r>
            <a:br/>
            <a:br/>
            <a:r>
              <a:t>References:</a:t>
            </a:r>
            <a:br/>
            <a:r>
              <a:t>• NIST Cybersecurity Framework: https://www.nist.gov/cyberframework</a:t>
            </a:r>
            <a:br/>
            <a:r>
              <a:t>• ISO 27001: Information Security Management: https://www.iso.org/iso-27001-information-security.html</a:t>
            </a:r>
          </a:p>
          <a:p>
            <a:pPr/>
            <a:r>
              <a:t>• Real-time threat detection with anomaly detection algorithms</a:t>
            </a:r>
          </a:p>
          <a:p>
            <a:pPr/>
            <a:r>
              <a:t>• Pattern recognition to identify suspicious network activities</a:t>
            </a:r>
          </a:p>
          <a:p>
            <a:pPr/>
            <a:r>
              <a:t>• Machine learning models for predictive threat analysis</a:t>
            </a:r>
          </a:p>
          <a:p>
            <a:pPr/>
            <a:r>
              <a:t>• Incident response optimization based on threat intelligence</a:t>
            </a:r>
          </a:p>
          <a:p>
            <a:pPr/>
            <a:r>
              <a:t>• Compliance reporting and audit trails for regulatory adherence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Analytics in Security Monitoring</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crucial role in modern security monitoring by providing valuable insights and automating detection processes. It allows organizations to analyze large volumes of security data, identify patterns and anomalies, and enhance overall security posture.</a:t>
            </a:r>
            <a:br/>
            <a:br/>
            <a:r>
              <a:t>Examples:</a:t>
            </a:r>
            <a:br/>
            <a:r>
              <a:t>• - Using machine learning algorithms to detect and classify malicious network traffic</a:t>
            </a:r>
            <a:br/>
            <a:r>
              <a:t>• - Analyzing log data to identify suspicious user behavior</a:t>
            </a:r>
            <a:br/>
            <a:br/>
            <a:r>
              <a:t>References:</a:t>
            </a:r>
            <a:br/>
            <a:r>
              <a:t>• - NIST Cybersecurity Framework</a:t>
            </a:r>
            <a:br/>
            <a:r>
              <a:t>• - ISO/IEC 27001/27002 Information Security Management System</a:t>
            </a:r>
          </a:p>
          <a:p>
            <a:pPr/>
            <a:r>
              <a:t>• - Real-time threat detection and response</a:t>
            </a:r>
          </a:p>
          <a:p>
            <a:pPr/>
            <a:r>
              <a:t>• - Proactive identification of vulnerabilities</a:t>
            </a:r>
          </a:p>
          <a:p>
            <a:pPr/>
            <a:r>
              <a:t>• - Enhanced situational awareness and incident investigation</a:t>
            </a:r>
          </a:p>
          <a:p>
            <a:pPr/>
            <a:r>
              <a:t>• - Detection of advanced persistent threats (APTs)</a:t>
            </a:r>
          </a:p>
          <a:p>
            <a:pPr/>
            <a:r>
              <a:t>• - Compliance and regulatory reporting</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Analytics in Security Monitoring</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crucial role in enhancing the security posture of organizations. Security monitoring is a prominent area where data analytics finds practical applications. By analyzing large volumes of security data, organizations can identify patterns, detect anomalies, and respond effectively to potential threats.</a:t>
            </a:r>
            <a:br/>
            <a:br/>
            <a:r>
              <a:t>Examples:</a:t>
            </a:r>
            <a:br/>
            <a:r>
              <a:t>• - Using machine learning algorithms to detect anomalous behavior in network traffic</a:t>
            </a:r>
            <a:br/>
            <a:r>
              <a:t>• - Analyzing user activity logs to identify potential insider threats</a:t>
            </a:r>
            <a:br/>
            <a:br/>
            <a:r>
              <a:t>References:</a:t>
            </a:r>
            <a:br/>
            <a:r>
              <a:t>• - NIST Cybersecurity Framework: https://www.nist.gov/cyberframework</a:t>
            </a:r>
            <a:br/>
            <a:r>
              <a:t>• - ISO 27001:2013 Information Security Management System</a:t>
            </a:r>
          </a:p>
          <a:p>
            <a:pPr/>
            <a:r>
              <a:t>• - Real-time analysis of security logs and events</a:t>
            </a:r>
          </a:p>
          <a:p>
            <a:pPr/>
            <a:r>
              <a:t>• - Detection of malicious activity and insider threats</a:t>
            </a:r>
          </a:p>
          <a:p>
            <a:pPr/>
            <a:r>
              <a:t>• - Identification of vulnerabilities and configuration errors</a:t>
            </a:r>
          </a:p>
          <a:p>
            <a:pPr/>
            <a:r>
              <a:t>• - Correlation of data from multiple sources for enhanced visibility</a:t>
            </a:r>
          </a:p>
          <a:p>
            <a:pPr/>
            <a:r>
              <a:t>• - Automation of security incident response processes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Analytics in Security Monitoring</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Analytics in Security Monitoring</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Risk Assessment in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crucial role in risk assessment by providing the following insights:</a:t>
            </a:r>
            <a:br/>
            <a:br/>
            <a:r>
              <a:t>- Identifying and prioritizing potential risks</a:t>
            </a:r>
            <a:br/>
            <a:r>
              <a:t>- Evaluating the likelihood and impact of those risks</a:t>
            </a:r>
            <a:br/>
            <a:r>
              <a:t>- Developing mitigation strategies to reduce risk exposure</a:t>
            </a:r>
            <a:br/>
            <a:r>
              <a:t>- Continuously monitoring and updating risk assessments.</a:t>
            </a:r>
            <a:br/>
            <a:br/>
            <a:r>
              <a:t>Examples:</a:t>
            </a:r>
            <a:br/>
            <a:r>
              <a:t>• - Using machine learning to analyze security logs and identify anomalous patterns</a:t>
            </a:r>
            <a:br/>
            <a:r>
              <a:t>• - Employing natural language processing to extract insights from threat intelligence reports</a:t>
            </a:r>
            <a:br/>
            <a:br/>
            <a:r>
              <a:t>References:</a:t>
            </a:r>
            <a:br/>
            <a:r>
              <a:t>• NIST Cybersecurity Framework (CSF)</a:t>
            </a:r>
            <a:br/>
            <a:r>
              <a:t>• ISO 27005:2018: Information Security Risk Management</a:t>
            </a:r>
          </a:p>
          <a:p>
            <a:pPr/>
            <a:r>
              <a:t>• - Risk identification and quantification</a:t>
            </a:r>
          </a:p>
          <a:p>
            <a:pPr/>
            <a:r>
              <a:t>• - Vulnerability assessment and penetration testing</a:t>
            </a:r>
          </a:p>
          <a:p>
            <a:pPr/>
            <a:r>
              <a:t>• - Security event log analysis</a:t>
            </a:r>
          </a:p>
          <a:p>
            <a:pPr/>
            <a:r>
              <a:t>• - Threat intelligence analysis</a:t>
            </a:r>
          </a:p>
          <a:p>
            <a:pPr/>
            <a:r>
              <a:t>• - Incident response planning</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Risk Assessment with Data Analytics</a:t>
            </a:r>
          </a:p>
        </p:txBody>
      </p:sp>
      <p:sp>
        <p:nvSpPr>
          <p:cNvPr id="5" name="TextBox 4"/>
          <p:cNvSpPr txBox="1"/>
          <p:nvPr/>
        </p:nvSpPr>
        <p:spPr>
          <a:xfrm>
            <a:off x="457200" y="1828800"/>
            <a:ext cx="8229600" cy="4572000"/>
          </a:xfrm>
          <a:prstGeom prst="rect">
            <a:avLst/>
          </a:prstGeom>
          <a:noFill/>
        </p:spPr>
        <p:txBody>
          <a:bodyPr wrap="square">
            <a:spAutoFit/>
          </a:bodyPr>
          <a:lstStyle/>
          <a:p/>
          <a:p>
            <a:r>
              <a:t>Data analytics plays a pivotal role in cybersecurity risk assessment, enabling organizations to identify, analyze, and mitigate potential threats. By leveraging historical data, security teams can gain insights into:</a:t>
            </a:r>
            <a:br/>
            <a:br/>
            <a:r>
              <a:t>* Threat landscapes</a:t>
            </a:r>
            <a:br/>
            <a:r>
              <a:t>* Vulnerability patterns</a:t>
            </a:r>
            <a:br/>
            <a:r>
              <a:t>* Security incident trends.</a:t>
            </a:r>
            <a:br/>
            <a:br/>
            <a:r>
              <a:t>Examples:</a:t>
            </a:r>
            <a:br/>
            <a:r>
              <a:t>• Predictive analytics to forecast security risks</a:t>
            </a:r>
            <a:br/>
            <a:r>
              <a:t>• Machine learning algorithms for anomaly detection in network traffic</a:t>
            </a:r>
            <a:br/>
            <a:br/>
            <a:r>
              <a:t>References:</a:t>
            </a:r>
            <a:br/>
            <a:r>
              <a:t>• NIST Cybersecurity Framework</a:t>
            </a:r>
            <a:br/>
            <a:r>
              <a:t>• ISO/IEC 27001</a:t>
            </a:r>
          </a:p>
          <a:p>
            <a:pPr/>
            <a:r>
              <a:t>• Identify high-risk assets and vulnerabilities</a:t>
            </a:r>
          </a:p>
          <a:p>
            <a:pPr/>
            <a:r>
              <a:t>• Prioritize remediation measures based on risk level</a:t>
            </a:r>
          </a:p>
          <a:p>
            <a:pPr/>
            <a:r>
              <a:t>• Simulate attack scenarios to test response plans</a:t>
            </a:r>
          </a:p>
          <a:p>
            <a:pPr/>
            <a:r>
              <a:t>• Detect and respond to emerging threats in real-time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Incident Response Analytics</a:t>
            </a:r>
          </a:p>
        </p:txBody>
      </p:sp>
      <p:sp>
        <p:nvSpPr>
          <p:cNvPr id="5" name="TextBox 4"/>
          <p:cNvSpPr txBox="1"/>
          <p:nvPr/>
        </p:nvSpPr>
        <p:spPr>
          <a:xfrm>
            <a:off x="457200" y="1828800"/>
            <a:ext cx="8229600" cy="4572000"/>
          </a:xfrm>
          <a:prstGeom prst="rect">
            <a:avLst/>
          </a:prstGeom>
          <a:noFill/>
        </p:spPr>
        <p:txBody>
          <a:bodyPr wrap="square">
            <a:spAutoFit/>
          </a:bodyPr>
          <a:lstStyle/>
          <a:p/>
          <a:p>
            <a:r>
              <a:t>Incident response analytics uses data analytics techniques to improve incident response processes. This includes detecting and investigating incidents, determining their root cause, and taking appropriate action to mitigate them.</a:t>
            </a:r>
            <a:br/>
            <a:br/>
            <a:r>
              <a:t>Examples:</a:t>
            </a:r>
            <a:br/>
            <a:r>
              <a:t>• Using machine learning to detect anomalous network activity that may indicate an incident</a:t>
            </a:r>
            <a:br/>
            <a:r>
              <a:t>• Applying data visualization techniques to explore incident data and identify patterns</a:t>
            </a:r>
            <a:br/>
            <a:br/>
            <a:r>
              <a:t>References:</a:t>
            </a:r>
            <a:br/>
            <a:r>
              <a:t>• NIST Cybersecurity Framework</a:t>
            </a:r>
            <a:br/>
            <a:r>
              <a:t>• ISO 27035 Incident Response</a:t>
            </a:r>
          </a:p>
          <a:p>
            <a:pPr/>
            <a:r>
              <a:t>• Automates incident detection and triage</a:t>
            </a:r>
          </a:p>
          <a:p>
            <a:pPr/>
            <a:r>
              <a:t>• Facilitates threat hunting and root cause analysis</a:t>
            </a:r>
          </a:p>
          <a:p>
            <a:pPr/>
            <a:r>
              <a:t>• Improves security monitoring and response planning</a:t>
            </a:r>
          </a:p>
          <a:p>
            <a:pPr/>
            <a:r>
              <a:t>• Helps prioritize and allocate resources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Incident Response Analytics</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Incident Response Analytics</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Incident Response Analytics</a:t>
            </a:r>
          </a:p>
        </p:txBody>
      </p:sp>
      <p:sp>
        <p:nvSpPr>
          <p:cNvPr id="5" name="TextBox 4"/>
          <p:cNvSpPr txBox="1"/>
          <p:nvPr/>
        </p:nvSpPr>
        <p:spPr>
          <a:xfrm>
            <a:off x="457200" y="1828800"/>
            <a:ext cx="8229600" cy="4572000"/>
          </a:xfrm>
          <a:prstGeom prst="rect">
            <a:avLst/>
          </a:prstGeom>
          <a:noFill/>
        </p:spPr>
        <p:txBody>
          <a:bodyPr wrap="square">
            <a:spAutoFit/>
          </a:bodyPr>
          <a:lstStyle/>
          <a:p/>
          <a:p>
            <a:r>
              <a:t>Leveraging data analytics to enhance incident response by detecting and prioritizing threats, automating tasks, and providing insights for better decision-making.</a:t>
            </a:r>
            <a:br/>
            <a:br/>
            <a:r>
              <a:t>Examples:</a:t>
            </a:r>
            <a:br/>
            <a:r>
              <a:t>• SOC teams can use analytics to identify high-risk incidents and prioritize response actions, such as...</a:t>
            </a:r>
            <a:br/>
            <a:br/>
            <a:r>
              <a:t>References:</a:t>
            </a:r>
            <a:br/>
            <a:r>
              <a:t>• NIST Cybersecurity Framework</a:t>
            </a:r>
            <a:br/>
            <a:r>
              <a:t>• ISO 27001</a:t>
            </a:r>
          </a:p>
          <a:p>
            <a:pPr/>
            <a:r>
              <a:t>• Detect and prioritize threats in real-time</a:t>
            </a:r>
          </a:p>
          <a:p>
            <a:pPr/>
            <a:r>
              <a:t>• Automate incident response tasks</a:t>
            </a:r>
          </a:p>
          <a:p>
            <a:pPr/>
            <a:r>
              <a:t>• Provide insights for faster and more informed decisions</a:t>
            </a:r>
          </a:p>
          <a:p>
            <a:pPr/>
            <a:r>
              <a:t>• Improve collaboration and communication among security teams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Sources for Data Collection</a:t>
            </a:r>
          </a:p>
        </p:txBody>
      </p:sp>
      <p:sp>
        <p:nvSpPr>
          <p:cNvPr id="5" name="TextBox 4"/>
          <p:cNvSpPr txBox="1"/>
          <p:nvPr/>
        </p:nvSpPr>
        <p:spPr>
          <a:xfrm>
            <a:off x="457200" y="1828800"/>
            <a:ext cx="8229600" cy="4572000"/>
          </a:xfrm>
          <a:prstGeom prst="rect">
            <a:avLst/>
          </a:prstGeom>
          <a:noFill/>
        </p:spPr>
        <p:txBody>
          <a:bodyPr wrap="square">
            <a:spAutoFit/>
          </a:bodyPr>
          <a:lstStyle/>
          <a:p/>
          <a:p>
            <a:r>
              <a:t>Data sources provide the raw material for data collection. Understanding different data sources is crucial for effective and comprehensive data gathering. Various types of data sources exist, ranging from network logs to cloud platforms. Selecting appropriate data sources ensures the collection of relevant and valuable information.</a:t>
            </a:r>
            <a:br/>
            <a:br/>
            <a:r>
              <a:t>Examples:</a:t>
            </a:r>
            <a:br/>
            <a:r>
              <a:t>• Analyzing network logs for intrusion detection</a:t>
            </a:r>
            <a:br/>
            <a:r>
              <a:t>• Querying databases for customer behavior insights</a:t>
            </a:r>
            <a:br/>
            <a:br/>
            <a:r>
              <a:t>References:</a:t>
            </a:r>
            <a:br/>
            <a:r>
              <a:t>• NIST Special Publication 800-53</a:t>
            </a:r>
            <a:br/>
            <a:r>
              <a:t>• ISO/IEC 27002:2022</a:t>
            </a:r>
          </a:p>
          <a:p>
            <a:pPr/>
            <a:r>
              <a:t>• Network Logs: Capture network traffic activities</a:t>
            </a:r>
          </a:p>
          <a:p>
            <a:pPr/>
            <a:r>
              <a:t>• Databases: Store structured data</a:t>
            </a:r>
          </a:p>
          <a:p>
            <a:pPr/>
            <a:r>
              <a:t>• Cloud Platforms: Provide a wide range of data</a:t>
            </a:r>
          </a:p>
          <a:p>
            <a:pPr/>
            <a:r>
              <a:t>• Social Media: Collects user-generated content</a:t>
            </a:r>
          </a:p>
          <a:p>
            <a:pPr/>
            <a:r>
              <a:t>• Sensors and IoT Devices: Generate data from physical devices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This exercise provides a hands-on opportunity to apply cybersecurity concepts in a simulated environment. Participants will work through a series of scenarios, identifying vulnerabilities, implementing countermeasures, and responding to incidents.</a:t>
            </a:r>
            <a:br/>
            <a:br/>
            <a:r>
              <a:t>Examples:</a:t>
            </a:r>
            <a:br/>
            <a:r>
              <a:t>• Conduct a risk assessment to identify potential threats and vulnerabilities.</a:t>
            </a:r>
            <a:br/>
            <a:r>
              <a:t>• Implement a firewall to control incoming and outgoing network traffic.</a:t>
            </a:r>
            <a:br/>
            <a:br/>
            <a:r>
              <a:t>References:</a:t>
            </a:r>
            <a:br/>
            <a:r>
              <a:t>• NIST Cybersecurity Framework</a:t>
            </a:r>
            <a:br/>
            <a:r>
              <a:t>• ISO 27001/ISO 27002</a:t>
            </a:r>
          </a:p>
          <a:p>
            <a:pPr/>
            <a:r>
              <a:t>• Identify and mitigate risks</a:t>
            </a:r>
          </a:p>
          <a:p>
            <a:pPr/>
            <a:r>
              <a:t>• Implement security controls</a:t>
            </a:r>
          </a:p>
          <a:p>
            <a:pPr/>
            <a:r>
              <a:t>• Monitor and detect threats</a:t>
            </a:r>
          </a:p>
          <a:p>
            <a:pPr/>
            <a:r>
              <a:t>• Respond to and recover from incidents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Topic</a:t>
            </a:r>
          </a:p>
        </p:txBody>
      </p:sp>
      <p:sp>
        <p:nvSpPr>
          <p:cNvPr id="3" name="Content Placeholder 2"/>
          <p:cNvSpPr>
            <a:spLocks noGrp="1"/>
          </p:cNvSpPr>
          <p:nvPr>
            <p:ph idx="1"/>
          </p:nvPr>
        </p:nvSpPr>
        <p:spPr/>
        <p:txBody>
          <a:bodyPr/>
          <a:lstStyle/>
          <a:p/>
          <a:p>
            <a:pPr/>
            <a:r>
              <a:t>Key point 1 - To be updated</a:t>
            </a:r>
          </a:p>
        </p:txBody>
      </p:sp>
      <p:sp>
        <p:nvSpPr>
          <p:cNvPr id="4" name="TextBox 3"/>
          <p:cNvSpPr txBox="1"/>
          <p:nvPr/>
        </p:nvSpPr>
        <p:spPr>
          <a:xfrm>
            <a:off x="457200" y="457200"/>
            <a:ext cx="8229600" cy="1371600"/>
          </a:xfrm>
          <a:prstGeom prst="rect">
            <a:avLst/>
          </a:prstGeom>
          <a:noFill/>
        </p:spPr>
        <p:txBody>
          <a:bodyPr wrap="none">
            <a:spAutoFit/>
          </a:bodyPr>
          <a:lstStyle/>
          <a:p>
            <a:pPr algn="ctr"/>
            <a:r>
              <a:t>Topic</a:t>
            </a:r>
          </a:p>
        </p:txBody>
      </p:sp>
      <p:sp>
        <p:nvSpPr>
          <p:cNvPr id="5" name="TextBox 4"/>
          <p:cNvSpPr txBox="1"/>
          <p:nvPr/>
        </p:nvSpPr>
        <p:spPr>
          <a:xfrm>
            <a:off x="457200" y="1828800"/>
            <a:ext cx="8229600" cy="4572000"/>
          </a:xfrm>
          <a:prstGeom prst="rect">
            <a:avLst/>
          </a:prstGeom>
          <a:noFill/>
        </p:spPr>
        <p:txBody>
          <a:bodyPr wrap="square">
            <a:spAutoFit/>
          </a:bodyPr>
          <a:lstStyle/>
          <a:p/>
          <a:p>
            <a:r>
              <a:t>Content will be updated in the next iteration.</a:t>
            </a:r>
            <a:br/>
            <a:br/>
            <a:r>
              <a:t>Examples:</a:t>
            </a:r>
            <a:br/>
            <a:r>
              <a:t>• Example will be provided in the next update</a:t>
            </a:r>
            <a:br/>
            <a:br/>
            <a:r>
              <a:t>References:</a:t>
            </a:r>
            <a:br/>
            <a:r>
              <a:t>• Content generation will be retried</a:t>
            </a:r>
          </a:p>
          <a:p>
            <a:pPr/>
            <a:r>
              <a:t>• Key point 1 - To be updated</a:t>
            </a:r>
          </a:p>
          <a:p>
            <a:pPr/>
            <a:r>
              <a:t>• Key point 2 - To be updated</a:t>
            </a:r>
          </a:p>
          <a:p>
            <a:pPr/>
            <a:r>
              <a:t>• Key point 3 - To be updated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Topic</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Topic</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Topic</a:t>
            </a:r>
          </a:p>
        </p:txBody>
      </p:sp>
      <p:sp>
        <p:nvSpPr>
          <p:cNvPr id="3" name="Content Placeholder 2"/>
          <p:cNvSpPr>
            <a:spLocks noGrp="1"/>
          </p:cNvSpPr>
          <p:nvPr>
            <p:ph idx="1"/>
          </p:nvPr>
        </p:nvSpPr>
        <p:spPr/>
        <p:txBody>
          <a:bodyPr/>
          <a:lstStyle/>
          <a:p/>
          <a:p>
            <a:pPr/>
            <a:r>
              <a:t>Key point 1 - To be updated</a:t>
            </a:r>
          </a:p>
        </p:txBody>
      </p:sp>
      <p:sp>
        <p:nvSpPr>
          <p:cNvPr id="4" name="TextBox 3"/>
          <p:cNvSpPr txBox="1"/>
          <p:nvPr/>
        </p:nvSpPr>
        <p:spPr>
          <a:xfrm>
            <a:off x="457200" y="457200"/>
            <a:ext cx="8229600" cy="1371600"/>
          </a:xfrm>
          <a:prstGeom prst="rect">
            <a:avLst/>
          </a:prstGeom>
          <a:noFill/>
        </p:spPr>
        <p:txBody>
          <a:bodyPr wrap="none">
            <a:spAutoFit/>
          </a:bodyPr>
          <a:lstStyle/>
          <a:p>
            <a:pPr algn="ctr"/>
            <a:r>
              <a:t>Topic</a:t>
            </a:r>
          </a:p>
        </p:txBody>
      </p:sp>
      <p:sp>
        <p:nvSpPr>
          <p:cNvPr id="5" name="TextBox 4"/>
          <p:cNvSpPr txBox="1"/>
          <p:nvPr/>
        </p:nvSpPr>
        <p:spPr>
          <a:xfrm>
            <a:off x="457200" y="1828800"/>
            <a:ext cx="8229600" cy="4572000"/>
          </a:xfrm>
          <a:prstGeom prst="rect">
            <a:avLst/>
          </a:prstGeom>
          <a:noFill/>
        </p:spPr>
        <p:txBody>
          <a:bodyPr wrap="square">
            <a:spAutoFit/>
          </a:bodyPr>
          <a:lstStyle/>
          <a:p/>
          <a:p>
            <a:r>
              <a:t>Content will be updated in the next iteration.</a:t>
            </a:r>
            <a:br/>
            <a:br/>
            <a:r>
              <a:t>Examples:</a:t>
            </a:r>
            <a:br/>
            <a:r>
              <a:t>• Example will be provided in the next update</a:t>
            </a:r>
            <a:br/>
            <a:br/>
            <a:r>
              <a:t>References:</a:t>
            </a:r>
            <a:br/>
            <a:r>
              <a:t>• Content generation will be retried</a:t>
            </a:r>
          </a:p>
          <a:p>
            <a:pPr/>
            <a:r>
              <a:t>• Key point 1 - To be updated</a:t>
            </a:r>
          </a:p>
          <a:p>
            <a:pPr/>
            <a:r>
              <a:t>• Key point 2 - To be updated</a:t>
            </a:r>
          </a:p>
          <a:p>
            <a:pPr/>
            <a:r>
              <a:t>• Key point 3 - To be updated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 Cybersecurity Incident Response</a:t>
            </a:r>
          </a:p>
        </p:txBody>
      </p:sp>
      <p:sp>
        <p:nvSpPr>
          <p:cNvPr id="5" name="TextBox 4"/>
          <p:cNvSpPr txBox="1"/>
          <p:nvPr/>
        </p:nvSpPr>
        <p:spPr>
          <a:xfrm>
            <a:off x="457200" y="1828800"/>
            <a:ext cx="8229600" cy="4572000"/>
          </a:xfrm>
          <a:prstGeom prst="rect">
            <a:avLst/>
          </a:prstGeom>
          <a:noFill/>
        </p:spPr>
        <p:txBody>
          <a:bodyPr wrap="square">
            <a:spAutoFit/>
          </a:bodyPr>
          <a:lstStyle/>
          <a:p/>
          <a:p>
            <a:r>
              <a:t>In this interactive case study, we will walk through a real-world cybersecurity incident response scenario. You will learn how to identify, contain, and remediate a security breach, and how to implement best practices to prevent future incidents.</a:t>
            </a:r>
            <a:br/>
            <a:br/>
            <a:r>
              <a:t>Examples:</a:t>
            </a:r>
            <a:br/>
            <a:r>
              <a:t>• Responding to a ransomware attack</a:t>
            </a:r>
            <a:br/>
            <a:r>
              <a:t>• Investigating a data breach</a:t>
            </a:r>
            <a:br/>
            <a:br/>
            <a:r>
              <a:t>References:</a:t>
            </a:r>
            <a:br/>
            <a:r>
              <a:t>• NIST Cybersecurity Framework</a:t>
            </a:r>
            <a:br/>
            <a:r>
              <a:t>• ISO 27032:2012 Cybersecurity Incident Management</a:t>
            </a:r>
          </a:p>
          <a:p>
            <a:pPr/>
            <a:r>
              <a:t>• Incident identification and classification</a:t>
            </a:r>
          </a:p>
          <a:p>
            <a:pPr/>
            <a:r>
              <a:t>• Containment and mitigation</a:t>
            </a:r>
          </a:p>
          <a:p>
            <a:pPr/>
            <a:r>
              <a:t>• Root cause analysis and remediation</a:t>
            </a:r>
          </a:p>
          <a:p>
            <a:pPr/>
            <a:r>
              <a:t>• Evidence preservation and documentation</a:t>
            </a:r>
          </a:p>
          <a:p>
            <a:pPr/>
            <a:r>
              <a:t>• Incident communication and reporting</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Case Study</a:t>
            </a:r>
          </a:p>
        </p:txBody>
      </p:sp>
      <p:sp>
        <p:nvSpPr>
          <p:cNvPr id="3" name="Content Placeholder 2"/>
          <p:cNvSpPr>
            <a:spLocks noGrp="1"/>
          </p:cNvSpPr>
          <p:nvPr>
            <p:ph idx="1"/>
          </p:nvPr>
        </p:nvSpPr>
        <p:spPr/>
        <p:txBody>
          <a:bodyPr/>
          <a:lstStyle/>
          <a:p/>
          <a:p>
            <a:pPr/>
            <a:r>
              <a:t>Incident Response Playbook Development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This case study demonstrates practical application of cybersecurity principles to resolve real-world security incidents.</a:t>
            </a:r>
            <a:br/>
            <a:br/>
            <a:r>
              <a:t>Examples:</a:t>
            </a:r>
            <a:br/>
            <a:r>
              <a:t>• Using MITRE ATT&amp;CK framework to identify attack patterns</a:t>
            </a:r>
            <a:br/>
            <a:r>
              <a:t>• Implementing a SIEM (Security Information and Event Management) system for log monitoring</a:t>
            </a:r>
            <a:br/>
            <a:br/>
            <a:r>
              <a:t>References:</a:t>
            </a:r>
            <a:br/>
            <a:r>
              <a:t>• NIST Cybersecurity Framework</a:t>
            </a:r>
            <a:br/>
            <a:r>
              <a:t>• ISO/IEC 27001/27002</a:t>
            </a:r>
          </a:p>
          <a:p>
            <a:pPr/>
            <a:r>
              <a:t>• Incident Response Playbook Development</a:t>
            </a:r>
          </a:p>
          <a:p>
            <a:pPr/>
            <a:r>
              <a:t>• Threat Intelligence Gathering and Analysis</a:t>
            </a:r>
          </a:p>
          <a:p>
            <a:pPr/>
            <a:r>
              <a:t>• Vulnerability Assessment and Remediation</a:t>
            </a:r>
          </a:p>
          <a:p>
            <a:pPr/>
            <a:r>
              <a:t>• Cybersecurity Incident Investigation</a:t>
            </a:r>
          </a:p>
          <a:p>
            <a:pPr/>
            <a:r>
              <a:t>• Security Awareness Training Implementation</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Practical Case Study</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Practical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Cybersecurity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Practical case studies provide valuable insights into real-world cybersecurity challenges and solutions. They help participants learn from the experiences of others and apply best practices in their own organizations.</a:t>
            </a:r>
            <a:br/>
            <a:br/>
            <a:r>
              <a:t>Examples:</a:t>
            </a:r>
            <a:br/>
            <a:r>
              <a:t>• Example 1: A case study of a data breach at a large retail organization</a:t>
            </a:r>
            <a:br/>
            <a:r>
              <a:t>• Example 2: A case study of a successful phishing attack on a government agency</a:t>
            </a:r>
            <a:br/>
            <a:br/>
            <a:r>
              <a:t>References:</a:t>
            </a:r>
            <a:br/>
            <a:r>
              <a:t>• NIST Cybersecurity Framework</a:t>
            </a:r>
            <a:br/>
            <a:r>
              <a:t>• CIS Controls</a:t>
            </a:r>
          </a:p>
          <a:p>
            <a:pPr/>
            <a:r>
              <a:t>• Analyze scenarios and identify vulnerabilities</a:t>
            </a:r>
          </a:p>
          <a:p>
            <a:pPr/>
            <a:r>
              <a:t>• Develop and implement mitigation strategies</a:t>
            </a:r>
          </a:p>
          <a:p>
            <a:pPr/>
            <a:r>
              <a:t>• Evaluate effectiveness of cybersecurity measures</a:t>
            </a:r>
          </a:p>
          <a:p>
            <a:pPr/>
            <a:r>
              <a:t>• Stay informed about emerging threats and trends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Cybersecurity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This module provides real-world examples of cybersecurity incidents and their impact on organizations. By examining practical case studies, we can better understand the tactics used by attackers and develop effective strategies to prevent and respond to cyber threats.</a:t>
            </a:r>
            <a:br/>
            <a:br/>
            <a:r>
              <a:t>Examples:</a:t>
            </a:r>
            <a:br/>
            <a:r>
              <a:t>• 2017 Equifax data breach: A case study in vulnerability management and the importance of patching</a:t>
            </a:r>
            <a:br/>
            <a:r>
              <a:t>• 2021 Colonial Pipeline ransomware attack: An example of the impact of supply chain attacks</a:t>
            </a:r>
            <a:br/>
            <a:br/>
            <a:r>
              <a:t>References:</a:t>
            </a:r>
            <a:br/>
            <a:r>
              <a:t>• NIST Cybersecurity Framework: https://www.nist.gov/cyberframework</a:t>
            </a:r>
            <a:br/>
            <a:r>
              <a:t>• Cybersecurity and Infrastructure Security Agency (CISA): https://www.cisa.gov/</a:t>
            </a:r>
          </a:p>
          <a:p>
            <a:pPr/>
            <a:r>
              <a:t>• Analyze real-world cybersecurity incidents</a:t>
            </a:r>
          </a:p>
          <a:p>
            <a:pPr/>
            <a:r>
              <a:t>• Identify common attack vectors and techniques</a:t>
            </a:r>
          </a:p>
          <a:p>
            <a:pPr/>
            <a:r>
              <a:t>• Assess the effectiveness of incident response plans</a:t>
            </a:r>
          </a:p>
          <a:p>
            <a:pPr/>
            <a:r>
              <a:t>• Learn from the experiences of others to improve our own security posture</a:t>
            </a:r>
          </a:p>
          <a:p>
            <a:pPr/>
            <a:r>
              <a:t>• Refer to industry standards like NIST Cybersecurity Framework</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This case study will provide practical examples and applications of cybersecurity principles and concepts. We will examine real-world incidents and explore how organizations have successfully implemented cybersecurity measures to mitigate risks and enhance their overall security posture.</a:t>
            </a:r>
          </a:p>
          <a:p>
            <a:pPr/>
            <a:r>
              <a:t>• - Review of common cybersecurity threats</a:t>
            </a:r>
          </a:p>
          <a:p>
            <a:pPr/>
            <a:r>
              <a:t>• - Analysis of real-world security breaches</a:t>
            </a:r>
          </a:p>
          <a:p>
            <a:pPr/>
            <a:r>
              <a:t>• - Examination of effective cybersecurity controls</a:t>
            </a:r>
          </a:p>
          <a:p>
            <a:pPr/>
            <a:r>
              <a:t>• - Discussion of industry best practices</a:t>
            </a:r>
          </a:p>
          <a:p>
            <a:pPr/>
            <a:r>
              <a:t>• - Hands-on exercises to apply learnings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Data Sources for Data Collection</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Data Sources for Data Collection</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Practical Case Study</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Practical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 Cybersecurity Breach</a:t>
            </a:r>
          </a:p>
        </p:txBody>
      </p:sp>
      <p:sp>
        <p:nvSpPr>
          <p:cNvPr id="5" name="TextBox 4"/>
          <p:cNvSpPr txBox="1"/>
          <p:nvPr/>
        </p:nvSpPr>
        <p:spPr>
          <a:xfrm>
            <a:off x="457200" y="1828800"/>
            <a:ext cx="8229600" cy="4572000"/>
          </a:xfrm>
          <a:prstGeom prst="rect">
            <a:avLst/>
          </a:prstGeom>
          <a:noFill/>
        </p:spPr>
        <p:txBody>
          <a:bodyPr wrap="square">
            <a:spAutoFit/>
          </a:bodyPr>
          <a:lstStyle/>
          <a:p/>
          <a:p>
            <a:r>
              <a:t>Review a real-world cybersecurity breach incident to understand the causes, consequences, and lessons learned. This case study will provide practical insights into how organizations can enhance their security posture.</a:t>
            </a:r>
            <a:br/>
            <a:br/>
            <a:r>
              <a:t>Examples:</a:t>
            </a:r>
            <a:br/>
            <a:r>
              <a:t>• Example: 2021 SolarWinds supply-chain attack</a:t>
            </a:r>
            <a:br/>
            <a:r>
              <a:t>• Example: 2017 Equifax data breach</a:t>
            </a:r>
            <a:br/>
            <a:br/>
            <a:r>
              <a:t>References:</a:t>
            </a:r>
            <a:br/>
            <a:r>
              <a:t>• NIST Cybersecurity Framework</a:t>
            </a:r>
            <a:br/>
            <a:r>
              <a:t>• ISO 27001/27002 Information Security Management System</a:t>
            </a:r>
          </a:p>
          <a:p>
            <a:pPr/>
            <a:r>
              <a:t>• - Analyze the root causes of the breach</a:t>
            </a:r>
          </a:p>
          <a:p>
            <a:pPr/>
            <a:r>
              <a:t>• - Evaluate the impact on the organization</a:t>
            </a:r>
          </a:p>
          <a:p>
            <a:pPr/>
            <a:r>
              <a:t>• - Identify best practices for incident response</a:t>
            </a:r>
          </a:p>
          <a:p>
            <a:pPr/>
            <a:r>
              <a:t>• - Discuss preventative measures to mitigate future risks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Case Study: Cybersecurity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scenarios provide valuable lessons for improving cybersecurity practices. This case study will analyze a recent cyberattack, examining its tactics, impact, and key learnings for enhancing security measures.</a:t>
            </a:r>
          </a:p>
          <a:p>
            <a:pPr/>
            <a:r>
              <a:t>• Identify threat actors and attack vectors</a:t>
            </a:r>
          </a:p>
          <a:p>
            <a:pPr/>
            <a:r>
              <a:t>• Assess impact and potential consequences</a:t>
            </a:r>
          </a:p>
          <a:p>
            <a:pPr/>
            <a:r>
              <a:t>• Evaluate incident response and recovery plans</a:t>
            </a:r>
          </a:p>
          <a:p>
            <a:pPr/>
            <a:r>
              <a:t>• Implement security controls and best practices</a:t>
            </a:r>
          </a:p>
          <a:p>
            <a:pPr/>
            <a:r>
              <a:t>• Foster a culture of cybersecurity awareness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Cybersecurity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This case study demonstrates how a real-world organization addressed a cybersecurity threat. It provides valuable insights into practical implementation and lessons learned.</a:t>
            </a:r>
            <a:br/>
            <a:br/>
            <a:r>
              <a:t>Examples:</a:t>
            </a:r>
            <a:br/>
            <a:r>
              <a:t>• A healthcare provider successfully implemented a multi-factor authentication solution to prevent una...</a:t>
            </a:r>
            <a:br/>
            <a:r>
              <a:t>• An e-commerce company detected and contained a phishing attack that targeted customer accounts.</a:t>
            </a:r>
            <a:br/>
            <a:br/>
            <a:r>
              <a:t>References:</a:t>
            </a:r>
            <a:br/>
            <a:r>
              <a:t>• NIST Cybersecurity Framework</a:t>
            </a:r>
            <a:br/>
            <a:r>
              <a:t>• ISO 27001 Information Security Management System</a:t>
            </a:r>
          </a:p>
          <a:p>
            <a:pPr/>
            <a:r>
              <a:t>• Identify the threat and its potential impact</a:t>
            </a:r>
          </a:p>
          <a:p>
            <a:pPr/>
            <a:r>
              <a:t>• Determine the appropriate response and mitigation strategies</a:t>
            </a:r>
          </a:p>
          <a:p>
            <a:pPr/>
            <a:r>
              <a:t>• Implement the chosen solution and monitor its effectiveness</a:t>
            </a:r>
          </a:p>
          <a:p>
            <a:pPr/>
            <a:r>
              <a:t>• Evaluate the outcome and make necessary adjustments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Calibri"/>
              </a:defRPr>
            </a:pPr>
            <a:r>
              <a:t>Practical Example: Practical Cybersecurity Case Study</a:t>
            </a:r>
          </a:p>
        </p:txBody>
      </p:sp>
      <p:sp>
        <p:nvSpPr>
          <p:cNvPr id="3" name="Content Placeholder 2"/>
          <p:cNvSpPr>
            <a:spLocks noGrp="1"/>
          </p:cNvSpPr>
          <p:nvPr>
            <p:ph idx="1"/>
          </p:nvPr>
        </p:nvSpPr>
        <p:spPr/>
        <p:txBody>
          <a:bodyPr/>
          <a:lstStyle/>
          <a:p/>
          <a:p>
            <a:pPr/>
            <a:r>
              <a:t>Problem Statement</a:t>
            </a:r>
          </a:p>
        </p:txBody>
      </p:sp>
      <p:sp>
        <p:nvSpPr>
          <p:cNvPr id="4" name="TextBox 3"/>
          <p:cNvSpPr txBox="1"/>
          <p:nvPr/>
        </p:nvSpPr>
        <p:spPr>
          <a:xfrm>
            <a:off x="457200" y="457200"/>
            <a:ext cx="8229600" cy="1371600"/>
          </a:xfrm>
          <a:prstGeom prst="rect">
            <a:avLst/>
          </a:prstGeom>
          <a:noFill/>
        </p:spPr>
        <p:txBody>
          <a:bodyPr wrap="none">
            <a:spAutoFit/>
          </a:bodyPr>
          <a:lstStyle/>
          <a:p>
            <a:pPr algn="ctr"/>
            <a:r>
              <a:t>Practical Example: Practical Cybersecurity Case Study</a:t>
            </a:r>
          </a:p>
        </p:txBody>
      </p:sp>
      <p:sp>
        <p:nvSpPr>
          <p:cNvPr id="5" name="TextBox 4"/>
          <p:cNvSpPr txBox="1"/>
          <p:nvPr/>
        </p:nvSpPr>
        <p:spPr>
          <a:xfrm>
            <a:off x="457200" y="1828800"/>
            <a:ext cx="8229600" cy="4572000"/>
          </a:xfrm>
          <a:prstGeom prst="rect">
            <a:avLst/>
          </a:prstGeom>
          <a:noFill/>
        </p:spPr>
        <p:txBody>
          <a:bodyPr wrap="square">
            <a:spAutoFit/>
          </a:bodyPr>
          <a:lstStyle/>
          <a:p/>
          <a:p>
            <a:r>
              <a:t>Real-world Application</a:t>
            </a:r>
          </a:p>
          <a:p>
            <a:pPr/>
            <a:r>
              <a:t>• Problem Statement</a:t>
            </a:r>
          </a:p>
          <a:p>
            <a:pPr/>
            <a:r>
              <a:t>• Solution Approach</a:t>
            </a:r>
          </a:p>
          <a:p>
            <a:pPr/>
            <a:r>
              <a:t>• Implementation Steps</a:t>
            </a:r>
          </a:p>
          <a:p>
            <a:pPr/>
            <a:r>
              <a:t>• Results and Analysis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457200" y="457200"/>
            <a:ext cx="8229600" cy="1371600"/>
          </a:xfrm>
          <a:prstGeom prst="rect">
            <a:avLst/>
          </a:prstGeom>
          <a:noFill/>
        </p:spPr>
        <p:txBody>
          <a:bodyPr wrap="none">
            <a:spAutoFit/>
          </a:bodyPr>
          <a:lstStyle/>
          <a:p>
            <a:pPr algn="ctr"/>
            <a:r>
              <a:t>Data Collection Methods</a:t>
            </a:r>
          </a:p>
        </p:txBody>
      </p:sp>
      <p:sp>
        <p:nvSpPr>
          <p:cNvPr id="5" name="TextBox 4"/>
          <p:cNvSpPr txBox="1"/>
          <p:nvPr/>
        </p:nvSpPr>
        <p:spPr>
          <a:xfrm>
            <a:off x="457200" y="1828800"/>
            <a:ext cx="8229600" cy="4572000"/>
          </a:xfrm>
          <a:prstGeom prst="rect">
            <a:avLst/>
          </a:prstGeom>
          <a:noFill/>
        </p:spPr>
        <p:txBody>
          <a:bodyPr wrap="square">
            <a:spAutoFit/>
          </a:bodyPr>
          <a:lstStyle/>
          <a:p/>
          <a:p>
            <a:r>
              <a:t>Various approaches and techniques used to gather data for cybersecurity purposes, ensuring comprehensive and accurate information collection.</a:t>
            </a:r>
            <a:br/>
            <a:br/>
            <a:r>
              <a:t>Examples:</a:t>
            </a:r>
            <a:br/>
            <a:r>
              <a:t>• Firewall logs provide insights into network access attempts.</a:t>
            </a:r>
            <a:br/>
            <a:r>
              <a:t>• Web server logs track user activity and potential attacks.</a:t>
            </a:r>
            <a:br/>
            <a:br/>
            <a:r>
              <a:t>References:</a:t>
            </a:r>
            <a:br/>
            <a:r>
              <a:t>• NIST Cybersecurity Framework: https://www.nist.gov/cyberframework</a:t>
            </a:r>
            <a:br/>
            <a:r>
              <a:t>• ISO 27001:2013: https://www.iso.org/iso-27001-information-security.html</a:t>
            </a:r>
          </a:p>
          <a:p>
            <a:pPr/>
            <a:r>
              <a:t>• - Network Monitoring: Interception and analysis of network traffic</a:t>
            </a:r>
          </a:p>
          <a:p>
            <a:pPr/>
            <a:r>
              <a:t>• - Log File Analysis: Examination of system and application logs</a:t>
            </a:r>
          </a:p>
          <a:p>
            <a:pPr/>
            <a:r>
              <a:t>• - Vulnerability Scanning: Automated identification of system weaknesses</a:t>
            </a:r>
          </a:p>
          <a:p>
            <a:pPr/>
            <a:r>
              <a:t>• - Honeypots: Decoy systems designed to attract and monitor attackers</a:t>
            </a:r>
          </a:p>
          <a:p>
            <a:pPr/>
            <a:r>
              <a:t>• - Packet Sniffing: Capture and examination of network packets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