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50.xml" ContentType="application/vnd.openxmlformats-officedocument.presentationml.slideLayout+xml"/>
  <Override PartName="/ppt/slideLayouts/slideLayout1.xml" ContentType="application/vnd.openxmlformats-officedocument.presentationml.slideLayout+xml"/>
  <Override PartName="/ppt/slideLayouts/slideLayout51.xml" ContentType="application/vnd.openxmlformats-officedocument.presentationml.slideLayout+xml"/>
  <Override PartName="/ppt/slideLayouts/slideLayout2.xml" ContentType="application/vnd.openxmlformats-officedocument.presentationml.slideLayout+xml"/>
  <Override PartName="/ppt/slideLayouts/slideLayout52.xml" ContentType="application/vnd.openxmlformats-officedocument.presentationml.slideLayout+xml"/>
  <Override PartName="/ppt/slideLayouts/slideLayout3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31.xml" ContentType="application/vnd.openxmlformats-officedocument.presentationml.slideLayout+xml"/>
  <Override PartName="/ppt/slideLayouts/slideLayout5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32.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33.xml" ContentType="application/vnd.openxmlformats-officedocument.presentationml.slideLayout+xml"/>
  <Override PartName="/ppt/slideLayouts/slideLayout55.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34.xml" ContentType="application/vnd.openxmlformats-officedocument.presentationml.slideLayout+xml"/>
  <Override PartName="/ppt/slideLayouts/slideLayout56.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35.xml" ContentType="application/vnd.openxmlformats-officedocument.presentationml.slideLayout+xml"/>
  <Override PartName="/ppt/slideLayouts/slideLayout57.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36.xml" ContentType="application/vnd.openxmlformats-officedocument.presentationml.slideLayout+xml"/>
  <Override PartName="/ppt/slideLayouts/slideLayout58.xml" ContentType="application/vnd.openxmlformats-officedocument.presentationml.slideLayout+xml"/>
  <Override PartName="/ppt/slideLayouts/slideLayout15.xml" ContentType="application/vnd.openxmlformats-officedocument.presentationml.slideLayout+xml"/>
  <Override PartName="/ppt/slideLayouts/slideLayout37.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38.xml" ContentType="application/vnd.openxmlformats-officedocument.presentationml.slideLayout+xml"/>
  <Override PartName="/ppt/slideLayouts/slideLayout17.xml" ContentType="application/vnd.openxmlformats-officedocument.presentationml.slideLayout+xml"/>
  <Override PartName="/ppt/slideLayouts/slideLayout3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42.xml" ContentType="application/vnd.openxmlformats-officedocument.presentationml.slideLayout+xml"/>
  <Override PartName="/ppt/slideLayouts/slideLayout21.xml" ContentType="application/vnd.openxmlformats-officedocument.presentationml.slideLayout+xml"/>
  <Override PartName="/ppt/slideLayouts/slideLayout43.xml" ContentType="application/vnd.openxmlformats-officedocument.presentationml.slideLayout+xml"/>
  <Override PartName="/ppt/slideLayouts/slideLayout22.xml" ContentType="application/vnd.openxmlformats-officedocument.presentationml.slideLayout+xml"/>
  <Override PartName="/ppt/slideLayouts/slideLayout44.xml" ContentType="application/vnd.openxmlformats-officedocument.presentationml.slideLayout+xml"/>
  <Override PartName="/ppt/slideLayouts/slideLayout23.xml" ContentType="application/vnd.openxmlformats-officedocument.presentationml.slideLayout+xml"/>
  <Override PartName="/ppt/slideLayouts/slideLayout45.xml" ContentType="application/vnd.openxmlformats-officedocument.presentationml.slideLayout+xml"/>
  <Override PartName="/ppt/slideLayouts/slideLayout24.xml" ContentType="application/vnd.openxmlformats-officedocument.presentationml.slideLayout+xml"/>
  <Override PartName="/ppt/slideLayouts/slideLayout46.xml" ContentType="application/vnd.openxmlformats-officedocument.presentationml.slideLayout+xml"/>
  <Override PartName="/ppt/slideLayouts/slideLayout25.xml" ContentType="application/vnd.openxmlformats-officedocument.presentationml.slideLayout+xml"/>
  <Override PartName="/ppt/slideLayouts/slideLayout47.xml" ContentType="application/vnd.openxmlformats-officedocument.presentationml.slideLayout+xml"/>
  <Override PartName="/ppt/slideLayouts/slideLayout26.xml" ContentType="application/vnd.openxmlformats-officedocument.presentationml.slideLayout+xml"/>
  <Override PartName="/ppt/slideLayouts/slideLayout48.xml" ContentType="application/vnd.openxmlformats-officedocument.presentationml.slideLayout+xml"/>
  <Override PartName="/ppt/slideLayouts/slideLayout27.xml" ContentType="application/vnd.openxmlformats-officedocument.presentationml.slideLayout+xml"/>
  <Override PartName="/ppt/slideLayouts/slideLayout49.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60.xml" ContentType="application/vnd.openxmlformats-officedocument.presentationml.slideLayout+xml"/>
  <Override PartName="/ppt/slideLayouts/_rels/slideLayout50.xml.rels" ContentType="application/vnd.openxmlformats-package.relationships+xml"/>
  <Override PartName="/ppt/slideLayouts/_rels/slideLayout1.xml.rels" ContentType="application/vnd.openxmlformats-package.relationships+xml"/>
  <Override PartName="/ppt/slideLayouts/_rels/slideLayout51.xml.rels" ContentType="application/vnd.openxmlformats-package.relationships+xml"/>
  <Override PartName="/ppt/slideLayouts/_rels/slideLayout2.xml.rels" ContentType="application/vnd.openxmlformats-package.relationships+xml"/>
  <Override PartName="/ppt/slideLayouts/_rels/slideLayout52.xml.rels" ContentType="application/vnd.openxmlformats-package.relationships+xml"/>
  <Override PartName="/ppt/slideLayouts/_rels/slideLayout30.xml.rels" ContentType="application/vnd.openxmlformats-package.relationships+xml"/>
  <Override PartName="/ppt/slideLayouts/_rels/slideLayout3.xml.rels" ContentType="application/vnd.openxmlformats-package.relationships+xml"/>
  <Override PartName="/ppt/slideLayouts/_rels/slideLayout53.xml.rels" ContentType="application/vnd.openxmlformats-package.relationships+xml"/>
  <Override PartName="/ppt/slideLayouts/_rels/slideLayout31.xml.rels" ContentType="application/vnd.openxmlformats-package.relationships+xml"/>
  <Override PartName="/ppt/slideLayouts/_rels/slideLayout4.xml.rels" ContentType="application/vnd.openxmlformats-package.relationships+xml"/>
  <Override PartName="/ppt/slideLayouts/_rels/slideLayout54.xml.rels" ContentType="application/vnd.openxmlformats-package.relationships+xml"/>
  <Override PartName="/ppt/slideLayouts/_rels/slideLayout32.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55.xml.rels" ContentType="application/vnd.openxmlformats-package.relationships+xml"/>
  <Override PartName="/ppt/slideLayouts/_rels/slideLayout33.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56.xml.rels" ContentType="application/vnd.openxmlformats-package.relationships+xml"/>
  <Override PartName="/ppt/slideLayouts/_rels/slideLayout34.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57.xml.rels" ContentType="application/vnd.openxmlformats-package.relationships+xml"/>
  <Override PartName="/ppt/slideLayouts/_rels/slideLayout35.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58.xml.rels" ContentType="application/vnd.openxmlformats-package.relationships+xml"/>
  <Override PartName="/ppt/slideLayouts/_rels/slideLayout36.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59.xml.rels" ContentType="application/vnd.openxmlformats-package.relationships+xml"/>
  <Override PartName="/ppt/slideLayouts/_rels/slideLayout37.xml.rels" ContentType="application/vnd.openxmlformats-package.relationships+xml"/>
  <Override PartName="/ppt/slideLayouts/_rels/slideLayout15.xml.rels" ContentType="application/vnd.openxmlformats-package.relationships+xml"/>
  <Override PartName="/ppt/slideLayouts/_rels/slideLayout38.xml.rels" ContentType="application/vnd.openxmlformats-package.relationships+xml"/>
  <Override PartName="/ppt/slideLayouts/_rels/slideLayout16.xml.rels" ContentType="application/vnd.openxmlformats-package.relationships+xml"/>
  <Override PartName="/ppt/slideLayouts/_rels/slideLayout39.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42.xml.rels" ContentType="application/vnd.openxmlformats-package.relationships+xml"/>
  <Override PartName="/ppt/slideLayouts/_rels/slideLayout20.xml.rels" ContentType="application/vnd.openxmlformats-package.relationships+xml"/>
  <Override PartName="/ppt/slideLayouts/_rels/slideLayout43.xml.rels" ContentType="application/vnd.openxmlformats-package.relationships+xml"/>
  <Override PartName="/ppt/slideLayouts/_rels/slideLayout21.xml.rels" ContentType="application/vnd.openxmlformats-package.relationships+xml"/>
  <Override PartName="/ppt/slideLayouts/_rels/slideLayout44.xml.rels" ContentType="application/vnd.openxmlformats-package.relationships+xml"/>
  <Override PartName="/ppt/slideLayouts/_rels/slideLayout22.xml.rels" ContentType="application/vnd.openxmlformats-package.relationships+xml"/>
  <Override PartName="/ppt/slideLayouts/_rels/slideLayout45.xml.rels" ContentType="application/vnd.openxmlformats-package.relationships+xml"/>
  <Override PartName="/ppt/slideLayouts/_rels/slideLayout23.xml.rels" ContentType="application/vnd.openxmlformats-package.relationships+xml"/>
  <Override PartName="/ppt/slideLayouts/_rels/slideLayout46.xml.rels" ContentType="application/vnd.openxmlformats-package.relationships+xml"/>
  <Override PartName="/ppt/slideLayouts/_rels/slideLayout24.xml.rels" ContentType="application/vnd.openxmlformats-package.relationships+xml"/>
  <Override PartName="/ppt/slideLayouts/_rels/slideLayout47.xml.rels" ContentType="application/vnd.openxmlformats-package.relationships+xml"/>
  <Override PartName="/ppt/slideLayouts/_rels/slideLayout25.xml.rels" ContentType="application/vnd.openxmlformats-package.relationships+xml"/>
  <Override PartName="/ppt/slideLayouts/_rels/slideLayout48.xml.rels" ContentType="application/vnd.openxmlformats-package.relationships+xml"/>
  <Override PartName="/ppt/slideLayouts/_rels/slideLayout26.xml.rels" ContentType="application/vnd.openxmlformats-package.relationships+xml"/>
  <Override PartName="/ppt/slideLayouts/_rels/slideLayout49.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60.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54.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55.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56.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57.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58.xml" ContentType="application/vnd.openxmlformats-officedocument.presentationml.slide+xml"/>
  <Override PartName="/ppt/slides/slide15.xml" ContentType="application/vnd.openxmlformats-officedocument.presentationml.slide+xml"/>
  <Override PartName="/ppt/slides/slide37.xml" ContentType="application/vnd.openxmlformats-officedocument.presentationml.slide+xml"/>
  <Override PartName="/ppt/slides/slide59.xml" ContentType="application/vnd.openxmlformats-officedocument.presentationml.slide+xml"/>
  <Override PartName="/ppt/slides/slide16.xml" ContentType="application/vnd.openxmlformats-officedocument.presentationml.slide+xml"/>
  <Override PartName="/ppt/slides/slide38.xml" ContentType="application/vnd.openxmlformats-officedocument.presentationml.slide+xml"/>
  <Override PartName="/ppt/slides/slide17.xml" ContentType="application/vnd.openxmlformats-officedocument.presentationml.slide+xml"/>
  <Override PartName="/ppt/slides/slide39.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42.xml" ContentType="application/vnd.openxmlformats-officedocument.presentationml.slide+xml"/>
  <Override PartName="/ppt/slides/slide64.xml" ContentType="application/vnd.openxmlformats-officedocument.presentationml.slide+xml"/>
  <Override PartName="/ppt/slides/slide21.xml" ContentType="application/vnd.openxmlformats-officedocument.presentationml.slide+xml"/>
  <Override PartName="/ppt/slides/slide43.xml" ContentType="application/vnd.openxmlformats-officedocument.presentationml.slide+xml"/>
  <Override PartName="/ppt/slides/slide22.xml" ContentType="application/vnd.openxmlformats-officedocument.presentationml.slide+xml"/>
  <Override PartName="/ppt/slides/slide44.xml" ContentType="application/vnd.openxmlformats-officedocument.presentationml.slide+xml"/>
  <Override PartName="/ppt/slides/slide23.xml" ContentType="application/vnd.openxmlformats-officedocument.presentationml.slide+xml"/>
  <Override PartName="/ppt/slides/slide45.xml" ContentType="application/vnd.openxmlformats-officedocument.presentationml.slide+xml"/>
  <Override PartName="/ppt/slides/slide24.xml" ContentType="application/vnd.openxmlformats-officedocument.presentationml.slide+xml"/>
  <Override PartName="/ppt/slides/slide46.xml" ContentType="application/vnd.openxmlformats-officedocument.presentationml.slide+xml"/>
  <Override PartName="/ppt/slides/slide25.xml" ContentType="application/vnd.openxmlformats-officedocument.presentationml.slide+xml"/>
  <Override PartName="/ppt/slides/slide47.xml" ContentType="application/vnd.openxmlformats-officedocument.presentationml.slide+xml"/>
  <Override PartName="/ppt/slides/slide26.xml" ContentType="application/vnd.openxmlformats-officedocument.presentationml.slide+xml"/>
  <Override PartName="/ppt/slides/slide48.xml" ContentType="application/vnd.openxmlformats-officedocument.presentationml.slide+xml"/>
  <Override PartName="/ppt/slides/slide27.xml" ContentType="application/vnd.openxmlformats-officedocument.presentationml.slide+xml"/>
  <Override PartName="/ppt/slides/slide49.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52.xml" ContentType="application/vnd.openxmlformats-officedocument.presentationml.slide+xml"/>
  <Override PartName="/ppt/slides/slide31.xml" ContentType="application/vnd.openxmlformats-officedocument.presentationml.slide+xml"/>
  <Override PartName="/ppt/slides/slide53.xml" ContentType="application/vnd.openxmlformats-officedocument.presentationml.slide+xml"/>
  <Override PartName="/ppt/slides/slide40.xml" ContentType="application/vnd.openxmlformats-officedocument.presentationml.slide+xml"/>
  <Override PartName="/ppt/slides/slide62.xml" ContentType="application/vnd.openxmlformats-officedocument.presentationml.slide+xml"/>
  <Override PartName="/ppt/slides/slide41.xml" ContentType="application/vnd.openxmlformats-officedocument.presentationml.slide+xml"/>
  <Override PartName="/ppt/slides/slide63.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54.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55.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56.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57.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58.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59.xml.rels" ContentType="application/vnd.openxmlformats-package.relationships+xml"/>
  <Override PartName="/ppt/slides/_rels/slide37.xml.rels" ContentType="application/vnd.openxmlformats-package.relationships+xml"/>
  <Override PartName="/ppt/slides/_rels/slide15.xml.rels" ContentType="application/vnd.openxmlformats-package.relationships+xml"/>
  <Override PartName="/ppt/slides/_rels/slide38.xml.rels" ContentType="application/vnd.openxmlformats-package.relationships+xml"/>
  <Override PartName="/ppt/slides/_rels/slide16.xml.rels" ContentType="application/vnd.openxmlformats-package.relationships+xml"/>
  <Override PartName="/ppt/slides/_rels/slide39.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64.xml.rels" ContentType="application/vnd.openxmlformats-package.relationships+xml"/>
  <Override PartName="/ppt/slides/_rels/slide42.xml.rels" ContentType="application/vnd.openxmlformats-package.relationships+xml"/>
  <Override PartName="/ppt/slides/_rels/slide20.xml.rels" ContentType="application/vnd.openxmlformats-package.relationships+xml"/>
  <Override PartName="/ppt/slides/_rels/slide43.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45.xml.rels" ContentType="application/vnd.openxmlformats-package.relationships+xml"/>
  <Override PartName="/ppt/slides/_rels/slide23.xml.rels" ContentType="application/vnd.openxmlformats-package.relationships+xml"/>
  <Override PartName="/ppt/slides/_rels/slide46.xml.rels" ContentType="application/vnd.openxmlformats-package.relationships+xml"/>
  <Override PartName="/ppt/slides/_rels/slide24.xml.rels" ContentType="application/vnd.openxmlformats-package.relationships+xml"/>
  <Override PartName="/ppt/slides/_rels/slide47.xml.rels" ContentType="application/vnd.openxmlformats-package.relationships+xml"/>
  <Override PartName="/ppt/slides/_rels/slide25.xml.rels" ContentType="application/vnd.openxmlformats-package.relationships+xml"/>
  <Override PartName="/ppt/slides/_rels/slide48.xml.rels" ContentType="application/vnd.openxmlformats-package.relationships+xml"/>
  <Override PartName="/ppt/slides/_rels/slide26.xml.rels" ContentType="application/vnd.openxmlformats-package.relationships+xml"/>
  <Override PartName="/ppt/slides/_rels/slide4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52.xml.rels" ContentType="application/vnd.openxmlformats-package.relationships+xml"/>
  <Override PartName="/ppt/slides/_rels/slide30.xml.rels" ContentType="application/vnd.openxmlformats-package.relationships+xml"/>
  <Override PartName="/ppt/slides/_rels/slide53.xml.rels" ContentType="application/vnd.openxmlformats-package.relationships+xml"/>
  <Override PartName="/ppt/slides/_rels/slide31.xml.rels" ContentType="application/vnd.openxmlformats-package.relationships+xml"/>
  <Override PartName="/ppt/slides/_rels/slide62.xml.rels" ContentType="application/vnd.openxmlformats-package.relationships+xml"/>
  <Override PartName="/ppt/slides/_rels/slide40.xml.rels" ContentType="application/vnd.openxmlformats-package.relationships+xml"/>
  <Override PartName="/ppt/slides/_rels/slide63.xml.rels" ContentType="application/vnd.openxmlformats-package.relationships+xml"/>
  <Override PartName="/ppt/slides/_rels/slide41.xml.rels" ContentType="application/vnd.openxmlformats-package.relationships+xml"/>
  <Override PartName="/ppt/slides/_rels/slide50.xml.rels" ContentType="application/vnd.openxmlformats-package.relationships+xml"/>
  <Override PartName="/ppt/slides/_rels/slide51.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5.xml.rels" ContentType="application/vnd.openxmlformats-package.relationships+xml"/>
  <Override PartName="/ppt/slides/_rels/slide66.xml.rels" ContentType="application/vnd.openxmlformats-package.relationships+xml"/>
  <Override PartName="/ppt/slides/_rels/slide67.xml.rels" ContentType="application/vnd.openxmlformats-package.relationships+xml"/>
  <Override PartName="/ppt/slides/_rels/slide68.xml.rels" ContentType="application/vnd.openxmlformats-package.relationships+xml"/>
  <Override PartName="/ppt/slides/_rels/slide69.xml.rels" ContentType="application/vnd.openxmlformats-package.relationships+xml"/>
  <Override PartName="/ppt/slides/_rels/slide70.xml.rels" ContentType="application/vnd.openxmlformats-package.relationships+xml"/>
  <Override PartName="/ppt/slides/_rels/slide71.xml.rels" ContentType="application/vnd.openxmlformats-package.relationships+xml"/>
  <Override PartName="/ppt/slides/_rels/slide72.xml.rels" ContentType="application/vnd.openxmlformats-package.relationships+xml"/>
  <Override PartName="/ppt/slides/_rels/slide73.xml.rels" ContentType="application/vnd.openxmlformats-package.relationships+xml"/>
  <Override PartName="/ppt/slides/_rels/slide74.xml.rels" ContentType="application/vnd.openxmlformats-package.relationships+xml"/>
  <Override PartName="/ppt/slides/_rels/slide75.xml.rels" ContentType="application/vnd.openxmlformats-package.relationships+xml"/>
  <Override PartName="/ppt/slides/_rels/slide76.xml.rels" ContentType="application/vnd.openxmlformats-package.relationships+xml"/>
  <Override PartName="/ppt/slides/_rels/slide77.xml.rels" ContentType="application/vnd.openxmlformats-package.relationships+xml"/>
  <Override PartName="/ppt/slides/_rels/slide78.xml.rels" ContentType="application/vnd.openxmlformats-package.relationships+xml"/>
  <Override PartName="/ppt/slides/_rels/slide79.xml.rels" ContentType="application/vnd.openxmlformats-package.relationships+xml"/>
  <Override PartName="/ppt/slides/_rels/slide80.xml.rels" ContentType="application/vnd.openxmlformats-package.relationships+xml"/>
  <Override PartName="/ppt/slides/_rels/slide81.xml.rels" ContentType="application/vnd.openxmlformats-package.relationships+xml"/>
  <Override PartName="/ppt/slides/_rels/slide82.xml.rels" ContentType="application/vnd.openxmlformats-package.relationships+xml"/>
  <Override PartName="/ppt/slides/_rels/slide83.xml.rels" ContentType="application/vnd.openxmlformats-package.relationships+xml"/>
  <Override PartName="/ppt/slides/_rels/slide84.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4DA6D22-80B3-48D9-AC1A-D8C25032A31C}" type="slidenum">
              <a:t>&lt;#&gt;</a:t>
            </a:fld>
          </a:p>
        </p:txBody>
      </p:sp>
      <p:sp>
        <p:nvSpPr>
          <p:cNvPr id="4" name="PlaceHolder 3"/>
          <p:cNvSpPr>
            <a:spLocks noGrp="1"/>
          </p:cNvSpPr>
          <p:nvPr>
            <p:ph type="dt" idx="1"/>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0BF86D6A-923A-4A8C-BF82-CDD5998E1F8A}"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1"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3" name="PlaceHolder 5"/>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59AF8B5-DC94-4308-B75D-884DD72D77B9}" type="slidenum">
              <a:t>&lt;#&gt;</a:t>
            </a:fld>
          </a:p>
        </p:txBody>
      </p:sp>
      <p:sp>
        <p:nvSpPr>
          <p:cNvPr id="9" name="PlaceHolder 8"/>
          <p:cNvSpPr>
            <a:spLocks noGrp="1"/>
          </p:cNvSpPr>
          <p:nvPr>
            <p:ph type="dt" idx="1"/>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6" name="PlaceHolder 3"/>
          <p:cNvSpPr>
            <a:spLocks noGrp="1"/>
          </p:cNvSpPr>
          <p:nvPr>
            <p:ph/>
          </p:nvPr>
        </p:nvSpPr>
        <p:spPr>
          <a:xfrm>
            <a:off x="182268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7" name="PlaceHolder 4"/>
          <p:cNvSpPr>
            <a:spLocks noGrp="1"/>
          </p:cNvSpPr>
          <p:nvPr>
            <p:ph/>
          </p:nvPr>
        </p:nvSpPr>
        <p:spPr>
          <a:xfrm>
            <a:off x="31878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39" name="PlaceHolder 6"/>
          <p:cNvSpPr>
            <a:spLocks noGrp="1"/>
          </p:cNvSpPr>
          <p:nvPr>
            <p:ph/>
          </p:nvPr>
        </p:nvSpPr>
        <p:spPr>
          <a:xfrm>
            <a:off x="182268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0" name="PlaceHolder 7"/>
          <p:cNvSpPr>
            <a:spLocks noGrp="1"/>
          </p:cNvSpPr>
          <p:nvPr>
            <p:ph/>
          </p:nvPr>
        </p:nvSpPr>
        <p:spPr>
          <a:xfrm>
            <a:off x="31878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7AF4EB6C-6839-49D0-AB92-4A32C7A78867}" type="slidenum">
              <a:t>&lt;#&gt;</a:t>
            </a:fld>
          </a:p>
        </p:txBody>
      </p:sp>
      <p:sp>
        <p:nvSpPr>
          <p:cNvPr id="11" name="PlaceHolder 10"/>
          <p:cNvSpPr>
            <a:spLocks noGrp="1"/>
          </p:cNvSpPr>
          <p:nvPr>
            <p:ph type="dt" idx="1"/>
          </p:nvPr>
        </p:nvSpPr>
        <p:spPr/>
        <p:txBody>
          <a:bodyPr/>
          <a:p>
            <a:r>
              <a:rPr lang="tr-T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0392D8B-559D-48B8-9101-30362164D0C0}" type="slidenum">
              <a:t>&lt;#&gt;</a:t>
            </a:fld>
          </a:p>
        </p:txBody>
      </p:sp>
      <p:sp>
        <p:nvSpPr>
          <p:cNvPr id="4" name="PlaceHolder 3"/>
          <p:cNvSpPr>
            <a:spLocks noGrp="1"/>
          </p:cNvSpPr>
          <p:nvPr>
            <p:ph type="dt" idx="4"/>
          </p:nvPr>
        </p:nvSpPr>
        <p:spPr/>
        <p:txBody>
          <a:bodyPr/>
          <a:p>
            <a:r>
              <a:rPr lang="tr-T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403812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1543577A-DCED-4A64-B0F9-4CF17630BD75}"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403812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BBD3A270-47C4-48DB-83E7-C76752695B74}" type="slidenum">
              <a:t>&lt;#&gt;</a:t>
            </a:fld>
          </a:p>
        </p:txBody>
      </p:sp>
      <p:sp>
        <p:nvSpPr>
          <p:cNvPr id="6" name="PlaceHolder 5"/>
          <p:cNvSpPr>
            <a:spLocks noGrp="1"/>
          </p:cNvSpPr>
          <p:nvPr>
            <p:ph type="dt" idx="4"/>
          </p:nvPr>
        </p:nvSpPr>
        <p:spPr/>
        <p:txBody>
          <a:bodyPr/>
          <a:p>
            <a:r>
              <a:rPr lang="tr-T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2"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C8FD624-24B4-4687-9EB9-460AAB6CF107}"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489CC9DE-C548-4B00-AD2F-514CF1FF4505}"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F0A83DB-F932-4CD2-BA1C-10353E5A00FD}" type="slidenum">
              <a:t>&lt;#&gt;</a:t>
            </a:fld>
          </a:p>
        </p:txBody>
      </p:sp>
      <p:sp>
        <p:nvSpPr>
          <p:cNvPr id="5" name="PlaceHolder 4"/>
          <p:cNvSpPr>
            <a:spLocks noGrp="1"/>
          </p:cNvSpPr>
          <p:nvPr>
            <p:ph type="dt" idx="4"/>
          </p:nvPr>
        </p:nvSpPr>
        <p:spPr/>
        <p:txBody>
          <a:bodyPr/>
          <a:p>
            <a:r>
              <a:rPr lang="tr-T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7"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FD33E462-2578-49E2-8670-B4A46CA719E4}"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403812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8783691-1CEA-4229-9DFB-ACDF332417B1}"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1"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2" name="PlaceHolder 4"/>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38E92C2-5843-4CD4-885A-D72E9E5629E1}"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5"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2F652BE-ED82-479D-B2C5-A8B68CA86246}" type="slidenum">
              <a:t>&lt;#&gt;</a:t>
            </a:fld>
          </a:p>
        </p:txBody>
      </p:sp>
      <p:sp>
        <p:nvSpPr>
          <p:cNvPr id="8" name="PlaceHolder 7"/>
          <p:cNvSpPr>
            <a:spLocks noGrp="1"/>
          </p:cNvSpPr>
          <p:nvPr>
            <p:ph type="dt" idx="4"/>
          </p:nvPr>
        </p:nvSpPr>
        <p:spPr/>
        <p:txBody>
          <a:bodyPr/>
          <a:p>
            <a:r>
              <a:rPr lang="tr-T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E5D5191-4DC5-42F8-9A8E-C059D16415E6}" type="slidenum">
              <a:t>&lt;#&gt;</a:t>
            </a:fld>
          </a:p>
        </p:txBody>
      </p:sp>
      <p:sp>
        <p:nvSpPr>
          <p:cNvPr id="7" name="PlaceHolder 6"/>
          <p:cNvSpPr>
            <a:spLocks noGrp="1"/>
          </p:cNvSpPr>
          <p:nvPr>
            <p:ph type="dt" idx="4"/>
          </p:nvPr>
        </p:nvSpPr>
        <p:spPr/>
        <p:txBody>
          <a:bodyPr/>
          <a:p>
            <a:r>
              <a:rPr lang="tr-T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2"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4" name="PlaceHolder 5"/>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95B78C95-22D1-4BF7-AC13-18EBCB20CD3B}" type="slidenum">
              <a:t>&lt;#&gt;</a:t>
            </a:fld>
          </a:p>
        </p:txBody>
      </p:sp>
      <p:sp>
        <p:nvSpPr>
          <p:cNvPr id="9" name="PlaceHolder 8"/>
          <p:cNvSpPr>
            <a:spLocks noGrp="1"/>
          </p:cNvSpPr>
          <p:nvPr>
            <p:ph type="dt" idx="4"/>
          </p:nvPr>
        </p:nvSpPr>
        <p:spPr/>
        <p:txBody>
          <a:bodyPr/>
          <a:p>
            <a:r>
              <a:rPr lang="tr-T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7" name="PlaceHolder 3"/>
          <p:cNvSpPr>
            <a:spLocks noGrp="1"/>
          </p:cNvSpPr>
          <p:nvPr>
            <p:ph/>
          </p:nvPr>
        </p:nvSpPr>
        <p:spPr>
          <a:xfrm>
            <a:off x="182268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8" name="PlaceHolder 4"/>
          <p:cNvSpPr>
            <a:spLocks noGrp="1"/>
          </p:cNvSpPr>
          <p:nvPr>
            <p:ph/>
          </p:nvPr>
        </p:nvSpPr>
        <p:spPr>
          <a:xfrm>
            <a:off x="31878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0" name="PlaceHolder 6"/>
          <p:cNvSpPr>
            <a:spLocks noGrp="1"/>
          </p:cNvSpPr>
          <p:nvPr>
            <p:ph/>
          </p:nvPr>
        </p:nvSpPr>
        <p:spPr>
          <a:xfrm>
            <a:off x="182268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81" name="PlaceHolder 7"/>
          <p:cNvSpPr>
            <a:spLocks noGrp="1"/>
          </p:cNvSpPr>
          <p:nvPr>
            <p:ph/>
          </p:nvPr>
        </p:nvSpPr>
        <p:spPr>
          <a:xfrm>
            <a:off x="31878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E1FD94D-079F-4643-974A-1761BD91B6BC}" type="slidenum">
              <a:t>&lt;#&gt;</a:t>
            </a:fld>
          </a:p>
        </p:txBody>
      </p:sp>
      <p:sp>
        <p:nvSpPr>
          <p:cNvPr id="11" name="PlaceHolder 10"/>
          <p:cNvSpPr>
            <a:spLocks noGrp="1"/>
          </p:cNvSpPr>
          <p:nvPr>
            <p:ph type="dt" idx="4"/>
          </p:nvPr>
        </p:nvSpPr>
        <p:spPr/>
        <p:txBody>
          <a:bodyPr/>
          <a:p>
            <a:r>
              <a:rPr lang="tr-TR"/>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5C3BC421-76D5-4DF2-85AA-0157723A21BE}" type="slidenum">
              <a:t>&lt;#&gt;</a:t>
            </a:fld>
          </a:p>
        </p:txBody>
      </p:sp>
      <p:sp>
        <p:nvSpPr>
          <p:cNvPr id="4" name="PlaceHolder 3"/>
          <p:cNvSpPr>
            <a:spLocks noGrp="1"/>
          </p:cNvSpPr>
          <p:nvPr>
            <p:ph type="dt" idx="7"/>
          </p:nvPr>
        </p:nvSpPr>
        <p:spPr/>
        <p:txBody>
          <a:bodyPr/>
          <a:p>
            <a:r>
              <a:rPr lang="tr-TR"/>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8" name="PlaceHolder 2"/>
          <p:cNvSpPr>
            <a:spLocks noGrp="1"/>
          </p:cNvSpPr>
          <p:nvPr>
            <p:ph type="subTitle"/>
          </p:nvPr>
        </p:nvSpPr>
        <p:spPr>
          <a:xfrm>
            <a:off x="457200" y="1600200"/>
            <a:ext cx="403812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A726C45-6273-4FC6-928C-EF09E63411B0}"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0" name="PlaceHolder 2"/>
          <p:cNvSpPr>
            <a:spLocks noGrp="1"/>
          </p:cNvSpPr>
          <p:nvPr>
            <p:ph/>
          </p:nvPr>
        </p:nvSpPr>
        <p:spPr>
          <a:xfrm>
            <a:off x="457200" y="1600200"/>
            <a:ext cx="403812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5065E175-B08A-4890-AF55-42BC06B3AFCD}" type="slidenum">
              <a:t>&lt;#&gt;</a:t>
            </a:fld>
          </a:p>
        </p:txBody>
      </p:sp>
      <p:sp>
        <p:nvSpPr>
          <p:cNvPr id="6" name="PlaceHolder 5"/>
          <p:cNvSpPr>
            <a:spLocks noGrp="1"/>
          </p:cNvSpPr>
          <p:nvPr>
            <p:ph type="dt" idx="7"/>
          </p:nvPr>
        </p:nvSpPr>
        <p:spPr/>
        <p:txBody>
          <a:bodyPr/>
          <a:p>
            <a:r>
              <a:rPr lang="tr-TR"/>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2"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3"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9059E48-A808-45AB-B2F8-D4FF0CD30F3D}"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2845B74C-D24B-470D-9AAA-D815B1B29B0C}"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403812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29BC9DE-1DA9-46A9-A69A-8BAC0F21B880}" type="slidenum">
              <a:t>&lt;#&gt;</a:t>
            </a:fld>
          </a:p>
        </p:txBody>
      </p:sp>
      <p:sp>
        <p:nvSpPr>
          <p:cNvPr id="6" name="PlaceHolder 5"/>
          <p:cNvSpPr>
            <a:spLocks noGrp="1"/>
          </p:cNvSpPr>
          <p:nvPr>
            <p:ph type="dt" idx="1"/>
          </p:nvPr>
        </p:nvSpPr>
        <p:spPr/>
        <p:txBody>
          <a:bodyPr/>
          <a:p>
            <a:r>
              <a:rPr lang="tr-TR"/>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810ECDFF-E53E-4FB3-829B-602EBBC51EB7}" type="slidenum">
              <a:t>&lt;#&gt;</a:t>
            </a:fld>
          </a:p>
        </p:txBody>
      </p:sp>
      <p:sp>
        <p:nvSpPr>
          <p:cNvPr id="5" name="PlaceHolder 4"/>
          <p:cNvSpPr>
            <a:spLocks noGrp="1"/>
          </p:cNvSpPr>
          <p:nvPr>
            <p:ph type="dt" idx="7"/>
          </p:nvPr>
        </p:nvSpPr>
        <p:spPr/>
        <p:txBody>
          <a:bodyPr/>
          <a:p>
            <a:r>
              <a:rPr lang="tr-TR"/>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97"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8"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9"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B302036B-AB6B-488C-A074-B69BB25D67C1}"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1"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2"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3" name="PlaceHolder 4"/>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3D609A8-9CE0-407A-8629-B425C6C9EFEC}"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5"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6"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07" name="PlaceHolder 4"/>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F381E67B-D917-4037-9A4F-1AC9E9D1F3B1}" type="slidenum">
              <a:t>&lt;#&gt;</a:t>
            </a:fld>
          </a:p>
        </p:txBody>
      </p:sp>
      <p:sp>
        <p:nvSpPr>
          <p:cNvPr id="8" name="PlaceHolder 7"/>
          <p:cNvSpPr>
            <a:spLocks noGrp="1"/>
          </p:cNvSpPr>
          <p:nvPr>
            <p:ph type="dt" idx="7"/>
          </p:nvPr>
        </p:nvSpPr>
        <p:spPr/>
        <p:txBody>
          <a:bodyPr/>
          <a:p>
            <a:r>
              <a:rPr lang="tr-TR"/>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9" name="PlaceHolder 2"/>
          <p:cNvSpPr>
            <a:spLocks noGrp="1"/>
          </p:cNvSpPr>
          <p:nvPr>
            <p:ph/>
          </p:nvPr>
        </p:nvSpPr>
        <p:spPr>
          <a:xfrm>
            <a:off x="457200" y="160020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0" name="PlaceHolder 3"/>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FE5BF6DF-F5B4-4D12-B0EA-4FC429B129F7}" type="slidenum">
              <a:t>&lt;#&gt;</a:t>
            </a:fld>
          </a:p>
        </p:txBody>
      </p:sp>
      <p:sp>
        <p:nvSpPr>
          <p:cNvPr id="7" name="PlaceHolder 6"/>
          <p:cNvSpPr>
            <a:spLocks noGrp="1"/>
          </p:cNvSpPr>
          <p:nvPr>
            <p:ph type="dt" idx="7"/>
          </p:nvPr>
        </p:nvSpPr>
        <p:spPr/>
        <p:txBody>
          <a:bodyPr/>
          <a:p>
            <a:r>
              <a:rPr lang="tr-TR"/>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2"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3"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4"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5" name="PlaceHolder 5"/>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94DA5794-25DE-4039-BC61-BD624C6A0D81}" type="slidenum">
              <a:t>&lt;#&gt;</a:t>
            </a:fld>
          </a:p>
        </p:txBody>
      </p:sp>
      <p:sp>
        <p:nvSpPr>
          <p:cNvPr id="9" name="PlaceHolder 8"/>
          <p:cNvSpPr>
            <a:spLocks noGrp="1"/>
          </p:cNvSpPr>
          <p:nvPr>
            <p:ph type="dt" idx="7"/>
          </p:nvPr>
        </p:nvSpPr>
        <p:spPr/>
        <p:txBody>
          <a:bodyPr/>
          <a:p>
            <a:r>
              <a:rPr lang="tr-TR"/>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17" name="PlaceHolder 2"/>
          <p:cNvSpPr>
            <a:spLocks noGrp="1"/>
          </p:cNvSpPr>
          <p:nvPr>
            <p:ph/>
          </p:nvPr>
        </p:nvSpPr>
        <p:spPr>
          <a:xfrm>
            <a:off x="4572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8" name="PlaceHolder 3"/>
          <p:cNvSpPr>
            <a:spLocks noGrp="1"/>
          </p:cNvSpPr>
          <p:nvPr>
            <p:ph/>
          </p:nvPr>
        </p:nvSpPr>
        <p:spPr>
          <a:xfrm>
            <a:off x="182268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9" name="PlaceHolder 4"/>
          <p:cNvSpPr>
            <a:spLocks noGrp="1"/>
          </p:cNvSpPr>
          <p:nvPr>
            <p:ph/>
          </p:nvPr>
        </p:nvSpPr>
        <p:spPr>
          <a:xfrm>
            <a:off x="31878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0" name="PlaceHolder 5"/>
          <p:cNvSpPr>
            <a:spLocks noGrp="1"/>
          </p:cNvSpPr>
          <p:nvPr>
            <p:ph/>
          </p:nvPr>
        </p:nvSpPr>
        <p:spPr>
          <a:xfrm>
            <a:off x="4572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1" name="PlaceHolder 6"/>
          <p:cNvSpPr>
            <a:spLocks noGrp="1"/>
          </p:cNvSpPr>
          <p:nvPr>
            <p:ph/>
          </p:nvPr>
        </p:nvSpPr>
        <p:spPr>
          <a:xfrm>
            <a:off x="182268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22" name="PlaceHolder 7"/>
          <p:cNvSpPr>
            <a:spLocks noGrp="1"/>
          </p:cNvSpPr>
          <p:nvPr>
            <p:ph/>
          </p:nvPr>
        </p:nvSpPr>
        <p:spPr>
          <a:xfrm>
            <a:off x="31878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FA7B0A57-F4A6-4A8E-8ADB-8592FDFC1778}" type="slidenum">
              <a:t>&lt;#&gt;</a:t>
            </a:fld>
          </a:p>
        </p:txBody>
      </p:sp>
      <p:sp>
        <p:nvSpPr>
          <p:cNvPr id="11" name="PlaceHolder 10"/>
          <p:cNvSpPr>
            <a:spLocks noGrp="1"/>
          </p:cNvSpPr>
          <p:nvPr>
            <p:ph type="dt" idx="7"/>
          </p:nvPr>
        </p:nvSpPr>
        <p:spPr/>
        <p:txBody>
          <a:bodyPr/>
          <a:p>
            <a:r>
              <a:rPr lang="tr-TR"/>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87EB9FF-EE14-47B1-BB63-76CE45CBD9AA}" type="slidenum">
              <a:t>&lt;#&gt;</a:t>
            </a:fld>
          </a:p>
        </p:txBody>
      </p:sp>
      <p:sp>
        <p:nvSpPr>
          <p:cNvPr id="4" name="PlaceHolder 3"/>
          <p:cNvSpPr>
            <a:spLocks noGrp="1"/>
          </p:cNvSpPr>
          <p:nvPr>
            <p:ph type="dt" idx="10"/>
          </p:nvPr>
        </p:nvSpPr>
        <p:spPr/>
        <p:txBody>
          <a:bodyPr/>
          <a:p>
            <a:r>
              <a:rPr lang="tr-TR"/>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29" name="PlaceHolder 2"/>
          <p:cNvSpPr>
            <a:spLocks noGrp="1"/>
          </p:cNvSpPr>
          <p:nvPr>
            <p:ph type="subTitle"/>
          </p:nvPr>
        </p:nvSpPr>
        <p:spPr>
          <a:xfrm>
            <a:off x="457200" y="1600200"/>
            <a:ext cx="403812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230FA42E-CF92-4352-9772-FC551431369A}" type="slidenum">
              <a:t>&lt;#&gt;</a:t>
            </a:fld>
          </a:p>
        </p:txBody>
      </p:sp>
      <p:sp>
        <p:nvSpPr>
          <p:cNvPr id="6" name="PlaceHolder 5"/>
          <p:cNvSpPr>
            <a:spLocks noGrp="1"/>
          </p:cNvSpPr>
          <p:nvPr>
            <p:ph type="dt" idx="10"/>
          </p:nvPr>
        </p:nvSpPr>
        <p:spPr/>
        <p:txBody>
          <a:bodyPr/>
          <a:p>
            <a:r>
              <a:rPr lang="tr-TR"/>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1" name="PlaceHolder 2"/>
          <p:cNvSpPr>
            <a:spLocks noGrp="1"/>
          </p:cNvSpPr>
          <p:nvPr>
            <p:ph/>
          </p:nvPr>
        </p:nvSpPr>
        <p:spPr>
          <a:xfrm>
            <a:off x="457200" y="1600200"/>
            <a:ext cx="403812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8ABA0B8A-27DD-4058-8007-18A6CE1BBE17}" type="slidenum">
              <a:t>&lt;#&gt;</a:t>
            </a:fld>
          </a:p>
        </p:txBody>
      </p:sp>
      <p:sp>
        <p:nvSpPr>
          <p:cNvPr id="6" name="PlaceHolder 5"/>
          <p:cNvSpPr>
            <a:spLocks noGrp="1"/>
          </p:cNvSpPr>
          <p:nvPr>
            <p:ph type="dt" idx="10"/>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1"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7F461290-B4E4-4C01-A7C1-073D3F3E7FA4}" type="slidenum">
              <a:t>&lt;#&gt;</a:t>
            </a:fld>
          </a:p>
        </p:txBody>
      </p:sp>
      <p:sp>
        <p:nvSpPr>
          <p:cNvPr id="7" name="PlaceHolder 6"/>
          <p:cNvSpPr>
            <a:spLocks noGrp="1"/>
          </p:cNvSpPr>
          <p:nvPr>
            <p:ph type="dt" idx="1"/>
          </p:nvPr>
        </p:nvSpPr>
        <p:spPr/>
        <p:txBody>
          <a:bodyPr/>
          <a:p>
            <a:r>
              <a:rPr lang="tr-TR"/>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3"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34"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D31352EE-0D13-4143-ABA9-FE84E0D16B6A}" type="slidenum">
              <a:t>&lt;#&gt;</a:t>
            </a:fld>
          </a:p>
        </p:txBody>
      </p:sp>
      <p:sp>
        <p:nvSpPr>
          <p:cNvPr id="7" name="PlaceHolder 6"/>
          <p:cNvSpPr>
            <a:spLocks noGrp="1"/>
          </p:cNvSpPr>
          <p:nvPr>
            <p:ph type="dt" idx="10"/>
          </p:nvPr>
        </p:nvSpPr>
        <p:spPr/>
        <p:txBody>
          <a:bodyPr/>
          <a:p>
            <a:r>
              <a:rPr lang="tr-TR"/>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D34BEEF3-3F86-4427-B1A4-FD810F2D6AB4}" type="slidenum">
              <a:t>&lt;#&gt;</a:t>
            </a:fld>
          </a:p>
        </p:txBody>
      </p:sp>
      <p:sp>
        <p:nvSpPr>
          <p:cNvPr id="5" name="PlaceHolder 4"/>
          <p:cNvSpPr>
            <a:spLocks noGrp="1"/>
          </p:cNvSpPr>
          <p:nvPr>
            <p:ph type="dt" idx="10"/>
          </p:nvPr>
        </p:nvSpPr>
        <p:spPr/>
        <p:txBody>
          <a:bodyPr/>
          <a:p>
            <a:r>
              <a:rPr lang="tr-TR"/>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766793B5-3D34-4747-9D25-0D2D88B43A4E}" type="slidenum">
              <a:t>&lt;#&gt;</a:t>
            </a:fld>
          </a:p>
        </p:txBody>
      </p:sp>
      <p:sp>
        <p:nvSpPr>
          <p:cNvPr id="5" name="PlaceHolder 4"/>
          <p:cNvSpPr>
            <a:spLocks noGrp="1"/>
          </p:cNvSpPr>
          <p:nvPr>
            <p:ph type="dt" idx="10"/>
          </p:nvPr>
        </p:nvSpPr>
        <p:spPr/>
        <p:txBody>
          <a:bodyPr/>
          <a:p>
            <a:r>
              <a:rPr lang="tr-TR"/>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38"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39"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40"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3C1983D1-E432-4A38-AA7C-C6A1437BAB62}" type="slidenum">
              <a:t>&lt;#&gt;</a:t>
            </a:fld>
          </a:p>
        </p:txBody>
      </p:sp>
      <p:sp>
        <p:nvSpPr>
          <p:cNvPr id="8" name="PlaceHolder 7"/>
          <p:cNvSpPr>
            <a:spLocks noGrp="1"/>
          </p:cNvSpPr>
          <p:nvPr>
            <p:ph type="dt" idx="10"/>
          </p:nvPr>
        </p:nvSpPr>
        <p:spPr/>
        <p:txBody>
          <a:bodyPr/>
          <a:p>
            <a:r>
              <a:rPr lang="tr-TR"/>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2"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43"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44" name="PlaceHolder 4"/>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0236AC8D-6824-4039-AD5C-3606C227E094}" type="slidenum">
              <a:t>&lt;#&gt;</a:t>
            </a:fld>
          </a:p>
        </p:txBody>
      </p:sp>
      <p:sp>
        <p:nvSpPr>
          <p:cNvPr id="8" name="PlaceHolder 7"/>
          <p:cNvSpPr>
            <a:spLocks noGrp="1"/>
          </p:cNvSpPr>
          <p:nvPr>
            <p:ph type="dt" idx="10"/>
          </p:nvPr>
        </p:nvSpPr>
        <p:spPr/>
        <p:txBody>
          <a:bodyPr/>
          <a:p>
            <a:r>
              <a:rPr lang="tr-TR"/>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46"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47"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48" name="PlaceHolder 4"/>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1"/>
          </p:nvPr>
        </p:nvSpPr>
        <p:spPr/>
        <p:txBody>
          <a:bodyPr/>
          <a:p>
            <a:r>
              <a:t>Footer</a:t>
            </a:r>
          </a:p>
        </p:txBody>
      </p:sp>
      <p:sp>
        <p:nvSpPr>
          <p:cNvPr id="7" name="PlaceHolder 6"/>
          <p:cNvSpPr>
            <a:spLocks noGrp="1"/>
          </p:cNvSpPr>
          <p:nvPr>
            <p:ph type="sldNum" idx="12"/>
          </p:nvPr>
        </p:nvSpPr>
        <p:spPr/>
        <p:txBody>
          <a:bodyPr/>
          <a:p>
            <a:fld id="{2F69F1C6-19F8-4E7B-90B8-3D1287D0FF7D}" type="slidenum">
              <a:t>&lt;#&gt;</a:t>
            </a:fld>
          </a:p>
        </p:txBody>
      </p:sp>
      <p:sp>
        <p:nvSpPr>
          <p:cNvPr id="8" name="PlaceHolder 7"/>
          <p:cNvSpPr>
            <a:spLocks noGrp="1"/>
          </p:cNvSpPr>
          <p:nvPr>
            <p:ph type="dt" idx="10"/>
          </p:nvPr>
        </p:nvSpPr>
        <p:spPr/>
        <p:txBody>
          <a:bodyPr/>
          <a:p>
            <a:r>
              <a:rPr lang="tr-TR"/>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0" name="PlaceHolder 2"/>
          <p:cNvSpPr>
            <a:spLocks noGrp="1"/>
          </p:cNvSpPr>
          <p:nvPr>
            <p:ph/>
          </p:nvPr>
        </p:nvSpPr>
        <p:spPr>
          <a:xfrm>
            <a:off x="457200" y="160020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51" name="PlaceHolder 3"/>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11"/>
          </p:nvPr>
        </p:nvSpPr>
        <p:spPr/>
        <p:txBody>
          <a:bodyPr/>
          <a:p>
            <a:r>
              <a:t>Footer</a:t>
            </a:r>
          </a:p>
        </p:txBody>
      </p:sp>
      <p:sp>
        <p:nvSpPr>
          <p:cNvPr id="6" name="PlaceHolder 5"/>
          <p:cNvSpPr>
            <a:spLocks noGrp="1"/>
          </p:cNvSpPr>
          <p:nvPr>
            <p:ph type="sldNum" idx="12"/>
          </p:nvPr>
        </p:nvSpPr>
        <p:spPr/>
        <p:txBody>
          <a:bodyPr/>
          <a:p>
            <a:fld id="{C1438165-1D42-4877-8FAD-2AB0B57238AB}" type="slidenum">
              <a:t>&lt;#&gt;</a:t>
            </a:fld>
          </a:p>
        </p:txBody>
      </p:sp>
      <p:sp>
        <p:nvSpPr>
          <p:cNvPr id="7" name="PlaceHolder 6"/>
          <p:cNvSpPr>
            <a:spLocks noGrp="1"/>
          </p:cNvSpPr>
          <p:nvPr>
            <p:ph type="dt" idx="10"/>
          </p:nvPr>
        </p:nvSpPr>
        <p:spPr/>
        <p:txBody>
          <a:bodyPr/>
          <a:p>
            <a:r>
              <a:rPr lang="tr-TR"/>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3"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54"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55"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56" name="PlaceHolder 5"/>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11"/>
          </p:nvPr>
        </p:nvSpPr>
        <p:spPr/>
        <p:txBody>
          <a:bodyPr/>
          <a:p>
            <a:r>
              <a:t>Footer</a:t>
            </a:r>
          </a:p>
        </p:txBody>
      </p:sp>
      <p:sp>
        <p:nvSpPr>
          <p:cNvPr id="8" name="PlaceHolder 7"/>
          <p:cNvSpPr>
            <a:spLocks noGrp="1"/>
          </p:cNvSpPr>
          <p:nvPr>
            <p:ph type="sldNum" idx="12"/>
          </p:nvPr>
        </p:nvSpPr>
        <p:spPr/>
        <p:txBody>
          <a:bodyPr/>
          <a:p>
            <a:fld id="{50503FBD-F878-49F0-A525-35A024D0BF03}" type="slidenum">
              <a:t>&lt;#&gt;</a:t>
            </a:fld>
          </a:p>
        </p:txBody>
      </p:sp>
      <p:sp>
        <p:nvSpPr>
          <p:cNvPr id="9" name="PlaceHolder 8"/>
          <p:cNvSpPr>
            <a:spLocks noGrp="1"/>
          </p:cNvSpPr>
          <p:nvPr>
            <p:ph type="dt" idx="10"/>
          </p:nvPr>
        </p:nvSpPr>
        <p:spPr/>
        <p:txBody>
          <a:bodyPr/>
          <a:p>
            <a:r>
              <a:rPr lang="tr-TR"/>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8" name="PlaceHolder 2"/>
          <p:cNvSpPr>
            <a:spLocks noGrp="1"/>
          </p:cNvSpPr>
          <p:nvPr>
            <p:ph/>
          </p:nvPr>
        </p:nvSpPr>
        <p:spPr>
          <a:xfrm>
            <a:off x="4572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59" name="PlaceHolder 3"/>
          <p:cNvSpPr>
            <a:spLocks noGrp="1"/>
          </p:cNvSpPr>
          <p:nvPr>
            <p:ph/>
          </p:nvPr>
        </p:nvSpPr>
        <p:spPr>
          <a:xfrm>
            <a:off x="182268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0" name="PlaceHolder 4"/>
          <p:cNvSpPr>
            <a:spLocks noGrp="1"/>
          </p:cNvSpPr>
          <p:nvPr>
            <p:ph/>
          </p:nvPr>
        </p:nvSpPr>
        <p:spPr>
          <a:xfrm>
            <a:off x="31878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1" name="PlaceHolder 5"/>
          <p:cNvSpPr>
            <a:spLocks noGrp="1"/>
          </p:cNvSpPr>
          <p:nvPr>
            <p:ph/>
          </p:nvPr>
        </p:nvSpPr>
        <p:spPr>
          <a:xfrm>
            <a:off x="4572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2" name="PlaceHolder 6"/>
          <p:cNvSpPr>
            <a:spLocks noGrp="1"/>
          </p:cNvSpPr>
          <p:nvPr>
            <p:ph/>
          </p:nvPr>
        </p:nvSpPr>
        <p:spPr>
          <a:xfrm>
            <a:off x="182268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3" name="PlaceHolder 7"/>
          <p:cNvSpPr>
            <a:spLocks noGrp="1"/>
          </p:cNvSpPr>
          <p:nvPr>
            <p:ph/>
          </p:nvPr>
        </p:nvSpPr>
        <p:spPr>
          <a:xfrm>
            <a:off x="31878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11"/>
          </p:nvPr>
        </p:nvSpPr>
        <p:spPr/>
        <p:txBody>
          <a:bodyPr/>
          <a:p>
            <a:r>
              <a:t>Footer</a:t>
            </a:r>
          </a:p>
        </p:txBody>
      </p:sp>
      <p:sp>
        <p:nvSpPr>
          <p:cNvPr id="10" name="PlaceHolder 9"/>
          <p:cNvSpPr>
            <a:spLocks noGrp="1"/>
          </p:cNvSpPr>
          <p:nvPr>
            <p:ph type="sldNum" idx="12"/>
          </p:nvPr>
        </p:nvSpPr>
        <p:spPr/>
        <p:txBody>
          <a:bodyPr/>
          <a:p>
            <a:fld id="{87240386-E84C-4DFB-BF92-CA7226839592}" type="slidenum">
              <a:t>&lt;#&gt;</a:t>
            </a:fld>
          </a:p>
        </p:txBody>
      </p:sp>
      <p:sp>
        <p:nvSpPr>
          <p:cNvPr id="11" name="PlaceHolder 10"/>
          <p:cNvSpPr>
            <a:spLocks noGrp="1"/>
          </p:cNvSpPr>
          <p:nvPr>
            <p:ph type="dt" idx="10"/>
          </p:nvPr>
        </p:nvSpPr>
        <p:spPr/>
        <p:txBody>
          <a:bodyPr/>
          <a:p>
            <a:r>
              <a:rPr lang="tr-TR"/>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2AD4C3C3-1D87-41B2-BA88-DCF86F8B9413}" type="slidenum">
              <a:t>&lt;#&gt;</a:t>
            </a:fld>
          </a:p>
        </p:txBody>
      </p:sp>
      <p:sp>
        <p:nvSpPr>
          <p:cNvPr id="4" name="PlaceHolder 3"/>
          <p:cNvSpPr>
            <a:spLocks noGrp="1"/>
          </p:cNvSpPr>
          <p:nvPr>
            <p:ph type="dt" idx="13"/>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A077942-86AB-445C-851A-8FF9FD7924FC}"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1" name="PlaceHolder 2"/>
          <p:cNvSpPr>
            <a:spLocks noGrp="1"/>
          </p:cNvSpPr>
          <p:nvPr>
            <p:ph type="subTitle"/>
          </p:nvPr>
        </p:nvSpPr>
        <p:spPr>
          <a:xfrm>
            <a:off x="457200" y="1600200"/>
            <a:ext cx="4038120" cy="452556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93A4221E-9DB3-4B56-BAE3-398A879B2449}" type="slidenum">
              <a:t>&lt;#&gt;</a:t>
            </a:fld>
          </a:p>
        </p:txBody>
      </p:sp>
      <p:sp>
        <p:nvSpPr>
          <p:cNvPr id="6" name="PlaceHolder 5"/>
          <p:cNvSpPr>
            <a:spLocks noGrp="1"/>
          </p:cNvSpPr>
          <p:nvPr>
            <p:ph type="dt" idx="13"/>
          </p:nvPr>
        </p:nvSpPr>
        <p:spPr/>
        <p:txBody>
          <a:bodyPr/>
          <a:p>
            <a:r>
              <a:rPr lang="tr-TR"/>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3" name="PlaceHolder 2"/>
          <p:cNvSpPr>
            <a:spLocks noGrp="1"/>
          </p:cNvSpPr>
          <p:nvPr>
            <p:ph/>
          </p:nvPr>
        </p:nvSpPr>
        <p:spPr>
          <a:xfrm>
            <a:off x="457200" y="1600200"/>
            <a:ext cx="403812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5A9C48B7-57B2-4B2D-9793-2B83E6BDF8F8}" type="slidenum">
              <a:t>&lt;#&gt;</a:t>
            </a:fld>
          </a:p>
        </p:txBody>
      </p:sp>
      <p:sp>
        <p:nvSpPr>
          <p:cNvPr id="6" name="PlaceHolder 5"/>
          <p:cNvSpPr>
            <a:spLocks noGrp="1"/>
          </p:cNvSpPr>
          <p:nvPr>
            <p:ph type="dt" idx="13"/>
          </p:nvPr>
        </p:nvSpPr>
        <p:spPr/>
        <p:txBody>
          <a:bodyPr/>
          <a:p>
            <a:r>
              <a:rPr lang="tr-TR"/>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75"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6"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D93A4A0B-4552-4103-894A-1EC256F8FBD5}" type="slidenum">
              <a:t>&lt;#&gt;</a:t>
            </a:fld>
          </a:p>
        </p:txBody>
      </p:sp>
      <p:sp>
        <p:nvSpPr>
          <p:cNvPr id="7" name="PlaceHolder 6"/>
          <p:cNvSpPr>
            <a:spLocks noGrp="1"/>
          </p:cNvSpPr>
          <p:nvPr>
            <p:ph type="dt" idx="13"/>
          </p:nvPr>
        </p:nvSpPr>
        <p:spPr/>
        <p:txBody>
          <a:bodyPr/>
          <a:p>
            <a:r>
              <a:rPr lang="tr-TR"/>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9F6DD322-0BFB-4DCA-B244-07968E95C71C}" type="slidenum">
              <a:t>&lt;#&gt;</a:t>
            </a:fld>
          </a:p>
        </p:txBody>
      </p:sp>
      <p:sp>
        <p:nvSpPr>
          <p:cNvPr id="5" name="PlaceHolder 4"/>
          <p:cNvSpPr>
            <a:spLocks noGrp="1"/>
          </p:cNvSpPr>
          <p:nvPr>
            <p:ph type="dt" idx="13"/>
          </p:nvPr>
        </p:nvSpPr>
        <p:spPr/>
        <p:txBody>
          <a:bodyPr/>
          <a:p>
            <a:r>
              <a:rPr lang="tr-TR"/>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8"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4"/>
          </p:nvPr>
        </p:nvSpPr>
        <p:spPr/>
        <p:txBody>
          <a:bodyPr/>
          <a:p>
            <a:r>
              <a:t>Footer</a:t>
            </a:r>
          </a:p>
        </p:txBody>
      </p:sp>
      <p:sp>
        <p:nvSpPr>
          <p:cNvPr id="4" name="PlaceHolder 3"/>
          <p:cNvSpPr>
            <a:spLocks noGrp="1"/>
          </p:cNvSpPr>
          <p:nvPr>
            <p:ph type="sldNum" idx="15"/>
          </p:nvPr>
        </p:nvSpPr>
        <p:spPr/>
        <p:txBody>
          <a:bodyPr/>
          <a:p>
            <a:fld id="{40590BC9-F2D1-49D5-8C02-7AB2413FBEF7}" type="slidenum">
              <a:t>&lt;#&gt;</a:t>
            </a:fld>
          </a:p>
        </p:txBody>
      </p:sp>
      <p:sp>
        <p:nvSpPr>
          <p:cNvPr id="5" name="PlaceHolder 4"/>
          <p:cNvSpPr>
            <a:spLocks noGrp="1"/>
          </p:cNvSpPr>
          <p:nvPr>
            <p:ph type="dt" idx="13"/>
          </p:nvPr>
        </p:nvSpPr>
        <p:spPr/>
        <p:txBody>
          <a:bodyPr/>
          <a:p>
            <a:r>
              <a:rPr lang="tr-TR"/>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80"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81"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82"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DF1F6F23-4FBB-47F5-B56F-D29F4E7BCFB6}" type="slidenum">
              <a:t>&lt;#&gt;</a:t>
            </a:fld>
          </a:p>
        </p:txBody>
      </p:sp>
      <p:sp>
        <p:nvSpPr>
          <p:cNvPr id="8" name="PlaceHolder 7"/>
          <p:cNvSpPr>
            <a:spLocks noGrp="1"/>
          </p:cNvSpPr>
          <p:nvPr>
            <p:ph type="dt" idx="13"/>
          </p:nvPr>
        </p:nvSpPr>
        <p:spPr/>
        <p:txBody>
          <a:bodyPr/>
          <a:p>
            <a:r>
              <a:rPr lang="tr-TR"/>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84"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85"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86" name="PlaceHolder 4"/>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8F3DE3F1-BA3C-4272-9143-EEE9C35CC74D}" type="slidenum">
              <a:t>&lt;#&gt;</a:t>
            </a:fld>
          </a:p>
        </p:txBody>
      </p:sp>
      <p:sp>
        <p:nvSpPr>
          <p:cNvPr id="8" name="PlaceHolder 7"/>
          <p:cNvSpPr>
            <a:spLocks noGrp="1"/>
          </p:cNvSpPr>
          <p:nvPr>
            <p:ph type="dt" idx="13"/>
          </p:nvPr>
        </p:nvSpPr>
        <p:spPr/>
        <p:txBody>
          <a:bodyPr/>
          <a:p>
            <a:r>
              <a:rPr lang="tr-TR"/>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88"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89"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90" name="PlaceHolder 4"/>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14"/>
          </p:nvPr>
        </p:nvSpPr>
        <p:spPr/>
        <p:txBody>
          <a:bodyPr/>
          <a:p>
            <a:r>
              <a:t>Footer</a:t>
            </a:r>
          </a:p>
        </p:txBody>
      </p:sp>
      <p:sp>
        <p:nvSpPr>
          <p:cNvPr id="7" name="PlaceHolder 6"/>
          <p:cNvSpPr>
            <a:spLocks noGrp="1"/>
          </p:cNvSpPr>
          <p:nvPr>
            <p:ph type="sldNum" idx="15"/>
          </p:nvPr>
        </p:nvSpPr>
        <p:spPr/>
        <p:txBody>
          <a:bodyPr/>
          <a:p>
            <a:fld id="{5D4A4600-DAE9-45BE-BB8C-FC1196CC3EC7}" type="slidenum">
              <a:t>&lt;#&gt;</a:t>
            </a:fld>
          </a:p>
        </p:txBody>
      </p:sp>
      <p:sp>
        <p:nvSpPr>
          <p:cNvPr id="8" name="PlaceHolder 7"/>
          <p:cNvSpPr>
            <a:spLocks noGrp="1"/>
          </p:cNvSpPr>
          <p:nvPr>
            <p:ph type="dt" idx="13"/>
          </p:nvPr>
        </p:nvSpPr>
        <p:spPr/>
        <p:txBody>
          <a:bodyPr/>
          <a:p>
            <a:r>
              <a:rPr lang="tr-TR"/>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2" name="PlaceHolder 2"/>
          <p:cNvSpPr>
            <a:spLocks noGrp="1"/>
          </p:cNvSpPr>
          <p:nvPr>
            <p:ph/>
          </p:nvPr>
        </p:nvSpPr>
        <p:spPr>
          <a:xfrm>
            <a:off x="457200" y="160020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93" name="PlaceHolder 3"/>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5" name="PlaceHolder 4"/>
          <p:cNvSpPr>
            <a:spLocks noGrp="1"/>
          </p:cNvSpPr>
          <p:nvPr>
            <p:ph type="ftr" idx="14"/>
          </p:nvPr>
        </p:nvSpPr>
        <p:spPr/>
        <p:txBody>
          <a:bodyPr/>
          <a:p>
            <a:r>
              <a:t>Footer</a:t>
            </a:r>
          </a:p>
        </p:txBody>
      </p:sp>
      <p:sp>
        <p:nvSpPr>
          <p:cNvPr id="6" name="PlaceHolder 5"/>
          <p:cNvSpPr>
            <a:spLocks noGrp="1"/>
          </p:cNvSpPr>
          <p:nvPr>
            <p:ph type="sldNum" idx="15"/>
          </p:nvPr>
        </p:nvSpPr>
        <p:spPr/>
        <p:txBody>
          <a:bodyPr/>
          <a:p>
            <a:fld id="{213D675A-C827-4587-A947-4BB92E5A408B}" type="slidenum">
              <a:t>&lt;#&gt;</a:t>
            </a:fld>
          </a:p>
        </p:txBody>
      </p:sp>
      <p:sp>
        <p:nvSpPr>
          <p:cNvPr id="7" name="PlaceHolder 6"/>
          <p:cNvSpPr>
            <a:spLocks noGrp="1"/>
          </p:cNvSpPr>
          <p:nvPr>
            <p:ph type="dt" idx="13"/>
          </p:nvPr>
        </p:nvSpPr>
        <p:spPr/>
        <p:txBody>
          <a:bodyPr/>
          <a:p>
            <a:r>
              <a:rPr lang="tr-TR"/>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5"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96"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97"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98" name="PlaceHolder 5"/>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7" name="PlaceHolder 6"/>
          <p:cNvSpPr>
            <a:spLocks noGrp="1"/>
          </p:cNvSpPr>
          <p:nvPr>
            <p:ph type="ftr" idx="14"/>
          </p:nvPr>
        </p:nvSpPr>
        <p:spPr/>
        <p:txBody>
          <a:bodyPr/>
          <a:p>
            <a:r>
              <a:t>Footer</a:t>
            </a:r>
          </a:p>
        </p:txBody>
      </p:sp>
      <p:sp>
        <p:nvSpPr>
          <p:cNvPr id="8" name="PlaceHolder 7"/>
          <p:cNvSpPr>
            <a:spLocks noGrp="1"/>
          </p:cNvSpPr>
          <p:nvPr>
            <p:ph type="sldNum" idx="15"/>
          </p:nvPr>
        </p:nvSpPr>
        <p:spPr/>
        <p:txBody>
          <a:bodyPr/>
          <a:p>
            <a:fld id="{5E7980CA-0796-4CC7-8A44-2DC0FE1901A7}" type="slidenum">
              <a:t>&lt;#&gt;</a:t>
            </a:fld>
          </a:p>
        </p:txBody>
      </p:sp>
      <p:sp>
        <p:nvSpPr>
          <p:cNvPr id="9" name="PlaceHolder 8"/>
          <p:cNvSpPr>
            <a:spLocks noGrp="1"/>
          </p:cNvSpPr>
          <p:nvPr>
            <p:ph type="dt" idx="13"/>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308CE5FA-615E-4DF9-9FC0-8DE134AF0FD6}" type="slidenum">
              <a:t>&lt;#&gt;</a:t>
            </a:fld>
          </a:p>
        </p:txBody>
      </p:sp>
      <p:sp>
        <p:nvSpPr>
          <p:cNvPr id="5" name="PlaceHolder 4"/>
          <p:cNvSpPr>
            <a:spLocks noGrp="1"/>
          </p:cNvSpPr>
          <p:nvPr>
            <p:ph type="dt" idx="1"/>
          </p:nvPr>
        </p:nvSpPr>
        <p:spPr/>
        <p:txBody>
          <a:bodyPr/>
          <a:p>
            <a:r>
              <a:rPr lang="tr-TR"/>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00" name="PlaceHolder 2"/>
          <p:cNvSpPr>
            <a:spLocks noGrp="1"/>
          </p:cNvSpPr>
          <p:nvPr>
            <p:ph/>
          </p:nvPr>
        </p:nvSpPr>
        <p:spPr>
          <a:xfrm>
            <a:off x="4572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1" name="PlaceHolder 3"/>
          <p:cNvSpPr>
            <a:spLocks noGrp="1"/>
          </p:cNvSpPr>
          <p:nvPr>
            <p:ph/>
          </p:nvPr>
        </p:nvSpPr>
        <p:spPr>
          <a:xfrm>
            <a:off x="182268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2" name="PlaceHolder 4"/>
          <p:cNvSpPr>
            <a:spLocks noGrp="1"/>
          </p:cNvSpPr>
          <p:nvPr>
            <p:ph/>
          </p:nvPr>
        </p:nvSpPr>
        <p:spPr>
          <a:xfrm>
            <a:off x="3187800" y="160020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3" name="PlaceHolder 5"/>
          <p:cNvSpPr>
            <a:spLocks noGrp="1"/>
          </p:cNvSpPr>
          <p:nvPr>
            <p:ph/>
          </p:nvPr>
        </p:nvSpPr>
        <p:spPr>
          <a:xfrm>
            <a:off x="4572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4" name="PlaceHolder 6"/>
          <p:cNvSpPr>
            <a:spLocks noGrp="1"/>
          </p:cNvSpPr>
          <p:nvPr>
            <p:ph/>
          </p:nvPr>
        </p:nvSpPr>
        <p:spPr>
          <a:xfrm>
            <a:off x="182268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5" name="PlaceHolder 7"/>
          <p:cNvSpPr>
            <a:spLocks noGrp="1"/>
          </p:cNvSpPr>
          <p:nvPr>
            <p:ph/>
          </p:nvPr>
        </p:nvSpPr>
        <p:spPr>
          <a:xfrm>
            <a:off x="3187800" y="3964320"/>
            <a:ext cx="129996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9" name="PlaceHolder 8"/>
          <p:cNvSpPr>
            <a:spLocks noGrp="1"/>
          </p:cNvSpPr>
          <p:nvPr>
            <p:ph type="ftr" idx="14"/>
          </p:nvPr>
        </p:nvSpPr>
        <p:spPr/>
        <p:txBody>
          <a:bodyPr/>
          <a:p>
            <a:r>
              <a:t>Footer</a:t>
            </a:r>
          </a:p>
        </p:txBody>
      </p:sp>
      <p:sp>
        <p:nvSpPr>
          <p:cNvPr id="10" name="PlaceHolder 9"/>
          <p:cNvSpPr>
            <a:spLocks noGrp="1"/>
          </p:cNvSpPr>
          <p:nvPr>
            <p:ph type="sldNum" idx="15"/>
          </p:nvPr>
        </p:nvSpPr>
        <p:spPr/>
        <p:txBody>
          <a:bodyPr/>
          <a:p>
            <a:fld id="{969E45FA-AB5D-4F05-B8C2-9BF3FB97E2DA}" type="slidenum">
              <a:t>&lt;#&gt;</a:t>
            </a:fld>
          </a:p>
        </p:txBody>
      </p:sp>
      <p:sp>
        <p:nvSpPr>
          <p:cNvPr id="11" name="PlaceHolder 10"/>
          <p:cNvSpPr>
            <a:spLocks noGrp="1"/>
          </p:cNvSpPr>
          <p:nvPr>
            <p:ph type="dt" idx="13"/>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6" name="PlaceHolder 3"/>
          <p:cNvSpPr>
            <a:spLocks noGrp="1"/>
          </p:cNvSpPr>
          <p:nvPr>
            <p:ph/>
          </p:nvPr>
        </p:nvSpPr>
        <p:spPr>
          <a:xfrm>
            <a:off x="252648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9BF4B9B-A3F6-4F83-83B2-E37E44B6C9F8}"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1970280" cy="4525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0"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1" name="PlaceHolder 4"/>
          <p:cNvSpPr>
            <a:spLocks noGrp="1"/>
          </p:cNvSpPr>
          <p:nvPr>
            <p:ph/>
          </p:nvPr>
        </p:nvSpPr>
        <p:spPr>
          <a:xfrm>
            <a:off x="2526480" y="396432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F37497E-537F-4A6D-9447-FE76EC06BC02}" type="slidenum">
              <a:t>&lt;#&gt;</a:t>
            </a:fld>
          </a:p>
        </p:txBody>
      </p:sp>
      <p:sp>
        <p:nvSpPr>
          <p:cNvPr id="8" name="PlaceHolder 7"/>
          <p:cNvSpPr>
            <a:spLocks noGrp="1"/>
          </p:cNvSpPr>
          <p:nvPr>
            <p:ph type="dt" idx="1"/>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4" name="PlaceHolder 3"/>
          <p:cNvSpPr>
            <a:spLocks noGrp="1"/>
          </p:cNvSpPr>
          <p:nvPr>
            <p:ph/>
          </p:nvPr>
        </p:nvSpPr>
        <p:spPr>
          <a:xfrm>
            <a:off x="2526480" y="1600200"/>
            <a:ext cx="197028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4038120" cy="215856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E8684A59-7968-4954-8551-252A12AC521A}" type="slidenum">
              <a:t>&lt;#&gt;</a:t>
            </a:fld>
          </a:p>
        </p:txBody>
      </p:sp>
      <p:sp>
        <p:nvSpPr>
          <p:cNvPr id="8" name="PlaceHolder 7"/>
          <p:cNvSpPr>
            <a:spLocks noGrp="1"/>
          </p:cNvSpPr>
          <p:nvPr>
            <p:ph type="dt" idx="1"/>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 </a:t>
            </a:r>
            <a:endParaRPr b="0" lang="tr-TR" sz="1200" spc="-1" strike="noStrike">
              <a:solidFill>
                <a:srgbClr val="000000"/>
              </a:solidFill>
              <a:latin typeface="Times New Roman"/>
            </a:endParaRPr>
          </a:p>
        </p:txBody>
      </p:sp>
      <p:sp>
        <p:nvSpPr>
          <p:cNvPr id="1" name="PlaceHolder 2"/>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 </a:t>
            </a:r>
            <a:endParaRPr b="0" lang="tr-TR" sz="1400" spc="-1" strike="noStrike">
              <a:solidFill>
                <a:srgbClr val="000000"/>
              </a:solidFill>
              <a:latin typeface="Times New Roman"/>
            </a:endParaRPr>
          </a:p>
        </p:txBody>
      </p:sp>
      <p:sp>
        <p:nvSpPr>
          <p:cNvPr id="2" name="PlaceHolder 3"/>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2C2CE39C-EBB4-4626-B462-9C40E33241DF}" type="slidenum">
              <a:rPr b="0" lang="en-US" sz="1200" spc="-1" strike="noStrike">
                <a:solidFill>
                  <a:srgbClr val="8b8b8b"/>
                </a:solidFill>
                <a:latin typeface="Calibri"/>
              </a:rPr>
              <a:t>41</a:t>
            </a:fld>
            <a:endParaRPr b="0" lang="tr-TR" sz="1200" spc="-1" strike="noStrike">
              <a:solidFill>
                <a:srgbClr val="000000"/>
              </a:solidFill>
              <a:latin typeface="Times New Roman"/>
            </a:endParaRPr>
          </a:p>
        </p:txBody>
      </p:sp>
      <p:sp>
        <p:nvSpPr>
          <p:cNvPr id="3"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buNone/>
            </a:pPr>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
        <p:nvSpPr>
          <p:cNvPr id="4"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43" name="PlaceHolder 3"/>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4" name="PlaceHolder 4"/>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70D4BA40-30F5-4569-93C7-A4CBA79EFA8B}"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
        <p:nvSpPr>
          <p:cNvPr id="45"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83"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84" name="PlaceHolder 3"/>
          <p:cNvSpPr>
            <a:spLocks noGrp="1"/>
          </p:cNvSpPr>
          <p:nvPr>
            <p:ph type="dt" idx="7"/>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85" name="PlaceHolder 4"/>
          <p:cNvSpPr>
            <a:spLocks noGrp="1"/>
          </p:cNvSpPr>
          <p:nvPr>
            <p:ph type="ftr" idx="8"/>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86" name="PlaceHolder 5"/>
          <p:cNvSpPr>
            <a:spLocks noGrp="1"/>
          </p:cNvSpPr>
          <p:nvPr>
            <p:ph type="sldNum" idx="9"/>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A8C26EF3-F8DA-43C6-AF07-0A9E42120490}"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PlaceHolder 1"/>
          <p:cNvSpPr>
            <a:spLocks noGrp="1"/>
          </p:cNvSpPr>
          <p:nvPr>
            <p:ph type="title"/>
          </p:nvPr>
        </p:nvSpPr>
        <p:spPr>
          <a:xfrm>
            <a:off x="722160" y="4406760"/>
            <a:ext cx="7772040" cy="1361880"/>
          </a:xfrm>
          <a:prstGeom prst="rect">
            <a:avLst/>
          </a:prstGeom>
          <a:noFill/>
          <a:ln w="0">
            <a:noFill/>
          </a:ln>
        </p:spPr>
        <p:txBody>
          <a:bodyPr anchor="t">
            <a:noAutofit/>
          </a:bodyPr>
          <a:p>
            <a:pPr indent="0">
              <a:lnSpc>
                <a:spcPct val="100000"/>
              </a:lnSpc>
              <a:buNone/>
            </a:pPr>
            <a:r>
              <a:rPr b="1" lang="en-US" sz="4000" spc="-1" strike="noStrike" cap="all">
                <a:solidFill>
                  <a:srgbClr val="000000"/>
                </a:solidFill>
                <a:latin typeface="Calibri"/>
              </a:rPr>
              <a:t>Click to edit Master title style</a:t>
            </a:r>
            <a:endParaRPr b="0" lang="en-US" sz="4000" spc="-1" strike="noStrike">
              <a:solidFill>
                <a:srgbClr val="000000"/>
              </a:solidFill>
              <a:latin typeface="Calibri"/>
            </a:endParaRPr>
          </a:p>
        </p:txBody>
      </p:sp>
      <p:sp>
        <p:nvSpPr>
          <p:cNvPr id="124" name="PlaceHolder 2"/>
          <p:cNvSpPr>
            <a:spLocks noGrp="1"/>
          </p:cNvSpPr>
          <p:nvPr>
            <p:ph type="body"/>
          </p:nvPr>
        </p:nvSpPr>
        <p:spPr>
          <a:xfrm>
            <a:off x="722160" y="2906640"/>
            <a:ext cx="7772040" cy="1499760"/>
          </a:xfrm>
          <a:prstGeom prst="rect">
            <a:avLst/>
          </a:prstGeom>
          <a:noFill/>
          <a:ln w="0">
            <a:noFill/>
          </a:ln>
        </p:spPr>
        <p:txBody>
          <a:bodyPr anchor="b">
            <a:noAutofit/>
          </a:bodyPr>
          <a:p>
            <a:pPr indent="0">
              <a:lnSpc>
                <a:spcPct val="100000"/>
              </a:lnSpc>
              <a:spcBef>
                <a:spcPts val="400"/>
              </a:spcBef>
              <a:buNone/>
              <a:tabLst>
                <a:tab algn="l" pos="0"/>
              </a:tabLst>
            </a:pPr>
            <a:r>
              <a:rPr b="0" lang="en-US" sz="2000" spc="-1" strike="noStrike">
                <a:solidFill>
                  <a:srgbClr val="8b8b8b"/>
                </a:solidFill>
                <a:latin typeface="Calibri"/>
              </a:rPr>
              <a:t>Click to edit Master text styles</a:t>
            </a:r>
            <a:endParaRPr b="0" lang="en-US" sz="2000" spc="-1" strike="noStrike">
              <a:solidFill>
                <a:srgbClr val="000000"/>
              </a:solidFill>
              <a:latin typeface="Calibri"/>
            </a:endParaRPr>
          </a:p>
        </p:txBody>
      </p:sp>
      <p:sp>
        <p:nvSpPr>
          <p:cNvPr id="125" name="PlaceHolder 3"/>
          <p:cNvSpPr>
            <a:spLocks noGrp="1"/>
          </p:cNvSpPr>
          <p:nvPr>
            <p:ph type="dt" idx="10"/>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126" name="PlaceHolder 4"/>
          <p:cNvSpPr>
            <a:spLocks noGrp="1"/>
          </p:cNvSpPr>
          <p:nvPr>
            <p:ph type="ftr" idx="11"/>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27" name="PlaceHolder 5"/>
          <p:cNvSpPr>
            <a:spLocks noGrp="1"/>
          </p:cNvSpPr>
          <p:nvPr>
            <p:ph type="sldNum" idx="12"/>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6BA2466B-5860-4A12-B3D0-6EA6CF45F927}"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65" name="PlaceHolder 2"/>
          <p:cNvSpPr>
            <a:spLocks noGrp="1"/>
          </p:cNvSpPr>
          <p:nvPr>
            <p:ph type="body"/>
          </p:nvPr>
        </p:nvSpPr>
        <p:spPr>
          <a:xfrm>
            <a:off x="45720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6" name="PlaceHolder 3"/>
          <p:cNvSpPr>
            <a:spLocks noGrp="1"/>
          </p:cNvSpPr>
          <p:nvPr>
            <p:ph type="body"/>
          </p:nvPr>
        </p:nvSpPr>
        <p:spPr>
          <a:xfrm>
            <a:off x="4648320" y="1600200"/>
            <a:ext cx="4038120" cy="4525560"/>
          </a:xfrm>
          <a:prstGeom prst="rect">
            <a:avLst/>
          </a:prstGeom>
          <a:noFill/>
          <a:ln w="0">
            <a:noFill/>
          </a:ln>
        </p:spPr>
        <p:txBody>
          <a:bodyPr anchor="t">
            <a:noAutofit/>
          </a:bodyPr>
          <a:p>
            <a:pPr marL="343080" indent="-343080">
              <a:lnSpc>
                <a:spcPct val="100000"/>
              </a:lnSpc>
              <a:spcBef>
                <a:spcPts val="56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743040" indent="-285840">
              <a:lnSpc>
                <a:spcPct val="100000"/>
              </a:lnSpc>
              <a:spcBef>
                <a:spcPts val="47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100000"/>
              </a:lnSpc>
              <a:spcBef>
                <a:spcPts val="400"/>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100000"/>
              </a:lnSpc>
              <a:spcBef>
                <a:spcPts val="360"/>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100000"/>
              </a:lnSpc>
              <a:spcBef>
                <a:spcPts val="360"/>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167" name="PlaceHolder 4"/>
          <p:cNvSpPr>
            <a:spLocks noGrp="1"/>
          </p:cNvSpPr>
          <p:nvPr>
            <p:ph type="dt" idx="13"/>
          </p:nvPr>
        </p:nvSpPr>
        <p:spPr>
          <a:xfrm>
            <a:off x="457200" y="6356520"/>
            <a:ext cx="2133360" cy="364680"/>
          </a:xfrm>
          <a:prstGeom prst="rect">
            <a:avLst/>
          </a:prstGeom>
          <a:noFill/>
          <a:ln w="0">
            <a:noFill/>
          </a:ln>
        </p:spPr>
        <p:txBody>
          <a:bodyPr anchor="ctr">
            <a:noAutofit/>
          </a:bodyPr>
          <a:lstStyle>
            <a:lvl1pPr indent="0">
              <a:lnSpc>
                <a:spcPct val="100000"/>
              </a:lnSpc>
              <a:buNone/>
              <a:defRPr b="0" lang="en-US" sz="1200" spc="-1" strike="noStrike">
                <a:solidFill>
                  <a:srgbClr val="8b8b8b"/>
                </a:solidFill>
                <a:latin typeface="Calibri"/>
              </a:defRPr>
            </a:lvl1pPr>
          </a:lstStyle>
          <a:p>
            <a:pPr indent="0">
              <a:lnSpc>
                <a:spcPct val="100000"/>
              </a:lnSpc>
              <a:buNone/>
            </a:pPr>
            <a:r>
              <a:rPr b="0" lang="en-US" sz="1200" spc="-1" strike="noStrike">
                <a:solidFill>
                  <a:srgbClr val="8b8b8b"/>
                </a:solidFill>
                <a:latin typeface="Calibri"/>
              </a:rPr>
              <a:t>&lt;date/time&gt;</a:t>
            </a:r>
            <a:endParaRPr b="0" lang="tr-TR" sz="1200" spc="-1" strike="noStrike">
              <a:solidFill>
                <a:srgbClr val="000000"/>
              </a:solidFill>
              <a:latin typeface="Times New Roman"/>
            </a:endParaRPr>
          </a:p>
        </p:txBody>
      </p:sp>
      <p:sp>
        <p:nvSpPr>
          <p:cNvPr id="168" name="PlaceHolder 5"/>
          <p:cNvSpPr>
            <a:spLocks noGrp="1"/>
          </p:cNvSpPr>
          <p:nvPr>
            <p:ph type="ftr" idx="14"/>
          </p:nvPr>
        </p:nvSpPr>
        <p:spPr>
          <a:xfrm>
            <a:off x="3124080" y="6356520"/>
            <a:ext cx="2895120" cy="364680"/>
          </a:xfrm>
          <a:prstGeom prst="rect">
            <a:avLst/>
          </a:prstGeom>
          <a:noFill/>
          <a:ln w="0">
            <a:noFill/>
          </a:ln>
        </p:spPr>
        <p:txBody>
          <a:bodyPr anchor="ctr">
            <a:noAutofit/>
          </a:bodyPr>
          <a:lstStyle>
            <a:lvl1pPr indent="0" algn="ctr">
              <a:buNone/>
              <a:defRPr b="0" lang="tr-TR" sz="1400" spc="-1" strike="noStrike">
                <a:solidFill>
                  <a:srgbClr val="000000"/>
                </a:solidFill>
                <a:latin typeface="Times New Roman"/>
              </a:defRPr>
            </a:lvl1pPr>
          </a:lstStyle>
          <a:p>
            <a:pPr indent="0" algn="ctr">
              <a:buNone/>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169" name="PlaceHolder 6"/>
          <p:cNvSpPr>
            <a:spLocks noGrp="1"/>
          </p:cNvSpPr>
          <p:nvPr>
            <p:ph type="sldNum" idx="15"/>
          </p:nvPr>
        </p:nvSpPr>
        <p:spPr>
          <a:xfrm>
            <a:off x="6553080" y="6356520"/>
            <a:ext cx="2133360" cy="364680"/>
          </a:xfrm>
          <a:prstGeom prst="rect">
            <a:avLst/>
          </a:prstGeom>
          <a:noFill/>
          <a:ln w="0">
            <a:noFill/>
          </a:ln>
        </p:spPr>
        <p:txBody>
          <a:bodyPr anchor="ctr">
            <a:noAutofit/>
          </a:bodyPr>
          <a:lstStyle>
            <a:lvl1pPr indent="0" algn="r">
              <a:lnSpc>
                <a:spcPct val="100000"/>
              </a:lnSpc>
              <a:buNone/>
              <a:defRPr b="0" lang="en-US" sz="1200" spc="-1" strike="noStrike">
                <a:solidFill>
                  <a:srgbClr val="8b8b8b"/>
                </a:solidFill>
                <a:latin typeface="Calibri"/>
              </a:defRPr>
            </a:lvl1pPr>
          </a:lstStyle>
          <a:p>
            <a:pPr indent="0" algn="r">
              <a:lnSpc>
                <a:spcPct val="100000"/>
              </a:lnSpc>
              <a:buNone/>
            </a:pPr>
            <a:fld id="{3EE9A8DB-6B57-4F07-B9AE-712FA8879577}" type="slidenum">
              <a:rPr b="0" lang="en-US" sz="1200" spc="-1" strike="noStrike">
                <a:solidFill>
                  <a:srgbClr val="8b8b8b"/>
                </a:solidFill>
                <a:latin typeface="Calibri"/>
              </a:rPr>
              <a:t>&lt;number&gt;</a:t>
            </a:fld>
            <a:endParaRPr b="0" lang="tr-TR"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5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6" name="Group 2"/>
          <p:cNvGrpSpPr/>
          <p:nvPr/>
        </p:nvGrpSpPr>
        <p:grpSpPr>
          <a:xfrm>
            <a:off x="-173520" y="-208440"/>
            <a:ext cx="18461160" cy="10495080"/>
            <a:chOff x="-173520" y="-208440"/>
            <a:chExt cx="18461160" cy="10495080"/>
          </a:xfrm>
        </p:grpSpPr>
        <p:sp>
          <p:nvSpPr>
            <p:cNvPr id="207" name="Freeform 3"/>
            <p:cNvSpPr/>
            <p:nvPr/>
          </p:nvSpPr>
          <p:spPr>
            <a:xfrm>
              <a:off x="-173520" y="-208440"/>
              <a:ext cx="18461160" cy="10495080"/>
            </a:xfrm>
            <a:custGeom>
              <a:avLst/>
              <a:gdLst>
                <a:gd name="textAreaLeft" fmla="*/ 0 w 18461160"/>
                <a:gd name="textAreaRight" fmla="*/ 18461520 w 18461160"/>
                <a:gd name="textAreaTop" fmla="*/ 0 h 10495080"/>
                <a:gd name="textAreaBottom" fmla="*/ 10495440 h 10495080"/>
              </a:gdLst>
              <a:ahLst/>
              <a:rect l="textAreaLeft" t="textAreaTop" r="textAreaRight" b="textAreaBottom"/>
              <a:pathLst>
                <a:path w="24615521" h="13993749">
                  <a:moveTo>
                    <a:pt x="0" y="0"/>
                  </a:moveTo>
                  <a:lnTo>
                    <a:pt x="24615521" y="0"/>
                  </a:lnTo>
                  <a:lnTo>
                    <a:pt x="24615521" y="13993749"/>
                  </a:lnTo>
                  <a:lnTo>
                    <a:pt x="0" y="13993749"/>
                  </a:lnTo>
                  <a:close/>
                </a:path>
              </a:pathLst>
            </a:custGeom>
            <a:blipFill rotWithShape="0">
              <a:blip r:embed="rId1">
                <a:alphaModFix amt="4000"/>
              </a:blip>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sp>
        <p:nvSpPr>
          <p:cNvPr id="208" name="Freeform 4"/>
          <p:cNvSpPr/>
          <p:nvPr/>
        </p:nvSpPr>
        <p:spPr>
          <a:xfrm>
            <a:off x="-484200" y="7480440"/>
            <a:ext cx="1455120" cy="1631880"/>
          </a:xfrm>
          <a:custGeom>
            <a:avLst/>
            <a:gdLst>
              <a:gd name="textAreaLeft" fmla="*/ 0 w 1455120"/>
              <a:gd name="textAreaRight" fmla="*/ 1455480 w 1455120"/>
              <a:gd name="textAreaTop" fmla="*/ 0 h 1631880"/>
              <a:gd name="textAreaBottom" fmla="*/ 1632240 h 163188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209" name="Group 5"/>
          <p:cNvGrpSpPr/>
          <p:nvPr/>
        </p:nvGrpSpPr>
        <p:grpSpPr>
          <a:xfrm>
            <a:off x="1440000" y="6421320"/>
            <a:ext cx="15577560" cy="58680"/>
            <a:chOff x="1440000" y="6421320"/>
            <a:chExt cx="15577560" cy="58680"/>
          </a:xfrm>
        </p:grpSpPr>
        <p:sp>
          <p:nvSpPr>
            <p:cNvPr id="210" name="Freeform 6"/>
            <p:cNvSpPr/>
            <p:nvPr/>
          </p:nvSpPr>
          <p:spPr>
            <a:xfrm>
              <a:off x="1440000" y="6421320"/>
              <a:ext cx="15577560" cy="58680"/>
            </a:xfrm>
            <a:custGeom>
              <a:avLst/>
              <a:gdLst>
                <a:gd name="textAreaLeft" fmla="*/ 0 w 15577560"/>
                <a:gd name="textAreaRight" fmla="*/ 15577920 w 1557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sp>
          <p:nvSpPr>
            <p:cNvPr id="211" name="Freeform 14"/>
            <p:cNvSpPr/>
            <p:nvPr/>
          </p:nvSpPr>
          <p:spPr>
            <a:xfrm>
              <a:off x="1440000" y="6421320"/>
              <a:ext cx="15577560" cy="58680"/>
            </a:xfrm>
            <a:custGeom>
              <a:avLst/>
              <a:gdLst>
                <a:gd name="textAreaLeft" fmla="*/ 0 w 15577560"/>
                <a:gd name="textAreaRight" fmla="*/ 15577920 w 1557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grpSp>
      <p:sp>
        <p:nvSpPr>
          <p:cNvPr id="212" name="Freeform 7"/>
          <p:cNvSpPr/>
          <p:nvPr/>
        </p:nvSpPr>
        <p:spPr>
          <a:xfrm>
            <a:off x="16286400" y="8918280"/>
            <a:ext cx="743760" cy="488880"/>
          </a:xfrm>
          <a:custGeom>
            <a:avLst/>
            <a:gdLst>
              <a:gd name="textAreaLeft" fmla="*/ 0 w 743760"/>
              <a:gd name="textAreaRight" fmla="*/ 744120 w 743760"/>
              <a:gd name="textAreaTop" fmla="*/ 0 h 488880"/>
              <a:gd name="textAreaBottom" fmla="*/ 489240 h 48888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13" name="Freeform 8"/>
          <p:cNvSpPr/>
          <p:nvPr/>
        </p:nvSpPr>
        <p:spPr>
          <a:xfrm>
            <a:off x="3207960" y="8886960"/>
            <a:ext cx="3110760" cy="1378080"/>
          </a:xfrm>
          <a:custGeom>
            <a:avLst/>
            <a:gdLst>
              <a:gd name="textAreaLeft" fmla="*/ 0 w 3110760"/>
              <a:gd name="textAreaRight" fmla="*/ 3111120 w 3110760"/>
              <a:gd name="textAreaTop" fmla="*/ 0 h 1378080"/>
              <a:gd name="textAreaBottom" fmla="*/ 1378440 h 1378080"/>
            </a:gdLst>
            <a:ahLst/>
            <a:rect l="textAreaLeft" t="textAreaTop" r="textAreaRight" b="textAreaBottom"/>
            <a:pathLst>
              <a:path w="3111218" h="1378585">
                <a:moveTo>
                  <a:pt x="0" y="0"/>
                </a:moveTo>
                <a:lnTo>
                  <a:pt x="3111217" y="0"/>
                </a:lnTo>
                <a:lnTo>
                  <a:pt x="3111217" y="1378586"/>
                </a:lnTo>
                <a:lnTo>
                  <a:pt x="0" y="1378586"/>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214" name="Group 9"/>
          <p:cNvGrpSpPr/>
          <p:nvPr/>
        </p:nvGrpSpPr>
        <p:grpSpPr>
          <a:xfrm>
            <a:off x="-548640" y="8653320"/>
            <a:ext cx="1602720" cy="1809720"/>
            <a:chOff x="-548640" y="8653320"/>
            <a:chExt cx="1602720" cy="1809720"/>
          </a:xfrm>
        </p:grpSpPr>
        <p:sp>
          <p:nvSpPr>
            <p:cNvPr id="215" name="Freeform 10"/>
            <p:cNvSpPr/>
            <p:nvPr/>
          </p:nvSpPr>
          <p:spPr>
            <a:xfrm rot="16200000">
              <a:off x="-651960" y="8756640"/>
              <a:ext cx="1809720" cy="1602720"/>
            </a:xfrm>
            <a:custGeom>
              <a:avLst/>
              <a:gdLst>
                <a:gd name="textAreaLeft" fmla="*/ 0 w 1809720"/>
                <a:gd name="textAreaRight" fmla="*/ 1810080 w 1809720"/>
                <a:gd name="textAreaTop" fmla="*/ 0 h 1602720"/>
                <a:gd name="textAreaBottom" fmla="*/ 1603080 h 160272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ndParaRPr>
            </a:p>
          </p:txBody>
        </p:sp>
      </p:grpSp>
      <p:sp>
        <p:nvSpPr>
          <p:cNvPr id="216" name="Freeform 11"/>
          <p:cNvSpPr/>
          <p:nvPr/>
        </p:nvSpPr>
        <p:spPr>
          <a:xfrm>
            <a:off x="12309840" y="8850240"/>
            <a:ext cx="4348440" cy="1378080"/>
          </a:xfrm>
          <a:custGeom>
            <a:avLst/>
            <a:gdLst>
              <a:gd name="textAreaLeft" fmla="*/ 0 w 4348440"/>
              <a:gd name="textAreaRight" fmla="*/ 4348800 w 4348440"/>
              <a:gd name="textAreaTop" fmla="*/ 0 h 1378080"/>
              <a:gd name="textAreaBottom" fmla="*/ 1378440 h 137808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17" name="Freeform 12"/>
          <p:cNvSpPr/>
          <p:nvPr/>
        </p:nvSpPr>
        <p:spPr>
          <a:xfrm rot="16200000">
            <a:off x="1689480" y="8966520"/>
            <a:ext cx="1045080" cy="1412280"/>
          </a:xfrm>
          <a:custGeom>
            <a:avLst/>
            <a:gdLst>
              <a:gd name="textAreaLeft" fmla="*/ 0 w 1045080"/>
              <a:gd name="textAreaRight" fmla="*/ 1045440 w 1045080"/>
              <a:gd name="textAreaTop" fmla="*/ 0 h 1412280"/>
              <a:gd name="textAreaBottom" fmla="*/ 1412640 h 141228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18" name="TextBox 13"/>
          <p:cNvSpPr/>
          <p:nvPr/>
        </p:nvSpPr>
        <p:spPr>
          <a:xfrm>
            <a:off x="1348920" y="1105920"/>
            <a:ext cx="15590160" cy="905760"/>
          </a:xfrm>
          <a:prstGeom prst="rect">
            <a:avLst/>
          </a:prstGeom>
          <a:noFill/>
          <a:ln w="0">
            <a:noFill/>
          </a:ln>
        </p:spPr>
        <p:style>
          <a:lnRef idx="0"/>
          <a:fillRef idx="0"/>
          <a:effectRef idx="0"/>
          <a:fontRef idx="minor"/>
        </p:style>
        <p:txBody>
          <a:bodyPr lIns="0" rIns="0" tIns="0" bIns="0" anchor="t">
            <a:spAutoFit/>
          </a:bodyPr>
          <a:p>
            <a:pPr>
              <a:lnSpc>
                <a:spcPts val="7129"/>
              </a:lnSpc>
            </a:pPr>
            <a:r>
              <a:rPr b="1" lang="en-US" sz="6600" spc="60" strike="noStrike">
                <a:solidFill>
                  <a:srgbClr val="000000"/>
                </a:solidFill>
                <a:latin typeface="TT Rounds Condensed Bold"/>
                <a:ea typeface="TT Rounds Condensed Bold"/>
              </a:rPr>
              <a:t>Title</a:t>
            </a:r>
            <a:endParaRPr b="0" lang="tr-TR" sz="6600" spc="-1" strike="noStrike">
              <a:solidFill>
                <a:srgbClr val="000000"/>
              </a:solidFill>
              <a:latin typeface="Arial"/>
            </a:endParaRPr>
          </a:p>
        </p:txBody>
      </p:sp>
      <p:sp>
        <p:nvSpPr>
          <p:cNvPr id="219" name="TextBox 14"/>
          <p:cNvSpPr/>
          <p:nvPr/>
        </p:nvSpPr>
        <p:spPr>
          <a:xfrm>
            <a:off x="1348920" y="2774520"/>
            <a:ext cx="15590160" cy="640440"/>
          </a:xfrm>
          <a:prstGeom prst="rect">
            <a:avLst/>
          </a:prstGeom>
          <a:noFill/>
          <a:ln w="0">
            <a:noFill/>
          </a:ln>
        </p:spPr>
        <p:style>
          <a:lnRef idx="0"/>
          <a:fillRef idx="0"/>
          <a:effectRef idx="0"/>
          <a:fontRef idx="minor"/>
        </p:style>
        <p:txBody>
          <a:bodyPr lIns="0" rIns="0" tIns="0" bIns="0" anchor="t">
            <a:spAutoFit/>
          </a:bodyPr>
          <a:p>
            <a:pPr marL="759960" indent="-380160">
              <a:lnSpc>
                <a:spcPts val="5040"/>
              </a:lnSpc>
              <a:tabLst>
                <a:tab algn="l" pos="0"/>
              </a:tabLst>
            </a:pPr>
            <a:r>
              <a:rPr b="0" lang="en-US" sz="4200" spc="38" strike="noStrike" u="sng">
                <a:solidFill>
                  <a:srgbClr val="000000"/>
                </a:solidFill>
                <a:uFillTx/>
                <a:latin typeface="TT Rounds Condensed"/>
                <a:ea typeface="TT Rounds Condensed"/>
              </a:rPr>
              <a:t>Information</a:t>
            </a:r>
            <a:endParaRPr b="0" lang="tr-TR" sz="4200" spc="-1" strike="noStrike">
              <a:solidFill>
                <a:srgbClr val="000000"/>
              </a:solidFill>
              <a:latin typeface="Arial"/>
            </a:endParaRPr>
          </a:p>
        </p:txBody>
      </p:sp>
      <p:sp>
        <p:nvSpPr>
          <p:cNvPr id="220" name="TextBox 15"/>
          <p:cNvSpPr/>
          <p:nvPr/>
        </p:nvSpPr>
        <p:spPr>
          <a:xfrm>
            <a:off x="16383960" y="8949600"/>
            <a:ext cx="554760" cy="27468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Collection Methods</a:t>
            </a:r>
            <a:endParaRPr b="0" lang="en-US" sz="3600" spc="-1" strike="noStrike">
              <a:solidFill>
                <a:srgbClr val="000000"/>
              </a:solidFill>
              <a:latin typeface="Calibri"/>
            </a:endParaRPr>
          </a:p>
        </p:txBody>
      </p:sp>
      <p:sp>
        <p:nvSpPr>
          <p:cNvPr id="25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collection is a critical step in cybersecurity. Understanding the different methods is essential for effective data gathering and analysis. This slide covers practical applications of data collection techniques, providing examples and actionable information.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Using Wireshark to analyze network traffic for potential threats.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Open-Source Tools: Use free tools like Wireshark for network traffic capture.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Log Analysis: Monitor logs for security events and anomalies.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Network Monitoring: Track network activity using tools like Zeek or Suricata.</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Host Monitoring: Monitor local data on systems and hosts.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Cloud-Based Solutions: Utilize cloud platforms to collect data from multiple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Types and Formats</a:t>
            </a:r>
            <a:endParaRPr b="0" lang="en-US" sz="3600" spc="-1" strike="noStrike">
              <a:solidFill>
                <a:srgbClr val="000000"/>
              </a:solidFill>
              <a:latin typeface="Calibri"/>
            </a:endParaRPr>
          </a:p>
        </p:txBody>
      </p:sp>
      <p:sp>
        <p:nvSpPr>
          <p:cNvPr id="25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Understanding the various types and formats of data is essential for effective data collection. Different data formats require specific collection and analysis techniques.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Financial transactions (structured data)</a:t>
            </a:r>
            <a:br>
              <a:rPr sz="2400"/>
            </a:br>
            <a:r>
              <a:rPr b="0" lang="en-US" sz="2400" spc="-1" strike="noStrike">
                <a:solidFill>
                  <a:srgbClr val="000000"/>
                </a:solidFill>
                <a:latin typeface="Calibri"/>
              </a:rPr>
              <a:t>• Customer reviews (unstructured data)</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ISO/IEC 27040:2015 Information security management: Data breach incident management guidelines</a:t>
            </a:r>
            <a:br>
              <a:rPr sz="2400"/>
            </a:br>
            <a:r>
              <a:rPr b="0" lang="en-US" sz="2400" spc="-1" strike="noStrike">
                <a:solidFill>
                  <a:srgbClr val="000000"/>
                </a:solidFill>
                <a:latin typeface="Calibri"/>
              </a:rPr>
              <a:t>• NIST SP 800-122 Guide to Data Security</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Structured: Data with a predefined structure, such as relational databases (e...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Unstructured: Data without a defined structure, such as text documents or aud...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Semi-structured: Data with some structure, but not as rigid as structured dat...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Metadata: Data that provides information about other data (e.g., file creatio...</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Big Data: Extremely large and complex datasets that require specialized techn...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Data Types and Formats</a:t>
            </a:r>
            <a:endParaRPr b="0" lang="en-US" sz="3600" spc="-1" strike="noStrike">
              <a:solidFill>
                <a:srgbClr val="000000"/>
              </a:solidFill>
              <a:latin typeface="Calibri"/>
            </a:endParaRPr>
          </a:p>
        </p:txBody>
      </p:sp>
      <p:sp>
        <p:nvSpPr>
          <p:cNvPr id="256"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57"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Types and Formats</a:t>
            </a:r>
            <a:endParaRPr b="0" lang="en-US" sz="3600" spc="-1" strike="noStrike">
              <a:solidFill>
                <a:srgbClr val="000000"/>
              </a:solidFill>
              <a:latin typeface="Calibri"/>
            </a:endParaRPr>
          </a:p>
        </p:txBody>
      </p:sp>
      <p:sp>
        <p:nvSpPr>
          <p:cNvPr id="25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Understanding different data types and formats is crucial for effective data collection. Each type has unique characteristics and applications, influencing data analysis and storage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Structured: Financial transaction data in a database</a:t>
            </a:r>
            <a:br>
              <a:rPr sz="2400"/>
            </a:br>
            <a:r>
              <a:rPr b="0" lang="en-US" sz="2400" spc="-1" strike="noStrike">
                <a:solidFill>
                  <a:srgbClr val="000000"/>
                </a:solidFill>
                <a:latin typeface="Calibri"/>
              </a:rPr>
              <a:t>• Unstructured: Customer feedback from social media</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 800-53 Revision 5: Security and Privacy Controls for Information Systems and Organizations</a:t>
            </a:r>
            <a:br>
              <a:rPr sz="2400"/>
            </a:br>
            <a:r>
              <a:rPr b="0" lang="en-US" sz="2400" spc="-1" strike="noStrike">
                <a:solidFill>
                  <a:srgbClr val="000000"/>
                </a:solidFill>
                <a:latin typeface="Calibri"/>
              </a:rPr>
              <a:t>• ISO/IEC 27001:2013 Information security management systems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Structured: Data with a predefined format, e.g., relational database tables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Unstructured: Free-form data without a specific structure, e.g., text docum...</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Semi-structured: Data with some structure, but not as rigid as structured 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Binary: Data represented as a sequence of 0s and 1s, e.g., images or execut...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XML: Structured data formatted using tags, e.g., configuration files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Best Practices in Data Collection</a:t>
            </a:r>
            <a:endParaRPr b="0" lang="en-US" sz="3600" spc="-1" strike="noStrike">
              <a:solidFill>
                <a:srgbClr val="000000"/>
              </a:solidFill>
              <a:latin typeface="Calibri"/>
            </a:endParaRPr>
          </a:p>
        </p:txBody>
      </p:sp>
      <p:sp>
        <p:nvSpPr>
          <p:cNvPr id="261"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collection is a critical aspect of cybersecurity. To ensure the integrity and accuracy of collected data, it's imperative to follow established best practices, including proper planning, data minimization, anonymization, and adherence to legal and ethical guidelines.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 an incident response investigation, collect only the data relevant to the incident.</a:t>
            </a:r>
            <a:br>
              <a:rPr sz="2400"/>
            </a:br>
            <a:r>
              <a:rPr b="0" lang="en-US" sz="2400" spc="-1" strike="noStrike">
                <a:solidFill>
                  <a:srgbClr val="000000"/>
                </a:solidFill>
                <a:latin typeface="Calibri"/>
              </a:rPr>
              <a:t>• When conducting a security audit, anonymize collected data to protect the privacy of individuals.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Federal Information Systems</a:t>
            </a:r>
            <a:br>
              <a:rPr sz="2400"/>
            </a:br>
            <a:r>
              <a:rPr b="0" lang="en-US" sz="2400" spc="-1" strike="noStrike">
                <a:solidFill>
                  <a:srgbClr val="000000"/>
                </a:solidFill>
                <a:latin typeface="Calibri"/>
              </a:rPr>
              <a:t>• GDPR (General Data Protection Regulation)</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Define clear data collection objectives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Minimize data collection to only what is necessary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Anonymize or pseudonymize data to protect privacy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Obtain informed consent from individuals whose data is collected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Securely store and transmit collected data</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Best Practices in Data Collection</a:t>
            </a:r>
            <a:endParaRPr b="0" lang="en-US" sz="3600" spc="-1" strike="noStrike">
              <a:solidFill>
                <a:srgbClr val="000000"/>
              </a:solidFill>
              <a:latin typeface="Calibri"/>
            </a:endParaRPr>
          </a:p>
        </p:txBody>
      </p:sp>
      <p:sp>
        <p:nvSpPr>
          <p:cNvPr id="26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Adhere to best practices in data collection to ensure data integrity and compliance with regulatory standards. Key strategies include:</a:t>
            </a:r>
            <a:br>
              <a:rPr sz="2400"/>
            </a:br>
            <a:br>
              <a:rPr sz="2400"/>
            </a:br>
            <a:r>
              <a:rPr b="0" lang="en-US" sz="2400" spc="-1" strike="noStrike">
                <a:solidFill>
                  <a:srgbClr val="000000"/>
                </a:solidFill>
                <a:latin typeface="Calibri"/>
              </a:rPr>
              <a:t>- Define clear data collection objectives</a:t>
            </a:r>
            <a:br>
              <a:rPr sz="2400"/>
            </a:br>
            <a:r>
              <a:rPr b="0" lang="en-US" sz="2400" spc="-1" strike="noStrike">
                <a:solidFill>
                  <a:srgbClr val="000000"/>
                </a:solidFill>
                <a:latin typeface="Calibri"/>
              </a:rPr>
              <a:t>- Identify and prioritize relevant data sources</a:t>
            </a:r>
            <a:br>
              <a:rPr sz="2400"/>
            </a:br>
            <a:r>
              <a:rPr b="0" lang="en-US" sz="2400" spc="-1" strike="noStrike">
                <a:solidFill>
                  <a:srgbClr val="000000"/>
                </a:solidFill>
                <a:latin typeface="Calibri"/>
              </a:rPr>
              <a:t>- Implement robust data collection methods</a:t>
            </a:r>
            <a:br>
              <a:rPr sz="2400"/>
            </a:br>
            <a:r>
              <a:rPr b="0" lang="en-US" sz="2400" spc="-1" strike="noStrike">
                <a:solidFill>
                  <a:srgbClr val="000000"/>
                </a:solidFill>
                <a:latin typeface="Calibri"/>
              </a:rPr>
              <a:t>- Establish data quality controls and validation</a:t>
            </a:r>
            <a:br>
              <a:rPr sz="2400"/>
            </a:br>
            <a:r>
              <a:rPr b="0" lang="en-US" sz="2400" spc="-1" strike="noStrike">
                <a:solidFill>
                  <a:srgbClr val="000000"/>
                </a:solidFill>
                <a:latin typeface="Calibri"/>
              </a:rPr>
              <a:t>- Regularly review and update data collection practices.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Define clear data collection objectives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and prioritize relevant data sources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 robust data collection methods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Establish data quality controls and validation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Regularly review and update data collection practices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Best Practices in Data Collection</a:t>
            </a:r>
            <a:endParaRPr b="0" lang="en-US" sz="3600" spc="-1" strike="noStrike">
              <a:solidFill>
                <a:srgbClr val="000000"/>
              </a:solidFill>
              <a:latin typeface="Calibri"/>
            </a:endParaRPr>
          </a:p>
        </p:txBody>
      </p:sp>
      <p:sp>
        <p:nvSpPr>
          <p:cNvPr id="265"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66"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Quality Assessment</a:t>
            </a:r>
            <a:endParaRPr b="0" lang="en-US" sz="3600" spc="-1" strike="noStrike">
              <a:solidFill>
                <a:srgbClr val="000000"/>
              </a:solidFill>
              <a:latin typeface="Calibri"/>
            </a:endParaRPr>
          </a:p>
        </p:txBody>
      </p:sp>
      <p:sp>
        <p:nvSpPr>
          <p:cNvPr id="26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quality assessment is the process of evaluating data to ensure its fitness for use.</a:t>
            </a:r>
            <a:br>
              <a:rPr sz="2400"/>
            </a:br>
            <a:r>
              <a:rPr b="0" lang="en-US" sz="2400" spc="-1" strike="noStrike">
                <a:solidFill>
                  <a:srgbClr val="000000"/>
                </a:solidFill>
                <a:latin typeface="Calibri"/>
              </a:rPr>
              <a:t>This process involves identifying and addressing data quality issues such as missing values, inconsistencies, and duplicate records.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statistical techniques to identify missing values</a:t>
            </a:r>
            <a:br>
              <a:rPr sz="2400"/>
            </a:br>
            <a:r>
              <a:rPr b="0" lang="en-US" sz="2400" spc="-1" strike="noStrike">
                <a:solidFill>
                  <a:srgbClr val="000000"/>
                </a:solidFill>
                <a:latin typeface="Calibri"/>
              </a:rPr>
              <a:t>• Applying data validation rules to check for inconsistencies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ISO 8000-51: Data quality</a:t>
            </a:r>
            <a:br>
              <a:rPr sz="2400"/>
            </a:br>
            <a:r>
              <a:rPr b="0" lang="en-US" sz="2400" spc="-1" strike="noStrike">
                <a:solidFill>
                  <a:srgbClr val="000000"/>
                </a:solidFill>
                <a:latin typeface="Calibri"/>
              </a:rPr>
              <a:t>• NIST SP 800-53A: Security Controls for Federal Information Systems and Organizations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missing values and outliers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Check for data consistency and integrity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Detect and remove duplicate records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Validate data formats and ranges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Quality Assessment in Practice</a:t>
            </a:r>
            <a:endParaRPr b="0" lang="en-US" sz="3600" spc="-1" strike="noStrike">
              <a:solidFill>
                <a:srgbClr val="000000"/>
              </a:solidFill>
              <a:latin typeface="Calibri"/>
            </a:endParaRPr>
          </a:p>
        </p:txBody>
      </p:sp>
      <p:sp>
        <p:nvSpPr>
          <p:cNvPr id="27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quality assessment evaluates data for accuracy, completeness, consistency, and validity. Poor data quality can compromise data analysis and machine learning models. This training will provide practical applications of data quality assessment techniques.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Removing duplicate customer records in a CRM system.</a:t>
            </a:r>
            <a:br>
              <a:rPr sz="2400"/>
            </a:br>
            <a:r>
              <a:rPr b="0" lang="en-US" sz="2400" spc="-1" strike="noStrike">
                <a:solidFill>
                  <a:srgbClr val="000000"/>
                </a:solidFill>
                <a:latin typeface="Calibri"/>
              </a:rPr>
              <a:t>• Example: Standardizing date formats across different data sources.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Data Quality Assessment Framework: https://www.dqaframework.org/</a:t>
            </a:r>
            <a:br>
              <a:rPr sz="2400"/>
            </a:br>
            <a:r>
              <a:rPr b="0" lang="en-US" sz="2400" spc="-1" strike="noStrike">
                <a:solidFill>
                  <a:srgbClr val="000000"/>
                </a:solidFill>
                <a:latin typeface="Calibri"/>
              </a:rPr>
              <a:t>• NIST Data Quality Framework: https://csrc.nist.gov/projects/data-quality-framework</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Check for missing values and outliers.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and correct data entry errors.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Remove duplicate records.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Standardize data formats and units.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Validate data against known constraints.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Cleaning Techniques</a:t>
            </a:r>
            <a:endParaRPr b="0" lang="en-US" sz="3600" spc="-1" strike="noStrike">
              <a:solidFill>
                <a:srgbClr val="000000"/>
              </a:solidFill>
              <a:latin typeface="Calibri"/>
            </a:endParaRPr>
          </a:p>
        </p:txBody>
      </p:sp>
      <p:sp>
        <p:nvSpPr>
          <p:cNvPr id="27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cleaning techniques prepare raw data for analysis by removing errors, inconsistencies, and irrelevant information. This ensures the accuracy and reliability of subsequent analysis and modeling.</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Imputing missing values in a customer dataset using mean or median</a:t>
            </a:r>
            <a:br>
              <a:rPr sz="2400"/>
            </a:br>
            <a:r>
              <a:rPr b="0" lang="en-US" sz="2400" spc="-1" strike="noStrike">
                <a:solidFill>
                  <a:srgbClr val="000000"/>
                </a:solidFill>
                <a:latin typeface="Calibri"/>
              </a:rPr>
              <a:t>• - Capping outliers in a financial dataset to prevent skewing analysis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ISO/IEC 27002:2022</a:t>
            </a:r>
            <a:br>
              <a:rPr sz="2400"/>
            </a:br>
            <a:r>
              <a:rPr b="0" lang="en-US" sz="2400" spc="-1" strike="noStrike">
                <a:solidFill>
                  <a:srgbClr val="000000"/>
                </a:solidFill>
                <a:latin typeface="Calibri"/>
              </a:rPr>
              <a:t>• - NIST SP 800-53 Rev. 5</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Handling Missing Values: Imputation, Deletion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Dealing with Outliers: Capping, Transformation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Correcting Errors: Typo correction, Consistency checks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Feature Scaling: Standardization, Normalization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Removing Duplicates: Deduplication algorithms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85800" y="2130480"/>
            <a:ext cx="7772040" cy="146952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Analytics in Cybersecurity</a:t>
            </a:r>
            <a:endParaRPr b="0" lang="en-US" sz="3600" spc="-1" strike="noStrike">
              <a:solidFill>
                <a:srgbClr val="000000"/>
              </a:solidFill>
              <a:latin typeface="Calibri"/>
            </a:endParaRPr>
          </a:p>
        </p:txBody>
      </p:sp>
      <p:sp>
        <p:nvSpPr>
          <p:cNvPr id="222" name="PlaceHolder 2"/>
          <p:cNvSpPr>
            <a:spLocks noGrp="1"/>
          </p:cNvSpPr>
          <p:nvPr>
            <p:ph type="subTitle"/>
          </p:nvPr>
        </p:nvSpPr>
        <p:spPr>
          <a:xfrm>
            <a:off x="1371600" y="3886200"/>
            <a:ext cx="6400440" cy="1752120"/>
          </a:xfrm>
          <a:prstGeom prst="rect">
            <a:avLst/>
          </a:prstGeom>
          <a:noFill/>
          <a:ln w="0">
            <a:noFill/>
          </a:ln>
        </p:spPr>
        <p:txBody>
          <a:bodyPr anchor="t">
            <a:noAutofit/>
          </a:bodyPr>
          <a:p>
            <a:pPr indent="0" algn="ctr">
              <a:buNone/>
            </a:pPr>
            <a:endParaRPr b="0" lang="tr-TR" sz="3200" spc="-1" strike="noStrike">
              <a:solidFill>
                <a:srgbClr val="8b8b8b"/>
              </a:solidFill>
              <a:latin typeface="Calibri"/>
            </a:endParaRPr>
          </a:p>
        </p:txBody>
      </p:sp>
      <p:sp>
        <p:nvSpPr>
          <p:cNvPr id="223" name="Freeform 1"/>
          <p:cNvSpPr/>
          <p:nvPr/>
        </p:nvSpPr>
        <p:spPr>
          <a:xfrm>
            <a:off x="416160" y="7380000"/>
            <a:ext cx="1455120" cy="1631880"/>
          </a:xfrm>
          <a:custGeom>
            <a:avLst/>
            <a:gdLst>
              <a:gd name="textAreaLeft" fmla="*/ 0 w 1455120"/>
              <a:gd name="textAreaRight" fmla="*/ 1455480 w 1455120"/>
              <a:gd name="textAreaTop" fmla="*/ 0 h 1631880"/>
              <a:gd name="textAreaBottom" fmla="*/ 1632240 h 163188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24" name="Freeform 2"/>
          <p:cNvSpPr/>
          <p:nvPr/>
        </p:nvSpPr>
        <p:spPr>
          <a:xfrm>
            <a:off x="17186760" y="8817840"/>
            <a:ext cx="743760" cy="488880"/>
          </a:xfrm>
          <a:custGeom>
            <a:avLst/>
            <a:gdLst>
              <a:gd name="textAreaLeft" fmla="*/ 0 w 743760"/>
              <a:gd name="textAreaRight" fmla="*/ 744120 w 743760"/>
              <a:gd name="textAreaTop" fmla="*/ 0 h 488880"/>
              <a:gd name="textAreaBottom" fmla="*/ 489240 h 48888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grpSp>
        <p:nvGrpSpPr>
          <p:cNvPr id="225" name="Group 1"/>
          <p:cNvGrpSpPr/>
          <p:nvPr/>
        </p:nvGrpSpPr>
        <p:grpSpPr>
          <a:xfrm>
            <a:off x="416160" y="8552880"/>
            <a:ext cx="1602720" cy="1809720"/>
            <a:chOff x="416160" y="8552880"/>
            <a:chExt cx="1602720" cy="1809720"/>
          </a:xfrm>
        </p:grpSpPr>
        <p:sp>
          <p:nvSpPr>
            <p:cNvPr id="226" name="Freeform 5"/>
            <p:cNvSpPr/>
            <p:nvPr/>
          </p:nvSpPr>
          <p:spPr>
            <a:xfrm rot="16200000">
              <a:off x="312480" y="8656200"/>
              <a:ext cx="1809720" cy="1602720"/>
            </a:xfrm>
            <a:custGeom>
              <a:avLst/>
              <a:gdLst>
                <a:gd name="textAreaLeft" fmla="*/ 0 w 1809720"/>
                <a:gd name="textAreaRight" fmla="*/ 1810080 w 1809720"/>
                <a:gd name="textAreaTop" fmla="*/ 0 h 1602720"/>
                <a:gd name="textAreaBottom" fmla="*/ 1603080 h 160272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ndParaRPr>
            </a:p>
          </p:txBody>
        </p:sp>
      </p:grpSp>
      <p:sp>
        <p:nvSpPr>
          <p:cNvPr id="227" name="Freeform 9"/>
          <p:cNvSpPr/>
          <p:nvPr/>
        </p:nvSpPr>
        <p:spPr>
          <a:xfrm>
            <a:off x="13210200" y="8749800"/>
            <a:ext cx="4348440" cy="1378080"/>
          </a:xfrm>
          <a:custGeom>
            <a:avLst/>
            <a:gdLst>
              <a:gd name="textAreaLeft" fmla="*/ 0 w 4348440"/>
              <a:gd name="textAreaRight" fmla="*/ 4348800 w 4348440"/>
              <a:gd name="textAreaTop" fmla="*/ 0 h 1378080"/>
              <a:gd name="textAreaBottom" fmla="*/ 1378440 h 1378080"/>
            </a:gdLst>
            <a:ahLst/>
            <a:rect l="textAreaLeft" t="textAreaTop" r="textAreaRight" b="textAreaBottom"/>
            <a:pathLst>
              <a:path w="4348910" h="1378585">
                <a:moveTo>
                  <a:pt x="0" y="0"/>
                </a:moveTo>
                <a:lnTo>
                  <a:pt x="4348909" y="0"/>
                </a:lnTo>
                <a:lnTo>
                  <a:pt x="4348909" y="1378586"/>
                </a:lnTo>
                <a:lnTo>
                  <a:pt x="0" y="1378586"/>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28" name="Freeform 13"/>
          <p:cNvSpPr/>
          <p:nvPr/>
        </p:nvSpPr>
        <p:spPr>
          <a:xfrm rot="16200000">
            <a:off x="2589840" y="8866080"/>
            <a:ext cx="1045080" cy="1412280"/>
          </a:xfrm>
          <a:custGeom>
            <a:avLst/>
            <a:gdLst>
              <a:gd name="textAreaLeft" fmla="*/ 0 w 1045080"/>
              <a:gd name="textAreaRight" fmla="*/ 1045440 w 1045080"/>
              <a:gd name="textAreaTop" fmla="*/ 0 h 1412280"/>
              <a:gd name="textAreaBottom" fmla="*/ 1412640 h 141228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4"/>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29" name="TextBox 1"/>
          <p:cNvSpPr/>
          <p:nvPr/>
        </p:nvSpPr>
        <p:spPr>
          <a:xfrm flipH="1">
            <a:off x="-360360" y="8849160"/>
            <a:ext cx="17643960" cy="274680"/>
          </a:xfrm>
          <a:prstGeom prst="rect">
            <a:avLst/>
          </a:prstGeom>
          <a:noFill/>
          <a:ln w="0">
            <a:noFill/>
          </a:ln>
        </p:spPr>
        <p:style>
          <a:lnRef idx="0"/>
          <a:fillRef idx="0"/>
          <a:effectRef idx="0"/>
          <a:fontRef idx="minor"/>
        </p:style>
        <p:txBody>
          <a:bodyPr lIns="0" rIns="0" tIns="0" bIns="0" anchor="t">
            <a:spAutoFit/>
          </a:bodyPr>
          <a:p>
            <a:pPr algn="ctr">
              <a:lnSpc>
                <a:spcPts val="2160"/>
              </a:lnSpc>
            </a:pPr>
            <a:r>
              <a:rPr b="0" lang="en-US" sz="1800" spc="-1" strike="noStrike">
                <a:solidFill>
                  <a:srgbClr val="ffffff"/>
                </a:solidFill>
                <a:latin typeface="Montserrat"/>
                <a:ea typeface="Montserrat"/>
              </a:rPr>
              <a:t>7</a:t>
            </a:r>
            <a:endParaRPr b="0" lang="tr-TR" sz="1800" spc="-1" strike="noStrike">
              <a:solidFill>
                <a:srgbClr val="000000"/>
              </a:solidFill>
              <a:latin typeface="Arial"/>
            </a:endParaRPr>
          </a:p>
        </p:txBody>
      </p:sp>
      <p:sp>
        <p:nvSpPr>
          <p:cNvPr id="230" name="Freeform 16"/>
          <p:cNvSpPr/>
          <p:nvPr/>
        </p:nvSpPr>
        <p:spPr>
          <a:xfrm>
            <a:off x="2160000" y="8581320"/>
            <a:ext cx="15217560" cy="58680"/>
          </a:xfrm>
          <a:custGeom>
            <a:avLst/>
            <a:gdLst>
              <a:gd name="textAreaLeft" fmla="*/ 0 w 15217560"/>
              <a:gd name="textAreaRight" fmla="*/ 15217920 w 1521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sp>
        <p:nvSpPr>
          <p:cNvPr id="231" name="Freeform 15"/>
          <p:cNvSpPr/>
          <p:nvPr/>
        </p:nvSpPr>
        <p:spPr>
          <a:xfrm>
            <a:off x="416160" y="7377840"/>
            <a:ext cx="1455120" cy="1631880"/>
          </a:xfrm>
          <a:custGeom>
            <a:avLst/>
            <a:gdLst>
              <a:gd name="textAreaLeft" fmla="*/ 0 w 1455120"/>
              <a:gd name="textAreaRight" fmla="*/ 1455480 w 1455120"/>
              <a:gd name="textAreaTop" fmla="*/ 0 h 1631880"/>
              <a:gd name="textAreaBottom" fmla="*/ 1632240 h 1631880"/>
            </a:gdLst>
            <a:ahLst/>
            <a:rect l="textAreaLeft" t="textAreaTop" r="textAreaRight" b="textAreaBottom"/>
            <a:pathLst>
              <a:path w="1455552" h="1632333">
                <a:moveTo>
                  <a:pt x="0" y="0"/>
                </a:moveTo>
                <a:lnTo>
                  <a:pt x="1455552" y="0"/>
                </a:lnTo>
                <a:lnTo>
                  <a:pt x="1455552" y="1632333"/>
                </a:lnTo>
                <a:lnTo>
                  <a:pt x="0" y="1632333"/>
                </a:lnTo>
                <a:lnTo>
                  <a:pt x="0" y="0"/>
                </a:lnTo>
                <a:close/>
              </a:path>
            </a:pathLst>
          </a:custGeom>
          <a:blipFill rotWithShape="0">
            <a:blip r:embed="rId5"/>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32" name="Freeform 17"/>
          <p:cNvSpPr/>
          <p:nvPr/>
        </p:nvSpPr>
        <p:spPr>
          <a:xfrm>
            <a:off x="17186760" y="8815680"/>
            <a:ext cx="743760" cy="488880"/>
          </a:xfrm>
          <a:custGeom>
            <a:avLst/>
            <a:gdLst>
              <a:gd name="textAreaLeft" fmla="*/ 0 w 743760"/>
              <a:gd name="textAreaRight" fmla="*/ 744120 w 743760"/>
              <a:gd name="textAreaTop" fmla="*/ 0 h 488880"/>
              <a:gd name="textAreaBottom" fmla="*/ 489240 h 488880"/>
            </a:gdLst>
            <a:ahLst/>
            <a:rect l="textAreaLeft" t="textAreaTop" r="textAreaRight" b="textAreaBottom"/>
            <a:pathLst>
              <a:path w="744225" h="489135">
                <a:moveTo>
                  <a:pt x="0" y="0"/>
                </a:moveTo>
                <a:lnTo>
                  <a:pt x="744224" y="0"/>
                </a:lnTo>
                <a:lnTo>
                  <a:pt x="744224" y="489135"/>
                </a:lnTo>
                <a:lnTo>
                  <a:pt x="0" y="489135"/>
                </a:lnTo>
                <a:lnTo>
                  <a:pt x="0" y="0"/>
                </a:lnTo>
                <a:close/>
              </a:path>
            </a:pathLst>
          </a:custGeom>
          <a:blipFill rotWithShape="0">
            <a:blip r:embed="rId6"/>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33" name="Freeform 18"/>
          <p:cNvSpPr/>
          <p:nvPr/>
        </p:nvSpPr>
        <p:spPr>
          <a:xfrm rot="16200000">
            <a:off x="2589840" y="8863920"/>
            <a:ext cx="1045080" cy="1412280"/>
          </a:xfrm>
          <a:custGeom>
            <a:avLst/>
            <a:gdLst>
              <a:gd name="textAreaLeft" fmla="*/ 0 w 1045080"/>
              <a:gd name="textAreaRight" fmla="*/ 1045440 w 1045080"/>
              <a:gd name="textAreaTop" fmla="*/ 0 h 1412280"/>
              <a:gd name="textAreaBottom" fmla="*/ 1412640 h 1412280"/>
            </a:gdLst>
            <a:ahLst/>
            <a:rect l="textAreaLeft" t="textAreaTop" r="textAreaRight" b="textAreaBottom"/>
            <a:pathLst>
              <a:path w="1045381" h="1412688">
                <a:moveTo>
                  <a:pt x="0" y="0"/>
                </a:moveTo>
                <a:lnTo>
                  <a:pt x="1045381" y="0"/>
                </a:lnTo>
                <a:lnTo>
                  <a:pt x="1045381" y="1412688"/>
                </a:lnTo>
                <a:lnTo>
                  <a:pt x="0" y="1412688"/>
                </a:lnTo>
                <a:lnTo>
                  <a:pt x="0" y="0"/>
                </a:lnTo>
                <a:close/>
              </a:path>
            </a:pathLst>
          </a:custGeom>
          <a:blipFill rotWithShape="0">
            <a:blip r:embed="rId7"/>
            <a:srcRect/>
            <a:stretch/>
          </a:blipFill>
          <a:ln w="0">
            <a:noFill/>
          </a:ln>
        </p:spPr>
        <p:style>
          <a:lnRef idx="0"/>
          <a:fillRef idx="0"/>
          <a:effectRef idx="0"/>
          <a:fontRef idx="minor"/>
        </p:style>
        <p:txBody>
          <a:bodyPr lIns="90000" rIns="90000" tIns="45000" bIns="45000" anchor="t">
            <a:noAutofit/>
          </a:bodyPr>
          <a:p>
            <a:endParaRPr b="0" lang="tr-TR" sz="1800" spc="-1" strike="noStrike">
              <a:solidFill>
                <a:srgbClr val="000000"/>
              </a:solidFill>
              <a:latin typeface="Arial"/>
            </a:endParaRPr>
          </a:p>
        </p:txBody>
      </p:sp>
      <p:sp>
        <p:nvSpPr>
          <p:cNvPr id="234" name="Freeform 19"/>
          <p:cNvSpPr/>
          <p:nvPr/>
        </p:nvSpPr>
        <p:spPr>
          <a:xfrm>
            <a:off x="2160000" y="8579160"/>
            <a:ext cx="15217560" cy="58680"/>
          </a:xfrm>
          <a:custGeom>
            <a:avLst/>
            <a:gdLst>
              <a:gd name="textAreaLeft" fmla="*/ 0 w 15217560"/>
              <a:gd name="textAreaRight" fmla="*/ 15217920 w 15217560"/>
              <a:gd name="textAreaTop" fmla="*/ 0 h 58680"/>
              <a:gd name="textAreaBottom" fmla="*/ 59040 h 58680"/>
            </a:gdLst>
            <a:ahLst/>
            <a:rect l="textAreaLeft" t="textAreaTop" r="textAreaRight" b="textAreaBottom"/>
            <a:pathLst>
              <a:path w="20770469" h="78740">
                <a:moveTo>
                  <a:pt x="0" y="0"/>
                </a:moveTo>
                <a:lnTo>
                  <a:pt x="20770469" y="27940"/>
                </a:lnTo>
                <a:lnTo>
                  <a:pt x="20770342" y="78740"/>
                </a:lnTo>
                <a:lnTo>
                  <a:pt x="0" y="50800"/>
                </a:lnTo>
                <a:close/>
              </a:path>
            </a:pathLst>
          </a:custGeom>
          <a:solidFill>
            <a:srgbClr val="9c2736"/>
          </a:solidFill>
          <a:ln w="0">
            <a:noFill/>
          </a:ln>
        </p:spPr>
        <p:style>
          <a:lnRef idx="0"/>
          <a:fillRef idx="0"/>
          <a:effectRef idx="0"/>
          <a:fontRef idx="minor"/>
        </p:style>
        <p:txBody>
          <a:bodyPr lIns="90000" rIns="90000" tIns="14040" bIns="14040" anchor="t">
            <a:noAutofit/>
          </a:bodyPr>
          <a:p>
            <a:endParaRPr b="0" lang="tr-TR" sz="1800" spc="-1" strike="noStrike">
              <a:solidFill>
                <a:srgbClr val="000000"/>
              </a:solidFill>
              <a:latin typeface="Arial"/>
            </a:endParaRPr>
          </a:p>
        </p:txBody>
      </p:sp>
      <p:sp>
        <p:nvSpPr>
          <p:cNvPr id="235" name="Freeform 20"/>
          <p:cNvSpPr/>
          <p:nvPr/>
        </p:nvSpPr>
        <p:spPr>
          <a:xfrm rot="16200000">
            <a:off x="312480" y="8654040"/>
            <a:ext cx="1809720" cy="1602720"/>
          </a:xfrm>
          <a:custGeom>
            <a:avLst/>
            <a:gdLst>
              <a:gd name="textAreaLeft" fmla="*/ 0 w 1809720"/>
              <a:gd name="textAreaRight" fmla="*/ 1810080 w 1809720"/>
              <a:gd name="textAreaTop" fmla="*/ 0 h 1602720"/>
              <a:gd name="textAreaBottom" fmla="*/ 1603080 h 1602720"/>
            </a:gdLst>
            <a:ahLst/>
            <a:rect l="textAreaLeft" t="textAreaTop" r="textAreaRight" b="textAreaBottom"/>
            <a:pathLst>
              <a:path w="2413381" h="2137664">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a:ln w="0">
            <a:noFill/>
          </a:ln>
        </p:spPr>
        <p:style>
          <a:lnRef idx="0"/>
          <a:fillRef idx="0"/>
          <a:effectRef idx="0"/>
          <a:fontRef idx="minor"/>
        </p:style>
        <p:txBody>
          <a:bodyPr lIns="90000" rIns="90000" tIns="45000" bIns="45000" anchor="t">
            <a:noAutofit/>
          </a:bodyPr>
          <a:p>
            <a:endParaRPr b="0" lang="tr-TR"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Data Cleaning Techniques</a:t>
            </a:r>
            <a:endParaRPr b="0" lang="en-US" sz="3600" spc="-1" strike="noStrike">
              <a:solidFill>
                <a:srgbClr val="000000"/>
              </a:solidFill>
              <a:latin typeface="Calibri"/>
            </a:endParaRPr>
          </a:p>
        </p:txBody>
      </p:sp>
      <p:sp>
        <p:nvSpPr>
          <p:cNvPr id="274"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75"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Cleaning Techniques</a:t>
            </a:r>
            <a:endParaRPr b="0" lang="en-US" sz="3600" spc="-1" strike="noStrike">
              <a:solidFill>
                <a:srgbClr val="000000"/>
              </a:solidFill>
              <a:latin typeface="Calibri"/>
            </a:endParaRPr>
          </a:p>
        </p:txBody>
      </p:sp>
      <p:sp>
        <p:nvSpPr>
          <p:cNvPr id="27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cleaning techniques are crucial for preparing data for analysis by removing errors, inconsistencies, and redundancies. They involve processes such as data imputation, outlier detection, and feature scaling.</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Imputation: Filling in missing values based on statistical methods or nearest...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Outlier Detection: Identifying and removing extreme values that can skew anal...</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Feature Scaling: Normalizing data values to ensure they have a similar scale ...</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Validation: Checking data for errors, inconsistencies, and compliance wi...</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Transformation: Converting data into a format suitable for analysis, suc...</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Preprocessing Steps</a:t>
            </a:r>
            <a:endParaRPr b="0" lang="en-US" sz="3600" spc="-1" strike="noStrike">
              <a:solidFill>
                <a:srgbClr val="000000"/>
              </a:solidFill>
              <a:latin typeface="Calibri"/>
            </a:endParaRPr>
          </a:p>
        </p:txBody>
      </p:sp>
      <p:sp>
        <p:nvSpPr>
          <p:cNvPr id="27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preprocessing is the process of preparing raw data for machine learning models. It involves several steps to ensure data quality and consistency.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Imputing missing values with the mean or median</a:t>
            </a:r>
            <a:br>
              <a:rPr sz="2400"/>
            </a:br>
            <a:r>
              <a:rPr b="0" lang="en-US" sz="2400" spc="-1" strike="noStrike">
                <a:solidFill>
                  <a:srgbClr val="000000"/>
                </a:solidFill>
                <a:latin typeface="Calibri"/>
              </a:rPr>
              <a:t>• Scaling data to [0, 1] range using min-max scaling</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 800-53 Revision 4: Security and Privacy Controls for Federal Information Systems and Organiz...</a:t>
            </a:r>
            <a:br>
              <a:rPr sz="2400"/>
            </a:br>
            <a:r>
              <a:rPr b="0" lang="en-US" sz="2400" spc="-1" strike="noStrike">
                <a:solidFill>
                  <a:srgbClr val="000000"/>
                </a:solidFill>
                <a:latin typeface="Calibri"/>
              </a:rPr>
              <a:t>• ISO/IEC 27001:2013: Information technology - Security techniques - Information security management 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Cleaning: Removing errors, inconsistencies, and duplicates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Feature Scaling: Normalizing data to a common range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Missing Data Imputation: Filling missing values with appropriate estimates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Outlier Removal: Identifying and removing extreme values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Transformation: Converting data into a suitable format for modeling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Preprocessing Steps</a:t>
            </a:r>
            <a:endParaRPr b="0" lang="en-US" sz="3600" spc="-1" strike="noStrike">
              <a:solidFill>
                <a:srgbClr val="000000"/>
              </a:solidFill>
              <a:latin typeface="Calibri"/>
            </a:endParaRPr>
          </a:p>
        </p:txBody>
      </p:sp>
      <p:sp>
        <p:nvSpPr>
          <p:cNvPr id="281"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preprocessing involves transforming raw data into a format that is suitable for analysis.</a:t>
            </a:r>
            <a:br>
              <a:rPr sz="2400"/>
            </a:br>
            <a:r>
              <a:rPr b="0" lang="en-US" sz="2400" spc="-1" strike="noStrike">
                <a:solidFill>
                  <a:srgbClr val="000000"/>
                </a:solidFill>
                <a:latin typeface="Calibri"/>
              </a:rPr>
              <a:t>Key steps include:</a:t>
            </a:r>
            <a:br>
              <a:rPr sz="2400"/>
            </a:br>
            <a:br>
              <a:rPr sz="2400"/>
            </a:br>
            <a:r>
              <a:rPr b="0" lang="en-US" sz="2400" spc="-1" strike="noStrike">
                <a:solidFill>
                  <a:srgbClr val="000000"/>
                </a:solidFill>
                <a:latin typeface="Calibri"/>
              </a:rPr>
              <a:t>- **Standardizing:** Ensuring data is in a consistent format, e.g., same units, currency</a:t>
            </a:r>
            <a:br>
              <a:rPr sz="2400"/>
            </a:br>
            <a:r>
              <a:rPr b="0" lang="en-US" sz="2400" spc="-1" strike="noStrike">
                <a:solidFill>
                  <a:srgbClr val="000000"/>
                </a:solidFill>
                <a:latin typeface="Calibri"/>
              </a:rPr>
              <a:t>- **Normalization:** Scaling data to a common range, e.g., 0 to 1</a:t>
            </a:r>
            <a:br>
              <a:rPr sz="2400"/>
            </a:br>
            <a:r>
              <a:rPr b="0" lang="en-US" sz="2400" spc="-1" strike="noStrike">
                <a:solidFill>
                  <a:srgbClr val="000000"/>
                </a:solidFill>
                <a:latin typeface="Calibri"/>
              </a:rPr>
              <a:t>- **Data imputation:** Filling in missing values to minimize bias and improve accuracy</a:t>
            </a:r>
            <a:br>
              <a:rPr sz="2400"/>
            </a:br>
            <a:r>
              <a:rPr b="0" lang="en-US" sz="2400" spc="-1" strike="noStrike">
                <a:solidFill>
                  <a:srgbClr val="000000"/>
                </a:solidFill>
                <a:latin typeface="Calibri"/>
              </a:rPr>
              <a:t>- **Feature engineering:** Generating new features from existing data to enhance analysis</a:t>
            </a:r>
            <a:br>
              <a:rPr sz="2400"/>
            </a:br>
            <a:r>
              <a:rPr b="0" lang="en-US" sz="2400" spc="-1" strike="noStrike">
                <a:solidFill>
                  <a:srgbClr val="000000"/>
                </a:solidFill>
                <a:latin typeface="Calibri"/>
              </a:rPr>
              <a:t>- **Dimensionality reduction:** Reducing the number of features to improve efficiency and prevent overfitting.</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Standardization: Converting data to a consistent format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Normalization: Scaling data to a common range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imputation: Filling in missing values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Feature engineering: Generating new features for analysis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Dimensionality reduction: Reducing the number of features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Data Preprocessing Steps</a:t>
            </a:r>
            <a:endParaRPr b="0" lang="en-US" sz="3600" spc="-1" strike="noStrike">
              <a:solidFill>
                <a:srgbClr val="000000"/>
              </a:solidFill>
              <a:latin typeface="Calibri"/>
            </a:endParaRPr>
          </a:p>
        </p:txBody>
      </p:sp>
      <p:sp>
        <p:nvSpPr>
          <p:cNvPr id="283"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84"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Validation Methods</a:t>
            </a:r>
            <a:endParaRPr b="0" lang="en-US" sz="3600" spc="-1" strike="noStrike">
              <a:solidFill>
                <a:srgbClr val="000000"/>
              </a:solidFill>
              <a:latin typeface="Calibri"/>
            </a:endParaRPr>
          </a:p>
        </p:txBody>
      </p:sp>
      <p:sp>
        <p:nvSpPr>
          <p:cNvPr id="28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validation ensures data quality and integrity before analysis. It involves checking data against defined criteria to identify errors, inconsistencies, or missing values.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Ensuring dates fall within a reasonable range to prevent anomalies.</a:t>
            </a:r>
            <a:br>
              <a:rPr sz="2400"/>
            </a:br>
            <a:r>
              <a:rPr b="0" lang="en-US" sz="2400" spc="-1" strike="noStrike">
                <a:solidFill>
                  <a:srgbClr val="000000"/>
                </a:solidFill>
                <a:latin typeface="Calibri"/>
              </a:rPr>
              <a:t>• Validating email addresses to conform to RFC 822 syntax.</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800-64 Revision 2</a:t>
            </a:r>
            <a:br>
              <a:rPr sz="2400"/>
            </a:br>
            <a:r>
              <a:rPr b="0" lang="en-US" sz="2400" spc="-1" strike="noStrike">
                <a:solidFill>
                  <a:srgbClr val="000000"/>
                </a:solidFill>
                <a:latin typeface="Calibri"/>
              </a:rPr>
              <a:t>• ISO/IEC 27001:2013 Annex A.12.1</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Range Validation: Validates data within a specific range or boundary.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Type Validation: Checks if data conforms to the expected data type.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Format Validation: Verifies if data matches a specific format (e.g., date, ...</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Referential Integrity Validation: Ensures that data references existing 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Logical Validation: Checks for logical errors or relationships within the 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Validation Methods</a:t>
            </a:r>
            <a:endParaRPr b="0" lang="en-US" sz="3600" spc="-1" strike="noStrike">
              <a:solidFill>
                <a:srgbClr val="000000"/>
              </a:solidFill>
              <a:latin typeface="Calibri"/>
            </a:endParaRPr>
          </a:p>
        </p:txBody>
      </p:sp>
      <p:sp>
        <p:nvSpPr>
          <p:cNvPr id="28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validation ensures the accuracy and integrity of data before processing. It involves verifying adherence to specified criteria to identify and correct errors or inconsistencies.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Validating email addresses to ensure correct syntax and domain existence</a:t>
            </a:r>
            <a:br>
              <a:rPr sz="2400"/>
            </a:br>
            <a:r>
              <a:rPr b="0" lang="en-US" sz="2400" spc="-1" strike="noStrike">
                <a:solidFill>
                  <a:srgbClr val="000000"/>
                </a:solidFill>
                <a:latin typeface="Calibri"/>
              </a:rPr>
              <a:t>• Checking dates to ensure valid formats and ranges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Type Validation: Verifies data type adheres to expected format (e.g., nu...</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Range Checking: Ensures values fall within specified bounds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Consistency Checking: Compares data elements to identify logical inconsistencies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Checksum Verification: Detects errors in data transmission or storage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Duplicate Detection: Identifies and removes duplicate data points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Statistical Analysis in Data Security</a:t>
            </a:r>
            <a:endParaRPr b="0" lang="en-US" sz="3600" spc="-1" strike="noStrike">
              <a:solidFill>
                <a:srgbClr val="000000"/>
              </a:solidFill>
              <a:latin typeface="Calibri"/>
            </a:endParaRPr>
          </a:p>
        </p:txBody>
      </p:sp>
      <p:sp>
        <p:nvSpPr>
          <p:cNvPr id="29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Statistical analysis is essential for extracting valuable insights from cybersecurity data. It helps identify patterns, detect anomalies, and make informed decisions. Different statistical techniques are used for various cybersecurity applications, including intrusion detection, risk assessment, and security event correlation.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Using anomaly detection techniques to identify suspicious network traffic patterns.</a:t>
            </a:r>
            <a:br>
              <a:rPr sz="2400"/>
            </a:br>
            <a:r>
              <a:rPr b="0" lang="en-US" sz="2400" spc="-1" strike="noStrike">
                <a:solidFill>
                  <a:srgbClr val="000000"/>
                </a:solidFill>
                <a:latin typeface="Calibri"/>
              </a:rPr>
              <a:t>• - Applying regression models to predict the likelihood of a cybersecurity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Descriptive statistics: Summarize data to understand central tendencies, di...</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Inferential statistics: Draw conclusions about a population based on a sample.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Hypothesis testing: Test hypotheses about cybersecurity events or vulnerabi...</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Regression analysis: Model relationships between variables to predict futur...</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Time series analysis: Analyze data over time to identify trends and patterns.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Statistical Analysis in Data Security</a:t>
            </a:r>
            <a:endParaRPr b="0" lang="en-US" sz="3600" spc="-1" strike="noStrike">
              <a:solidFill>
                <a:srgbClr val="000000"/>
              </a:solidFill>
              <a:latin typeface="Calibri"/>
            </a:endParaRPr>
          </a:p>
        </p:txBody>
      </p:sp>
      <p:sp>
        <p:nvSpPr>
          <p:cNvPr id="292"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93"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Statistical Methods in Data Analysis</a:t>
            </a:r>
            <a:endParaRPr b="0" lang="en-US" sz="3600" spc="-1" strike="noStrike">
              <a:solidFill>
                <a:srgbClr val="000000"/>
              </a:solidFill>
              <a:latin typeface="Calibri"/>
            </a:endParaRPr>
          </a:p>
        </p:txBody>
      </p:sp>
      <p:sp>
        <p:nvSpPr>
          <p:cNvPr id="295"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Statistical analysis methods provide powerful techniques for extracting valuable insights and making informed decisions from cybersecurity data. These methods involve applying mathematical and statistical principles to data to identify patterns, trends, and anomalies.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incident data to identify common attack vectors</a:t>
            </a:r>
            <a:br>
              <a:rPr sz="2400"/>
            </a:br>
            <a:r>
              <a:rPr b="0" lang="en-US" sz="2400" spc="-1" strike="noStrike">
                <a:solidFill>
                  <a:srgbClr val="000000"/>
                </a:solidFill>
                <a:latin typeface="Calibri"/>
              </a:rPr>
              <a:t>• Using time series analysis to detect anomalies in network traffic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a:t>
            </a:r>
            <a:br>
              <a:rPr sz="2400"/>
            </a:br>
            <a:r>
              <a:rPr b="0" lang="en-US" sz="2400" spc="-1" strike="noStrike">
                <a:solidFill>
                  <a:srgbClr val="000000"/>
                </a:solidFill>
                <a:latin typeface="Calibri"/>
              </a:rPr>
              <a:t>• ISO/IEC 27001:2013 Annex A.12</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Descriptive statistics: Summarize and describe data (e.g., mean, median, stan...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Inferential statistics: Draw conclusions from data (e.g., hypothesis testing,...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Regression analysis: Model relationships between variables (e.g., linear regr...</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Time series analysis: Analyze data over time (e.g., moving averages, seasonal...</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Cluster analysis: Group similar data points together (e.g., k-means clusterin...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Course Information</a:t>
            </a:r>
            <a:endParaRPr b="0" lang="en-US" sz="3600" spc="-1" strike="noStrike">
              <a:solidFill>
                <a:srgbClr val="000000"/>
              </a:solidFill>
              <a:latin typeface="Calibri"/>
            </a:endParaRPr>
          </a:p>
        </p:txBody>
      </p:sp>
      <p:sp>
        <p:nvSpPr>
          <p:cNvPr id="23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Course Duration and Structure</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Lecture Duration: 4-8 hours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Lab Time: 1-2 hours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Interactive Sessions and Hands-on Practice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Real-world Case Studies and Examples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Pattern Recognition for Data Analysis</a:t>
            </a:r>
            <a:endParaRPr b="0" lang="en-US" sz="3600" spc="-1" strike="noStrike">
              <a:solidFill>
                <a:srgbClr val="000000"/>
              </a:solidFill>
              <a:latin typeface="Calibri"/>
            </a:endParaRPr>
          </a:p>
        </p:txBody>
      </p:sp>
      <p:sp>
        <p:nvSpPr>
          <p:cNvPr id="29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Pattern recognition involves identifying meaningful patterns, relationships, and anomalies within data. This enables analysts to draw inferences, predict future trends, and detect potential security threats.</a:t>
            </a:r>
            <a:br>
              <a:rPr sz="2400"/>
            </a:br>
            <a:r>
              <a:rPr b="0" lang="en-US" sz="2400" spc="-1" strike="noStrike">
                <a:solidFill>
                  <a:srgbClr val="000000"/>
                </a:solidFill>
                <a:latin typeface="Calibri"/>
              </a:rPr>
              <a:t>Data analysis techniques such as machine learning and statistical modeling leverage pattern recognition to enhance cybersecurity measures.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 800-53 Revision 5: Security and Privacy Controls for Information Systems and Organizations</a:t>
            </a:r>
            <a:br>
              <a:rPr sz="2400"/>
            </a:br>
            <a:r>
              <a:rPr b="0" lang="en-US" sz="2400" spc="-1" strike="noStrike">
                <a:solidFill>
                  <a:srgbClr val="000000"/>
                </a:solidFill>
                <a:latin typeface="Calibri"/>
              </a:rPr>
              <a:t>• ISO/IEC 27001:2013: Information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Analyze threat logs for suspicious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network traffic anomalies indicating intrusions.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Detect phishing attempts by recognizing common language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Monitor user behavior to identify potential insider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Predict future cyberattacks based on historical incident patterns.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Pattern Recognition in Data Analysis</a:t>
            </a:r>
            <a:endParaRPr b="0" lang="en-US" sz="3600" spc="-1" strike="noStrike">
              <a:solidFill>
                <a:srgbClr val="000000"/>
              </a:solidFill>
              <a:latin typeface="Calibri"/>
            </a:endParaRPr>
          </a:p>
        </p:txBody>
      </p:sp>
      <p:sp>
        <p:nvSpPr>
          <p:cNvPr id="29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Pattern recognition is a technique used in data analysis to identify patterns and anomalies in data. By recognizing these patterns, organizations can gain valuable insights into their security posture and identify potential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Identifying suspicious login patterns by analyzing user behavior data.</a:t>
            </a:r>
            <a:br>
              <a:rPr sz="2400"/>
            </a:br>
            <a:r>
              <a:rPr b="0" lang="en-US" sz="2400" spc="-1" strike="noStrike">
                <a:solidFill>
                  <a:srgbClr val="000000"/>
                </a:solidFill>
                <a:latin typeface="Calibri"/>
              </a:rPr>
              <a:t>• - Detecting malware by identifying anomalous file activity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Federal Information Systems and O...</a:t>
            </a:r>
            <a:br>
              <a:rPr sz="2400"/>
            </a:br>
            <a:r>
              <a:rPr b="0" lang="en-US" sz="2400" spc="-1" strike="noStrike">
                <a:solidFill>
                  <a:srgbClr val="000000"/>
                </a:solidFill>
                <a:latin typeface="Calibri"/>
              </a:rPr>
              <a:t>• ISO/IEC 27001:2013, Information technology — Security techniques — Information security management 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Anomaly detection: Identifying unusual or suspicious patterns in data.</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Trend analysis: Identifying trends and patterns in data over time.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Correlation analysis: Identifying relationships between different data points.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Clustering: Grouping similar data points together.</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Classification: Identifying and classifying data points into different cate...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Pattern Recognition in Data Analysis</a:t>
            </a:r>
            <a:endParaRPr b="0" lang="en-US" sz="3600" spc="-1" strike="noStrike">
              <a:solidFill>
                <a:srgbClr val="000000"/>
              </a:solidFill>
              <a:latin typeface="Calibri"/>
            </a:endParaRPr>
          </a:p>
        </p:txBody>
      </p:sp>
      <p:sp>
        <p:nvSpPr>
          <p:cNvPr id="301"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02"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Trend Analysis in Cybersecurity</a:t>
            </a:r>
            <a:endParaRPr b="0" lang="en-US" sz="3600" spc="-1" strike="noStrike">
              <a:solidFill>
                <a:srgbClr val="000000"/>
              </a:solidFill>
              <a:latin typeface="Calibri"/>
            </a:endParaRPr>
          </a:p>
        </p:txBody>
      </p:sp>
      <p:sp>
        <p:nvSpPr>
          <p:cNvPr id="30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Trend analysis involves examining historical data to identify patterns and predict future events. In cybersecurity, this technique helps organizations anticipate and mitigate potential threats. By analyzing trends in attack patterns, vulnerabilities, and threat intelligence, organizations can enhance their security posture and proactively address emerging risks.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Monitoring security logs for unusual patterns</a:t>
            </a:r>
            <a:br>
              <a:rPr sz="2400"/>
            </a:br>
            <a:r>
              <a:rPr b="0" lang="en-US" sz="2400" spc="-1" strike="noStrike">
                <a:solidFill>
                  <a:srgbClr val="000000"/>
                </a:solidFill>
                <a:latin typeface="Calibri"/>
              </a:rPr>
              <a:t>• - Analyzing threat intelligence reports for emerging trends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Identifies emerging threats and vulnerabilities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Predicts future attack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Improves security posture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Supports proactive threat mitigation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Enhances incident response planning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Trend Analysis in Data Security</a:t>
            </a:r>
            <a:endParaRPr b="0" lang="en-US" sz="3600" spc="-1" strike="noStrike">
              <a:solidFill>
                <a:srgbClr val="000000"/>
              </a:solidFill>
              <a:latin typeface="Calibri"/>
            </a:endParaRPr>
          </a:p>
        </p:txBody>
      </p:sp>
      <p:sp>
        <p:nvSpPr>
          <p:cNvPr id="30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Trend analysis involves examining historical data over time to identify patterns and forecast future trends. In cybersecurity, it helps organizations anticipate emerging threats, prioritize incident response efforts, and allocate resources effectively.</a:t>
            </a:r>
            <a:br>
              <a:rPr sz="2400"/>
            </a:br>
            <a:br>
              <a:rPr sz="2400"/>
            </a:br>
            <a:r>
              <a:rPr b="0" lang="en-US" sz="2400" spc="-1" strike="noStrike">
                <a:solidFill>
                  <a:srgbClr val="000000"/>
                </a:solidFill>
                <a:latin typeface="Calibri"/>
              </a:rPr>
              <a:t>By analyzing security logs, intrusion detection systems, and other relevant data sources, organizations can gain valuable insights into:.</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trend analysis to identify a surge in ransomware attacks, allowing organizations to enhance an...</a:t>
            </a:r>
            <a:br>
              <a:rPr sz="2400"/>
            </a:br>
            <a:r>
              <a:rPr b="0" lang="en-US" sz="2400" spc="-1" strike="noStrike">
                <a:solidFill>
                  <a:srgbClr val="000000"/>
                </a:solidFill>
                <a:latin typeface="Calibri"/>
              </a:rPr>
              <a:t>• Tracking phishing email trends to adjust employee training and awareness programs.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https://nvlpubs.nist.gov/nistpubs/SpecialPublications/NIST.SP.800-171A...</a:t>
            </a:r>
            <a:br>
              <a:rPr sz="2400"/>
            </a:br>
            <a:r>
              <a:rPr b="0" lang="en-US" sz="2400" spc="-1" strike="noStrike">
                <a:solidFill>
                  <a:srgbClr val="000000"/>
                </a:solidFill>
                <a:latin typeface="Calibri"/>
              </a:rPr>
              <a:t>• ISO 27001:2013 Information Security Management System Standard: https://www.iso.org/standard/62718.h...</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Emerging attack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Changes in threat profiles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Vulnerability trends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Effectiveness of security controls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Resource allocation optimization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Anomaly Detection in Data Analysis</a:t>
            </a:r>
            <a:endParaRPr b="0" lang="en-US" sz="3600" spc="-1" strike="noStrike">
              <a:solidFill>
                <a:srgbClr val="000000"/>
              </a:solidFill>
              <a:latin typeface="Calibri"/>
            </a:endParaRPr>
          </a:p>
        </p:txBody>
      </p:sp>
      <p:sp>
        <p:nvSpPr>
          <p:cNvPr id="30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Anomaly detection is a technique used in data analysis to identify unusual or suspicious patterns in data. It helps detect deviations from normal behavior, enabling timely response and mitigation of potential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Detecting fraudulent transactions in financial data.</a:t>
            </a:r>
            <a:br>
              <a:rPr sz="2400"/>
            </a:br>
            <a:r>
              <a:rPr b="0" lang="en-US" sz="2400" spc="-1" strike="noStrike">
                <a:solidFill>
                  <a:srgbClr val="000000"/>
                </a:solidFill>
                <a:latin typeface="Calibri"/>
              </a:rPr>
              <a:t>• - Identifying anomalies in network traffic to prevent cyberattacks.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 27001:2013: https://www.iso.org/iso-27001-information-security.html</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Statistical methods: Identify significant deviations from expected norms.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Machine learning algorithms: Classify data points as normal or anomalous ba...</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Threshold-based methods: Set limits and flag data that exceeds thresholds.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Anomaly Detection in Data Analysis</a:t>
            </a:r>
            <a:endParaRPr b="0" lang="en-US" sz="3600" spc="-1" strike="noStrike">
              <a:solidFill>
                <a:srgbClr val="000000"/>
              </a:solidFill>
              <a:latin typeface="Calibri"/>
            </a:endParaRPr>
          </a:p>
        </p:txBody>
      </p:sp>
      <p:sp>
        <p:nvSpPr>
          <p:cNvPr id="310"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11"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Anomaly Detection in Data Analysis</a:t>
            </a:r>
            <a:endParaRPr b="0" lang="en-US" sz="3600" spc="-1" strike="noStrike">
              <a:solidFill>
                <a:srgbClr val="000000"/>
              </a:solidFill>
              <a:latin typeface="Calibri"/>
            </a:endParaRPr>
          </a:p>
        </p:txBody>
      </p:sp>
      <p:sp>
        <p:nvSpPr>
          <p:cNvPr id="31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Anomaly detection plays a crucial role in cybersecurity by identifying unusual or suspicious patterns in data. It can help security teams detect security breaches, malicious activities, and fraudulent transactions. Anomaly detection techniques include statistical models, machine learning algorithms, and behavioral analysis.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Identifying suspicious emails or phishing attempts based on email content, sender reputation, and at...</a:t>
            </a:r>
            <a:br>
              <a:rPr sz="2400"/>
            </a:br>
            <a:r>
              <a:rPr b="0" lang="en-US" sz="2400" spc="-1" strike="noStrike">
                <a:solidFill>
                  <a:srgbClr val="000000"/>
                </a:solidFill>
                <a:latin typeface="Calibri"/>
              </a:rPr>
              <a:t>• Detecting unusual login attempts by monitoring user behavior patterns and identifying anomalies in l...</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ISO/IEC 27001:2013 Information Security Management Systems: https://www.iso.org/iso-27001-informatio...</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Detect network intrusions by identifying abnormal traffic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Monitor system logs for suspicious activities or unauthorized access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Analyze financial transactions for fraudulent or anomalous spending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potential data breaches by detecting unauthorized data access or exf...</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Visualization Techniques</a:t>
            </a:r>
            <a:endParaRPr b="0" lang="en-US" sz="3600" spc="-1" strike="noStrike">
              <a:solidFill>
                <a:srgbClr val="000000"/>
              </a:solidFill>
              <a:latin typeface="Calibri"/>
            </a:endParaRPr>
          </a:p>
        </p:txBody>
      </p:sp>
      <p:sp>
        <p:nvSpPr>
          <p:cNvPr id="315"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visualization techniques are essential for presenting complex cybersecurity data in an understandable and actionable format, enabling analysts to identify patterns, trends, and anomalies quickly.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Bar chart to visualize threat trends over time</a:t>
            </a:r>
            <a:br>
              <a:rPr sz="2400"/>
            </a:br>
            <a:r>
              <a:rPr b="0" lang="en-US" sz="2400" spc="-1" strike="noStrike">
                <a:solidFill>
                  <a:srgbClr val="000000"/>
                </a:solidFill>
                <a:latin typeface="Calibri"/>
              </a:rPr>
              <a:t>• Directed graph to depict network connections and attack paths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Charts: Bar, line, pie, scatterplots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Graphs: Directed, undirected, weighted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Dashboards: Real-time monitoring, KPI tracking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Maps: Geographic distribution of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Timelines: Chronological representation of events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Visualization Techniques for Cybersecurity</a:t>
            </a:r>
            <a:endParaRPr b="0" lang="en-US" sz="3600" spc="-1" strike="noStrike">
              <a:solidFill>
                <a:srgbClr val="000000"/>
              </a:solidFill>
              <a:latin typeface="Calibri"/>
            </a:endParaRPr>
          </a:p>
        </p:txBody>
      </p:sp>
      <p:sp>
        <p:nvSpPr>
          <p:cNvPr id="31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visualization is a powerful tool for analyzing and understanding cybersecurity data. It can help identify patterns, trends, and anomalies that might otherwise be missed. There are a variety of visualization techniques that can be used for cybersecurity purposes, each with its own strengths and weaknesses.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heat maps to identify high-risk areas in a network.</a:t>
            </a:r>
            <a:br>
              <a:rPr sz="2400"/>
            </a:br>
            <a:r>
              <a:rPr b="0" lang="en-US" sz="2400" spc="-1" strike="noStrike">
                <a:solidFill>
                  <a:srgbClr val="000000"/>
                </a:solidFill>
                <a:latin typeface="Calibri"/>
              </a:rPr>
              <a:t>• Using Sankey diagrams to visualize the flow of data between a compromised system and an attacker's 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(CSF)</a:t>
            </a:r>
            <a:br>
              <a:rPr sz="2400"/>
            </a:br>
            <a:r>
              <a:rPr b="0" lang="en-US" sz="2400" spc="-1" strike="noStrike">
                <a:solidFill>
                  <a:srgbClr val="000000"/>
                </a:solidFill>
                <a:latin typeface="Calibri"/>
              </a:rPr>
              <a:t>• ISO/IEC 27001:2013 Information Security Management System (ISMS)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Heat maps: Visualize data distribution and identify areas of high activity.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Sankey diagrams: Show the flow of data between different entities.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Scatter plots: Identify relationships between different data points.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Timelines: Visualize events over time and identify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Network graphs: Represent relationships between network entities.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Course Overview</a:t>
            </a:r>
            <a:endParaRPr b="0" lang="en-US" sz="3600" spc="-1" strike="noStrike">
              <a:solidFill>
                <a:srgbClr val="000000"/>
              </a:solidFill>
              <a:latin typeface="Calibri"/>
            </a:endParaRPr>
          </a:p>
        </p:txBody>
      </p:sp>
      <p:sp>
        <p:nvSpPr>
          <p:cNvPr id="23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Key Topics and Learning Objectives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1. Data Collection - Understanding Sources and Methods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2. Data Cleaning and Preprocessing - Ensuring Data Quality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3. Data Analysis - Extracting Insights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4. Data Visualization - Presenting Results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5. Analytical Tools - Practical Implementation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6. Applications in Cybersecurity - Real-world Usage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Visualization Techniques for Cybersecurity</a:t>
            </a:r>
            <a:endParaRPr b="0" lang="en-US" sz="3600" spc="-1" strike="noStrike">
              <a:solidFill>
                <a:srgbClr val="000000"/>
              </a:solidFill>
              <a:latin typeface="Calibri"/>
            </a:endParaRPr>
          </a:p>
        </p:txBody>
      </p:sp>
      <p:sp>
        <p:nvSpPr>
          <p:cNvPr id="319"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20"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Chart Types and Usage</a:t>
            </a:r>
            <a:endParaRPr b="0" lang="en-US" sz="3600" spc="-1" strike="noStrike">
              <a:solidFill>
                <a:srgbClr val="000000"/>
              </a:solidFill>
              <a:latin typeface="Calibri"/>
            </a:endParaRPr>
          </a:p>
        </p:txBody>
      </p:sp>
      <p:sp>
        <p:nvSpPr>
          <p:cNvPr id="32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Understanding different chart types and their applications is crucial for effective data visualization in cybersecurity. By choosing the appropriate chart, analysts can convey complex information clearly and identify patterns and trends within data sets.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Bar chart: Comparing the number of security incidents by type.</a:t>
            </a:r>
            <a:br>
              <a:rPr sz="2400"/>
            </a:br>
            <a:r>
              <a:rPr b="0" lang="en-US" sz="2400" spc="-1" strike="noStrike">
                <a:solidFill>
                  <a:srgbClr val="000000"/>
                </a:solidFill>
                <a:latin typeface="Calibri"/>
              </a:rPr>
              <a:t>• Line chart: Tracking the average response time of security analysts.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Federal Information Systems and O...</a:t>
            </a:r>
            <a:br>
              <a:rPr sz="2400"/>
            </a:br>
            <a:r>
              <a:rPr b="0" lang="en-US" sz="2400" spc="-1" strike="noStrike">
                <a:solidFill>
                  <a:srgbClr val="000000"/>
                </a:solidFill>
                <a:latin typeface="Calibri"/>
              </a:rPr>
              <a:t>• ISO/IEC 27002:2013: Information Security Management Systems – Best Practices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Bar charts: Compare values across categories.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Line charts: Show trends over time.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Pie charts: Display proportions of a whole.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Scatter plots: Examine relationships between variables.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Heat maps: Visualize data in a matrix form.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Chart Types for Cybersecurity Data</a:t>
            </a:r>
            <a:endParaRPr b="0" lang="en-US" sz="3600" spc="-1" strike="noStrike">
              <a:solidFill>
                <a:srgbClr val="000000"/>
              </a:solidFill>
              <a:latin typeface="Calibri"/>
            </a:endParaRPr>
          </a:p>
        </p:txBody>
      </p:sp>
      <p:sp>
        <p:nvSpPr>
          <p:cNvPr id="32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Organizations can leverage various chart types to gain insights and identify trends within cybersecurity data. These visualizations provide a simplified representation of complex information, allowing for quick and effective analysis.</a:t>
            </a:r>
            <a:br>
              <a:rPr sz="2400"/>
            </a:br>
            <a:br>
              <a:rPr sz="2400"/>
            </a:br>
            <a:r>
              <a:rPr b="0" lang="en-US" sz="2400" spc="-1" strike="noStrike">
                <a:solidFill>
                  <a:srgbClr val="000000"/>
                </a:solidFill>
                <a:latin typeface="Calibri"/>
              </a:rPr>
              <a:t>When selecting the appropriate chart type, consider factors such as the data type, the number of data points, and the desired insights. Common chart types include bar charts, line charts, pie charts, and scatterplots.</a:t>
            </a:r>
            <a:br>
              <a:rPr sz="2400"/>
            </a:br>
            <a:r>
              <a:rPr b="0" lang="en-US" sz="2400" spc="-1" strike="noStrike">
                <a:solidFill>
                  <a:srgbClr val="000000"/>
                </a:solidFill>
                <a:latin typeface="Calibri"/>
              </a:rPr>
              <a:t>Each type offers unique advantages and should be tailored to specific use cases.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Bar Charts: Display categorical data, comparing values across different cat...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Line Charts: Show trends over time, connecting data points to illustrate 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Pie Charts: Depict proportions or percentages, dividing a circle into sectors.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Scatterplots: Plot two variables on a graph, revealing relationships betwee...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Interactive Data Viz: Unlocking Insights</a:t>
            </a:r>
            <a:endParaRPr b="0" lang="en-US" sz="3600" spc="-1" strike="noStrike">
              <a:solidFill>
                <a:srgbClr val="000000"/>
              </a:solidFill>
              <a:latin typeface="Calibri"/>
            </a:endParaRPr>
          </a:p>
        </p:txBody>
      </p:sp>
      <p:sp>
        <p:nvSpPr>
          <p:cNvPr id="32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Interactive visualizations empower users to analyze data dynamically, uncovering hidden patterns and relationships. These visualizations allow for real-time adjustments and exploration, enhancing the decision-making process.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Interactive dashboards displaying real-time security metrics</a:t>
            </a:r>
            <a:br>
              <a:rPr sz="2400"/>
            </a:br>
            <a:r>
              <a:rPr b="0" lang="en-US" sz="2400" spc="-1" strike="noStrike">
                <a:solidFill>
                  <a:srgbClr val="000000"/>
                </a:solidFill>
                <a:latin typeface="Calibri"/>
              </a:rPr>
              <a:t>• Zoomable network maps for incident investigation</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Enable ad-hoc analysis and exploration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Drive data-driven decision-making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Provide context and insights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Enhance communication and collaboration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Interactive Data Viz: Unlocking Insights</a:t>
            </a:r>
            <a:endParaRPr b="0" lang="en-US" sz="3600" spc="-1" strike="noStrike">
              <a:solidFill>
                <a:srgbClr val="000000"/>
              </a:solidFill>
              <a:latin typeface="Calibri"/>
            </a:endParaRPr>
          </a:p>
        </p:txBody>
      </p:sp>
      <p:sp>
        <p:nvSpPr>
          <p:cNvPr id="328"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29"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Interactive Data Visualization</a:t>
            </a:r>
            <a:endParaRPr b="0" lang="en-US" sz="3600" spc="-1" strike="noStrike">
              <a:solidFill>
                <a:srgbClr val="000000"/>
              </a:solidFill>
              <a:latin typeface="Calibri"/>
            </a:endParaRPr>
          </a:p>
        </p:txBody>
      </p:sp>
      <p:sp>
        <p:nvSpPr>
          <p:cNvPr id="331"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Interactive visualizations provide real-time user interaction and exploration of data, enabling deeper insights and informed decision-making. They allow users to filter, sort, zoom, and drill down into data, uncovering hidden patterns and relationships.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Interactive dashboards for security monitoring</a:t>
            </a:r>
            <a:br>
              <a:rPr sz="2400"/>
            </a:br>
            <a:r>
              <a:rPr b="0" lang="en-US" sz="2400" spc="-1" strike="noStrike">
                <a:solidFill>
                  <a:srgbClr val="000000"/>
                </a:solidFill>
                <a:latin typeface="Calibri"/>
              </a:rPr>
              <a:t>• Choropleth maps for visualizing geographical threat patterns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Enhances data exploration and discovery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Facilitates real-time data manipulation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Empowers users with self-service data analysis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Improves collaboration and data sharing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Supports decision-making and problem-solving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Topic</a:t>
            </a:r>
            <a:endParaRPr b="0" lang="en-US" sz="3600" spc="-1" strike="noStrike">
              <a:solidFill>
                <a:srgbClr val="000000"/>
              </a:solidFill>
              <a:latin typeface="Calibri"/>
            </a:endParaRPr>
          </a:p>
        </p:txBody>
      </p:sp>
      <p:sp>
        <p:nvSpPr>
          <p:cNvPr id="33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1 -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2 -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3 - To be updated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Dashboard Design: Practical Applications</a:t>
            </a:r>
            <a:endParaRPr b="0" lang="en-US" sz="3600" spc="-1" strike="noStrike">
              <a:solidFill>
                <a:srgbClr val="000000"/>
              </a:solidFill>
              <a:latin typeface="Calibri"/>
            </a:endParaRPr>
          </a:p>
        </p:txBody>
      </p:sp>
      <p:sp>
        <p:nvSpPr>
          <p:cNvPr id="335"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Well-designed dashboards provide real-time insights into security events. By leveraging data visualization techniques, analysts can:</a:t>
            </a:r>
            <a:br>
              <a:rPr sz="2400"/>
            </a:br>
            <a:br>
              <a:rPr sz="2400"/>
            </a:br>
            <a:r>
              <a:rPr b="0" lang="en-US" sz="2400" spc="-1" strike="noStrike">
                <a:solidFill>
                  <a:srgbClr val="000000"/>
                </a:solidFill>
                <a:latin typeface="Calibri"/>
              </a:rPr>
              <a:t>- Track key performance indicators (KPIs) and metrics</a:t>
            </a:r>
            <a:br>
              <a:rPr sz="2400"/>
            </a:br>
            <a:r>
              <a:rPr b="0" lang="en-US" sz="2400" spc="-1" strike="noStrike">
                <a:solidFill>
                  <a:srgbClr val="000000"/>
                </a:solidFill>
                <a:latin typeface="Calibri"/>
              </a:rPr>
              <a:t>- Monitor security trends and identify anomalies</a:t>
            </a:r>
            <a:br>
              <a:rPr sz="2400"/>
            </a:br>
            <a:r>
              <a:rPr b="0" lang="en-US" sz="2400" spc="-1" strike="noStrike">
                <a:solidFill>
                  <a:srgbClr val="000000"/>
                </a:solidFill>
                <a:latin typeface="Calibri"/>
              </a:rPr>
              <a:t>- Quickly and effectively respond to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Incident response dashboard: Real-time updates on active incidents, threat intelligence, and contain...</a:t>
            </a:r>
            <a:br>
              <a:rPr sz="2400"/>
            </a:br>
            <a:r>
              <a:rPr b="0" lang="en-US" sz="2400" spc="-1" strike="noStrike">
                <a:solidFill>
                  <a:srgbClr val="000000"/>
                </a:solidFill>
                <a:latin typeface="Calibri"/>
              </a:rPr>
              <a:t>• Security posture dashboard: Overview of compliance, vulnerabilities, and risk assessments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(CSF)</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Use interactive widgets and charts for dynamic data exploration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Emphasize critical information through color coding and visual cues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Provide context and drill-down capabilities to support investigations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Dashboard Design: Practical Applications</a:t>
            </a:r>
            <a:endParaRPr b="0" lang="en-US" sz="3600" spc="-1" strike="noStrike">
              <a:solidFill>
                <a:srgbClr val="000000"/>
              </a:solidFill>
              <a:latin typeface="Calibri"/>
            </a:endParaRPr>
          </a:p>
        </p:txBody>
      </p:sp>
      <p:sp>
        <p:nvSpPr>
          <p:cNvPr id="337"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38"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Analysis Tools</a:t>
            </a:r>
            <a:endParaRPr b="0" lang="en-US" sz="3600" spc="-1" strike="noStrike">
              <a:solidFill>
                <a:srgbClr val="000000"/>
              </a:solidFill>
              <a:latin typeface="Calibri"/>
            </a:endParaRPr>
          </a:p>
        </p:txBody>
      </p:sp>
      <p:sp>
        <p:nvSpPr>
          <p:cNvPr id="34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analysis tools empower cybersecurity professionals to uncover patterns, identify anomalies, and improve threat detection capabilities. These tools provide advanced capabilities for data exploration, visualization, and statistical analysis.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SIEM and log analysis tools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Network traffic analysis tools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Malware analysis tools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Vulnerability assessment tools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Security information and event management (SIEM)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867960" y="1440000"/>
            <a:ext cx="7772040" cy="1361880"/>
          </a:xfrm>
          <a:prstGeom prst="rect">
            <a:avLst/>
          </a:prstGeom>
          <a:noFill/>
          <a:ln w="0">
            <a:noFill/>
          </a:ln>
        </p:spPr>
        <p:txBody>
          <a:bodyPr anchor="t">
            <a:noAutofit/>
          </a:bodyPr>
          <a:p>
            <a:pPr indent="0" algn="ctr">
              <a:lnSpc>
                <a:spcPct val="100000"/>
              </a:lnSpc>
              <a:buNone/>
            </a:pPr>
            <a:r>
              <a:rPr b="1" lang="en-US" sz="3600" spc="-1" strike="noStrike" cap="all">
                <a:solidFill>
                  <a:srgbClr val="000000"/>
                </a:solidFill>
                <a:latin typeface="Calibri"/>
              </a:rPr>
              <a:t>Data Analytics in Cybersecurity</a:t>
            </a:r>
            <a:endParaRPr b="0" lang="en-US" sz="3600" spc="-1" strike="noStrike">
              <a:solidFill>
                <a:srgbClr val="000000"/>
              </a:solidFill>
              <a:latin typeface="Calibri"/>
            </a:endParaRPr>
          </a:p>
        </p:txBody>
      </p:sp>
      <p:sp>
        <p:nvSpPr>
          <p:cNvPr id="241" name="PlaceHolder 2"/>
          <p:cNvSpPr>
            <a:spLocks noGrp="1"/>
          </p:cNvSpPr>
          <p:nvPr>
            <p:ph/>
          </p:nvPr>
        </p:nvSpPr>
        <p:spPr>
          <a:xfrm>
            <a:off x="1440000" y="6240240"/>
            <a:ext cx="7772040" cy="1499760"/>
          </a:xfrm>
          <a:prstGeom prst="rect">
            <a:avLst/>
          </a:prstGeom>
          <a:noFill/>
          <a:ln w="0">
            <a:noFill/>
          </a:ln>
        </p:spPr>
        <p:txBody>
          <a:bodyPr anchor="b">
            <a:noAutofit/>
          </a:bodyPr>
          <a:p>
            <a:pPr indent="0">
              <a:lnSpc>
                <a:spcPct val="100000"/>
              </a:lnSpc>
              <a:spcBef>
                <a:spcPts val="400"/>
              </a:spcBef>
              <a:buNone/>
              <a:tabLst>
                <a:tab algn="l" pos="0"/>
              </a:tabLst>
            </a:pPr>
            <a:endParaRPr b="0" lang="en-US" sz="2000" spc="-1" strike="noStrike">
              <a:solidFill>
                <a:srgbClr val="000000"/>
              </a:solidFill>
              <a:latin typeface="Calibri"/>
            </a:endParaRPr>
          </a:p>
          <a:p>
            <a:pPr indent="0">
              <a:lnSpc>
                <a:spcPct val="120000"/>
              </a:lnSpc>
              <a:spcBef>
                <a:spcPts val="479"/>
              </a:spcBef>
              <a:spcAft>
                <a:spcPts val="1199"/>
              </a:spcAft>
              <a:buNone/>
              <a:tabLst>
                <a:tab algn="l" pos="0"/>
              </a:tabLst>
            </a:pPr>
            <a:r>
              <a:rPr b="0" lang="en-US" sz="2400" spc="-1" strike="noStrike">
                <a:solidFill>
                  <a:srgbClr val="8b8b8b"/>
                </a:solidFill>
                <a:latin typeface="Calibri"/>
              </a:rPr>
              <a:t>Comprehensive Guide to Cybersecurity Data Analytics</a:t>
            </a:r>
            <a:endParaRPr b="0" lang="en-US" sz="2400" spc="-1" strike="noStrike">
              <a:solidFill>
                <a:srgbClr val="000000"/>
              </a:solidFill>
              <a:latin typeface="Calibri"/>
            </a:endParaRPr>
          </a:p>
          <a:p>
            <a:pPr indent="0">
              <a:lnSpc>
                <a:spcPct val="100000"/>
              </a:lnSpc>
              <a:spcBef>
                <a:spcPts val="400"/>
              </a:spcBef>
              <a:buNone/>
              <a:tabLst>
                <a:tab algn="l" pos="0"/>
              </a:tabLst>
            </a:pPr>
            <a:endParaRPr b="0" lang="en-US" sz="2000" spc="-1" strike="noStrike">
              <a:solidFill>
                <a:srgbClr val="000000"/>
              </a:solidFill>
              <a:latin typeface="Calibri"/>
            </a:endParaRPr>
          </a:p>
          <a:p>
            <a:pPr indent="0">
              <a:lnSpc>
                <a:spcPct val="120000"/>
              </a:lnSpc>
              <a:spcBef>
                <a:spcPts val="479"/>
              </a:spcBef>
              <a:spcAft>
                <a:spcPts val="601"/>
              </a:spcAft>
              <a:buNone/>
              <a:tabLst>
                <a:tab algn="l" pos="0"/>
              </a:tabLst>
            </a:pPr>
            <a:r>
              <a:rPr b="0" lang="en-US" sz="2400" spc="-1" strike="noStrike">
                <a:solidFill>
                  <a:srgbClr val="8b8b8b"/>
                </a:solidFill>
                <a:latin typeface="Calibri"/>
              </a:rPr>
              <a:t>Understand the role of data analytics in cybersecurity</a:t>
            </a:r>
            <a:endParaRPr b="0" lang="en-US" sz="2400" spc="-1" strike="noStrike">
              <a:solidFill>
                <a:srgbClr val="000000"/>
              </a:solidFill>
              <a:latin typeface="Calibri"/>
            </a:endParaRPr>
          </a:p>
          <a:p>
            <a:pPr indent="0">
              <a:lnSpc>
                <a:spcPct val="120000"/>
              </a:lnSpc>
              <a:spcBef>
                <a:spcPts val="479"/>
              </a:spcBef>
              <a:spcAft>
                <a:spcPts val="601"/>
              </a:spcAft>
              <a:buNone/>
              <a:tabLst>
                <a:tab algn="l" pos="0"/>
              </a:tabLst>
            </a:pPr>
            <a:r>
              <a:rPr b="0" lang="en-US" sz="2400" spc="-1" strike="noStrike">
                <a:solidFill>
                  <a:srgbClr val="8b8b8b"/>
                </a:solidFill>
                <a:latin typeface="Calibri"/>
              </a:rPr>
              <a:t>Identify different types of data analytics techniques used in cybersecurity</a:t>
            </a:r>
            <a:endParaRPr b="0" lang="en-US" sz="2400" spc="-1" strike="noStrike">
              <a:solidFill>
                <a:srgbClr val="000000"/>
              </a:solidFill>
              <a:latin typeface="Calibri"/>
            </a:endParaRPr>
          </a:p>
          <a:p>
            <a:pPr indent="0">
              <a:lnSpc>
                <a:spcPct val="120000"/>
              </a:lnSpc>
              <a:spcBef>
                <a:spcPts val="479"/>
              </a:spcBef>
              <a:spcAft>
                <a:spcPts val="601"/>
              </a:spcAft>
              <a:buNone/>
              <a:tabLst>
                <a:tab algn="l" pos="0"/>
              </a:tabLst>
            </a:pPr>
            <a:r>
              <a:rPr b="0" lang="en-US" sz="2400" spc="-1" strike="noStrike">
                <a:solidFill>
                  <a:srgbClr val="8b8b8b"/>
                </a:solidFill>
                <a:latin typeface="Calibri"/>
              </a:rPr>
              <a:t>Learn how to use data analytics tools to detect and prevent cyber threats</a:t>
            </a:r>
            <a:endParaRPr b="0" lang="en-US" sz="2400" spc="-1" strike="noStrike">
              <a:solidFill>
                <a:srgbClr val="000000"/>
              </a:solidFill>
              <a:latin typeface="Calibri"/>
            </a:endParaRPr>
          </a:p>
          <a:p>
            <a:pPr indent="0">
              <a:lnSpc>
                <a:spcPct val="120000"/>
              </a:lnSpc>
              <a:spcBef>
                <a:spcPts val="479"/>
              </a:spcBef>
              <a:spcAft>
                <a:spcPts val="601"/>
              </a:spcAft>
              <a:buNone/>
              <a:tabLst>
                <a:tab algn="l" pos="0"/>
              </a:tabLst>
            </a:pPr>
            <a:r>
              <a:rPr b="0" lang="en-US" sz="2400" spc="-1" strike="noStrike">
                <a:solidFill>
                  <a:srgbClr val="8b8b8b"/>
                </a:solidFill>
                <a:latin typeface="Calibri"/>
              </a:rPr>
              <a:t>Develop an understanding of the challenges and limitations of data analytics in cybersecurity</a:t>
            </a:r>
            <a:endParaRPr b="0" lang="en-US" sz="2400" spc="-1" strike="noStrike">
              <a:solidFill>
                <a:srgbClr val="000000"/>
              </a:solidFill>
              <a:latin typeface="Calibri"/>
            </a:endParaRPr>
          </a:p>
          <a:p>
            <a:pPr indent="0">
              <a:lnSpc>
                <a:spcPct val="120000"/>
              </a:lnSpc>
              <a:spcBef>
                <a:spcPts val="479"/>
              </a:spcBef>
              <a:spcAft>
                <a:spcPts val="601"/>
              </a:spcAft>
              <a:buNone/>
              <a:tabLst>
                <a:tab algn="l" pos="0"/>
              </a:tabLst>
            </a:pPr>
            <a:r>
              <a:rPr b="0" lang="en-US" sz="2400" spc="-1" strike="noStrike">
                <a:solidFill>
                  <a:srgbClr val="8b8b8b"/>
                </a:solidFill>
                <a:latin typeface="Calibri"/>
              </a:rPr>
              <a:t>Gain insights into emerging trends and best practices in data analytics for cybersecurity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Analysis Tools in Cybersecurity</a:t>
            </a:r>
            <a:endParaRPr b="0" lang="en-US" sz="3600" spc="-1" strike="noStrike">
              <a:solidFill>
                <a:srgbClr val="000000"/>
              </a:solidFill>
              <a:latin typeface="Calibri"/>
            </a:endParaRPr>
          </a:p>
        </p:txBody>
      </p:sp>
      <p:sp>
        <p:nvSpPr>
          <p:cNvPr id="34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analysis tools provide valuable insights for detecting, investigating, and mitigating cybersecurity threats. By leveraging these tools, analysts can transform raw data into actionable intelligence, enhancing their overall defensive capabilities.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SIEM (Security Information and Event Management)</a:t>
            </a:r>
            <a:br>
              <a:rPr sz="2400"/>
            </a:br>
            <a:r>
              <a:rPr b="0" lang="en-US" sz="2400" spc="-1" strike="noStrike">
                <a:solidFill>
                  <a:srgbClr val="000000"/>
                </a:solidFill>
                <a:latin typeface="Calibri"/>
              </a:rPr>
              <a:t>• - EDR (Endpoint Detection and Response)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 Information Security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Anomaly detection and threat hunting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Incident response and forensics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Risk assessment and threat modeling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Security compliance and reporting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Visualization Platforms for Data Analysis</a:t>
            </a:r>
            <a:endParaRPr b="0" lang="en-US" sz="3600" spc="-1" strike="noStrike">
              <a:solidFill>
                <a:srgbClr val="000000"/>
              </a:solidFill>
              <a:latin typeface="Calibri"/>
            </a:endParaRPr>
          </a:p>
        </p:txBody>
      </p:sp>
      <p:sp>
        <p:nvSpPr>
          <p:cNvPr id="34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Visualization platforms enable analysts to create interactive and dynamic visualizations from large datasets. They provide features such as data exploration, visual analysis, and real-time monitoring.</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Tableau: Popular for its user-friendly interface and wide range of visualizations</a:t>
            </a:r>
            <a:br>
              <a:rPr sz="2400"/>
            </a:br>
            <a:r>
              <a:rPr b="0" lang="en-US" sz="2400" spc="-1" strike="noStrike">
                <a:solidFill>
                  <a:srgbClr val="000000"/>
                </a:solidFill>
                <a:latin typeface="Calibri"/>
              </a:rPr>
              <a:t>• - Power BI: Microsoft's offering, known for its integration with other Microsoft products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MITRE ATT&amp;CK Framework: https://attack.mitre.org/</a:t>
            </a:r>
            <a:br>
              <a:rPr sz="2400"/>
            </a:br>
            <a:r>
              <a:rPr b="0" lang="en-US" sz="2400" spc="-1" strike="noStrike">
                <a:solidFill>
                  <a:srgbClr val="000000"/>
                </a:solidFill>
                <a:latin typeface="Calibri"/>
              </a:rPr>
              <a:t>• - NIST Cybersecurity Framework: https://www.nist.gov/cyberframework</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Enhance data comprehension and decision-making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patterns and trends in complex datasets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Support collaboration and communication of insights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Allow for customization and extension with plugins and APIs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Visualization Platforms for Data Analysis</a:t>
            </a:r>
            <a:endParaRPr b="0" lang="en-US" sz="3600" spc="-1" strike="noStrike">
              <a:solidFill>
                <a:srgbClr val="000000"/>
              </a:solidFill>
              <a:latin typeface="Calibri"/>
            </a:endParaRPr>
          </a:p>
        </p:txBody>
      </p:sp>
      <p:sp>
        <p:nvSpPr>
          <p:cNvPr id="346"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47"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Visualization Platforms</a:t>
            </a:r>
            <a:endParaRPr b="0" lang="en-US" sz="3600" spc="-1" strike="noStrike">
              <a:solidFill>
                <a:srgbClr val="000000"/>
              </a:solidFill>
              <a:latin typeface="Calibri"/>
            </a:endParaRPr>
          </a:p>
        </p:txBody>
      </p:sp>
      <p:sp>
        <p:nvSpPr>
          <p:cNvPr id="34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Visualization platforms are interactive tools that convert raw data into visual representations, providing insights into security patterns, trends, and anomalies.</a:t>
            </a:r>
            <a:br>
              <a:rPr sz="2400"/>
            </a:br>
            <a:br>
              <a:rPr sz="2400"/>
            </a:br>
            <a:r>
              <a:rPr b="0" lang="en-US" sz="2400" spc="-1" strike="noStrike">
                <a:solidFill>
                  <a:srgbClr val="000000"/>
                </a:solidFill>
                <a:latin typeface="Calibri"/>
              </a:rPr>
              <a:t>They enhance the analysis and communication of security information, improving situational awareness, threat detection, and response effectiveness.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Splunk Enterprise Security</a:t>
            </a:r>
            <a:br>
              <a:rPr sz="2400"/>
            </a:br>
            <a:r>
              <a:rPr b="0" lang="en-US" sz="2400" spc="-1" strike="noStrike">
                <a:solidFill>
                  <a:srgbClr val="000000"/>
                </a:solidFill>
                <a:latin typeface="Calibri"/>
              </a:rPr>
              <a:t>• IBM QRadar</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Revision 5</a:t>
            </a:r>
            <a:br>
              <a:rPr sz="2400"/>
            </a:br>
            <a:r>
              <a:rPr b="0" lang="en-US" sz="2400" spc="-1" strike="noStrike">
                <a:solidFill>
                  <a:srgbClr val="000000"/>
                </a:solidFill>
                <a:latin typeface="Calibri"/>
              </a:rPr>
              <a:t>• ISO/IEC 27035:2016, Information security incident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Interactive dashboards and widgets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Real-time visualization of security data</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Correlation and pattern identification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Customizable views and reports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Collaboration and information sharing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Statistical Software in Cybersecurity</a:t>
            </a:r>
            <a:endParaRPr b="0" lang="en-US" sz="3600" spc="-1" strike="noStrike">
              <a:solidFill>
                <a:srgbClr val="000000"/>
              </a:solidFill>
              <a:latin typeface="Calibri"/>
            </a:endParaRPr>
          </a:p>
        </p:txBody>
      </p:sp>
      <p:sp>
        <p:nvSpPr>
          <p:cNvPr id="351"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Statistical software empowers analysts to identify trends and patterns amidst vast security data. It enables the quantification of risks, assessment of vulnerabilities, and detection of anomalies.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Python for data manipulation and statistical analysis</a:t>
            </a:r>
            <a:br>
              <a:rPr sz="2400"/>
            </a:br>
            <a:r>
              <a:rPr b="0" lang="en-US" sz="2400" spc="-1" strike="noStrike">
                <a:solidFill>
                  <a:srgbClr val="000000"/>
                </a:solidFill>
                <a:latin typeface="Calibri"/>
              </a:rPr>
              <a:t>• Applying R for threat detection and incident investigation</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a:t>
            </a:r>
            <a:br>
              <a:rPr sz="2400"/>
            </a:br>
            <a:r>
              <a:rPr b="0" lang="en-US" sz="2400" spc="-1" strike="noStrike">
                <a:solidFill>
                  <a:srgbClr val="000000"/>
                </a:solidFill>
                <a:latin typeface="Calibri"/>
              </a:rPr>
              <a:t>• ISO/IEC 27001:2013</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Data analysis and visualization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Statistical modeling and risk assessment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Threat detection and incident response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Statistical Software in Cybersecurity</a:t>
            </a:r>
            <a:endParaRPr b="0" lang="en-US" sz="3600" spc="-1" strike="noStrike">
              <a:solidFill>
                <a:srgbClr val="000000"/>
              </a:solidFill>
              <a:latin typeface="Calibri"/>
            </a:endParaRPr>
          </a:p>
        </p:txBody>
      </p:sp>
      <p:sp>
        <p:nvSpPr>
          <p:cNvPr id="35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Statistical software provides powerful tools for analyzing and interpreting cybersecurity data. Using statistical methods, analysts can identify patterns, detect anomalies, and evaluate the effectiveness of security measures.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statistical analysis to identify unusual traffic patterns in a network</a:t>
            </a:r>
            <a:br>
              <a:rPr sz="2400"/>
            </a:br>
            <a:r>
              <a:rPr b="0" lang="en-US" sz="2400" spc="-1" strike="noStrike">
                <a:solidFill>
                  <a:srgbClr val="000000"/>
                </a:solidFill>
                <a:latin typeface="Calibri"/>
              </a:rPr>
              <a:t>• Evaluating the effectiveness of a new intrusion detection system</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ISO/IEC 27001:2013</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trends and correlations in security data</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Detect outliers and suspicious activity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Evaluate the effectiveness of security controls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Model and predict future security risks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Generate reports and visualizations for decision-making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Statistical Software in Cybersecurity</a:t>
            </a:r>
            <a:endParaRPr b="0" lang="en-US" sz="3600" spc="-1" strike="noStrike">
              <a:solidFill>
                <a:srgbClr val="000000"/>
              </a:solidFill>
              <a:latin typeface="Calibri"/>
            </a:endParaRPr>
          </a:p>
        </p:txBody>
      </p:sp>
      <p:sp>
        <p:nvSpPr>
          <p:cNvPr id="355"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56"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Machine Learning in Cybersecurity</a:t>
            </a:r>
            <a:endParaRPr b="0" lang="en-US" sz="3600" spc="-1" strike="noStrike">
              <a:solidFill>
                <a:srgbClr val="000000"/>
              </a:solidFill>
              <a:latin typeface="Calibri"/>
            </a:endParaRPr>
          </a:p>
        </p:txBody>
      </p:sp>
      <p:sp>
        <p:nvSpPr>
          <p:cNvPr id="35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Machine learning algorithms are powerful tools for automating and improving cybersecurity tasks. They can identify patterns and relationships in data that are difficult to detect manually, enabling security analysts to respond to threats more quickly and effectively.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Supervised learning algorithm to detect phishing emails based on historical data</a:t>
            </a:r>
            <a:br>
              <a:rPr sz="2400"/>
            </a:br>
            <a:r>
              <a:rPr b="0" lang="en-US" sz="2400" spc="-1" strike="noStrike">
                <a:solidFill>
                  <a:srgbClr val="000000"/>
                </a:solidFill>
                <a:latin typeface="Calibri"/>
              </a:rPr>
              <a:t>• Unsupervised learning algorithm to identify network intrusions by clustering similar traffic pattern...</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 Information Security Standard</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Fraud Detection: Identify anomalous financial transactions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Vulnerability Management: Predict and prioritize software vulnerabilities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Malware Analysis: Classify and analyze malicious software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Machine Learning in Cybersecurity</a:t>
            </a:r>
            <a:endParaRPr b="0" lang="en-US" sz="3600" spc="-1" strike="noStrike">
              <a:solidFill>
                <a:srgbClr val="000000"/>
              </a:solidFill>
              <a:latin typeface="Calibri"/>
            </a:endParaRPr>
          </a:p>
        </p:txBody>
      </p:sp>
      <p:sp>
        <p:nvSpPr>
          <p:cNvPr id="36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Machine learning algorithms are powerful tools for detecting and preventing cyber threats by analyzing large amounts of data to identify patterns and anomalies. These tools can be applied to a variety of cybersecurity tasks, such as:</a:t>
            </a:r>
            <a:br>
              <a:rPr sz="2400"/>
            </a:br>
            <a:br>
              <a:rPr sz="2400"/>
            </a:br>
            <a:r>
              <a:rPr b="0" lang="en-US" sz="2400" spc="-1" strike="noStrike">
                <a:solidFill>
                  <a:srgbClr val="000000"/>
                </a:solidFill>
                <a:latin typeface="Calibri"/>
              </a:rPr>
              <a:t>- Network intrusion detection</a:t>
            </a:r>
            <a:br>
              <a:rPr sz="2400"/>
            </a:br>
            <a:r>
              <a:rPr b="0" lang="en-US" sz="2400" spc="-1" strike="noStrike">
                <a:solidFill>
                  <a:srgbClr val="000000"/>
                </a:solidFill>
                <a:latin typeface="Calibri"/>
              </a:rPr>
              <a:t>- Malware analysis</a:t>
            </a:r>
            <a:br>
              <a:rPr sz="2400"/>
            </a:br>
            <a:r>
              <a:rPr b="0" lang="en-US" sz="2400" spc="-1" strike="noStrike">
                <a:solidFill>
                  <a:srgbClr val="000000"/>
                </a:solidFill>
                <a:latin typeface="Calibri"/>
              </a:rPr>
              <a:t>- Fraud detection</a:t>
            </a:r>
            <a:br>
              <a:rPr sz="2400"/>
            </a:br>
            <a:r>
              <a:rPr b="0" lang="en-US" sz="2400" spc="-1" strike="noStrike">
                <a:solidFill>
                  <a:srgbClr val="000000"/>
                </a:solidFill>
                <a:latin typeface="Calibri"/>
              </a:rPr>
              <a:t>- Phishing detection</a:t>
            </a:r>
            <a:br>
              <a:rPr sz="2400"/>
            </a:br>
            <a:r>
              <a:rPr b="0" lang="en-US" sz="2400" spc="-1" strike="noStrike">
                <a:solidFill>
                  <a:srgbClr val="000000"/>
                </a:solidFill>
                <a:latin typeface="Calibri"/>
              </a:rPr>
              <a:t>- Threat intelligence.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to identify malicious network traffic patterns</a:t>
            </a:r>
            <a:br>
              <a:rPr sz="2400"/>
            </a:br>
            <a:r>
              <a:rPr b="0" lang="en-US" sz="2400" spc="-1" strike="noStrike">
                <a:solidFill>
                  <a:srgbClr val="000000"/>
                </a:solidFill>
                <a:latin typeface="Calibri"/>
              </a:rPr>
              <a:t>• Applying deep learning to analyze malware behavior and detect new threats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800-53: Security and Privacy Controls for Information Systems and Organizat...</a:t>
            </a:r>
            <a:br>
              <a:rPr sz="2400"/>
            </a:br>
            <a:r>
              <a:rPr b="0" lang="en-US" sz="2400" spc="-1" strike="noStrike">
                <a:solidFill>
                  <a:srgbClr val="000000"/>
                </a:solidFill>
                <a:latin typeface="Calibri"/>
              </a:rPr>
              <a:t>• ISO/IEC 27032: Information security management guidelines for incident prevention and response</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Supervised learning: Trains algorithms on labeled data to make predictions (e...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Unsupervised learning: Identifies patterns in unlabeled data (e.g., anomaly 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Time series analysis: Detects patterns in data over time (e.g., network traff...</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Threat Detection and Analysis</a:t>
            </a:r>
            <a:endParaRPr b="0" lang="en-US" sz="3600" spc="-1" strike="noStrike">
              <a:solidFill>
                <a:srgbClr val="000000"/>
              </a:solidFill>
              <a:latin typeface="Calibri"/>
            </a:endParaRPr>
          </a:p>
        </p:txBody>
      </p:sp>
      <p:sp>
        <p:nvSpPr>
          <p:cNvPr id="36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analytics plays a crucial role in detecting and analyzing evolving cybersecurity threats. By leveraging machine learning, anomaly detection algorithms, and statistical techniques, organizations can identify patterns and anomalies indicative of malicious activity.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Leveraging machine learning algorithms to detect network intrusions in real-time</a:t>
            </a:r>
            <a:br>
              <a:rPr sz="2400"/>
            </a:br>
            <a:r>
              <a:rPr b="0" lang="en-US" sz="2400" spc="-1" strike="noStrike">
                <a:solidFill>
                  <a:srgbClr val="000000"/>
                </a:solidFill>
                <a:latin typeface="Calibri"/>
              </a:rPr>
              <a:t>• Using statistical analysis to identify outliers and anomalous activities in system logs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ISO/IEC 27001/27002</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Identifying suspicious network traffic patterns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Detecting malware and phishing attacks through anomaly detection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Analyzing user behavior to detect insider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Correlating events and identifying attack vectors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Predicting future threats based on historical data</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Sources for Cybersecurity</a:t>
            </a:r>
            <a:endParaRPr b="0" lang="en-US" sz="3600" spc="-1" strike="noStrike">
              <a:solidFill>
                <a:srgbClr val="000000"/>
              </a:solidFill>
              <a:latin typeface="Calibri"/>
            </a:endParaRPr>
          </a:p>
        </p:txBody>
      </p:sp>
      <p:sp>
        <p:nvSpPr>
          <p:cNvPr id="24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Identifying and understanding various data sources is crucial for effective data collection in cybersecurity. Different types of data can provide valuable insights for threat detection, incident response, and risk management.</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firewall logs to detect suspicious network traffic patterns</a:t>
            </a:r>
            <a:br>
              <a:rPr sz="2400"/>
            </a:br>
            <a:r>
              <a:rPr b="0" lang="en-US" sz="2400" spc="-1" strike="noStrike">
                <a:solidFill>
                  <a:srgbClr val="000000"/>
                </a:solidFill>
                <a:latin typeface="Calibri"/>
              </a:rPr>
              <a:t>• Examining endpoint data to identify malware infections or anomalous behavior</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 27001:2013 Information Security Management Systems: https://www.iso.org/isoiec-27001</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Threat Detection and Analysis</a:t>
            </a:r>
            <a:endParaRPr b="0" lang="en-US" sz="3600" spc="-1" strike="noStrike">
              <a:solidFill>
                <a:srgbClr val="000000"/>
              </a:solidFill>
              <a:latin typeface="Calibri"/>
            </a:endParaRPr>
          </a:p>
        </p:txBody>
      </p:sp>
      <p:sp>
        <p:nvSpPr>
          <p:cNvPr id="364"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65"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Threat Detection and Analysis</a:t>
            </a:r>
            <a:endParaRPr b="0" lang="en-US" sz="3600" spc="-1" strike="noStrike">
              <a:solidFill>
                <a:srgbClr val="000000"/>
              </a:solidFill>
              <a:latin typeface="Calibri"/>
            </a:endParaRPr>
          </a:p>
        </p:txBody>
      </p:sp>
      <p:sp>
        <p:nvSpPr>
          <p:cNvPr id="36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analytics empowers cybersecurity professionals to detect and analyze threats effectively. By leveraging advanced algorithms and techniques, security teams can identify anomalies, patterns, and suspicious activities that evade traditional detection methods.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Anomaly detection algorithms to identify suspicious user behavior or network traffic</a:t>
            </a:r>
            <a:br>
              <a:rPr sz="2400"/>
            </a:br>
            <a:r>
              <a:rPr b="0" lang="en-US" sz="2400" spc="-1" strike="noStrike">
                <a:solidFill>
                  <a:srgbClr val="000000"/>
                </a:solidFill>
                <a:latin typeface="Calibri"/>
              </a:rPr>
              <a:t>• - Predictive models to forecast phishing attacks based on historical data</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 https://www.nist.gov/cyberframework</a:t>
            </a:r>
            <a:br>
              <a:rPr sz="2400"/>
            </a:br>
            <a:r>
              <a:rPr b="0" lang="en-US" sz="2400" spc="-1" strike="noStrike">
                <a:solidFill>
                  <a:srgbClr val="000000"/>
                </a:solidFill>
                <a:latin typeface="Calibri"/>
              </a:rPr>
              <a:t>• - ISO/IEC 27035: Information security incident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Real-time threat detection and incident response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Retrospective analysis for root cause identification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Predictive analytics for forecasting potential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User behavior analytics for anomaly detection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Network traffic analysis for intrusion detection</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Security Monitoring with Data Analytics</a:t>
            </a:r>
            <a:endParaRPr b="0" lang="en-US" sz="3600" spc="-1" strike="noStrike">
              <a:solidFill>
                <a:srgbClr val="000000"/>
              </a:solidFill>
              <a:latin typeface="Calibri"/>
            </a:endParaRPr>
          </a:p>
        </p:txBody>
      </p:sp>
      <p:sp>
        <p:nvSpPr>
          <p:cNvPr id="36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analytics plays a crucial role in security monitoring by enabling the analysis of large volumes of security data to detect and respond to threats in a timely manner. It involves using statistical and machine learning techniques to identify patterns and anomalies that may indicate malicious activity or security incidents.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detect anomalous network traffic patterns that may indicate a D...</a:t>
            </a:r>
            <a:br>
              <a:rPr sz="2400"/>
            </a:br>
            <a:r>
              <a:rPr b="0" lang="en-US" sz="2400" spc="-1" strike="noStrike">
                <a:solidFill>
                  <a:srgbClr val="000000"/>
                </a:solidFill>
                <a:latin typeface="Calibri"/>
              </a:rPr>
              <a:t>• Analyzing user behavior data to identify potential insider threats or compromised accounts.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 27001 Information Security Management System: https://www.iso.org/iso-27001-information-security...</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Real-time threat detection and alert generation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Proactive identification of vulnerabilities and risks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Detection of insider threats and data breaches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Compliance reporting and audit support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Security incident investigation and forensics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Applications: Security Monitoring</a:t>
            </a:r>
            <a:endParaRPr b="0" lang="en-US" sz="3600" spc="-1" strike="noStrike">
              <a:solidFill>
                <a:srgbClr val="000000"/>
              </a:solidFill>
              <a:latin typeface="Calibri"/>
            </a:endParaRPr>
          </a:p>
        </p:txBody>
      </p:sp>
      <p:sp>
        <p:nvSpPr>
          <p:cNvPr id="371"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analytics plays a crucial role in security monitoring by providing timely insights from security logs, events, and alerts. Security analysts can use analytics to detect and respond to sophisticated threats, improve situational awareness, and enhance overall security posture.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analyze security logs for unusual behavior patterns</a:t>
            </a:r>
            <a:br>
              <a:rPr sz="2400"/>
            </a:br>
            <a:r>
              <a:rPr b="0" lang="en-US" sz="2400" spc="-1" strike="noStrike">
                <a:solidFill>
                  <a:srgbClr val="000000"/>
                </a:solidFill>
                <a:latin typeface="Calibri"/>
              </a:rPr>
              <a:t>• Leveraging data analytics to prioritize alerts and focus on high-risk events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https://www.nist.gov/cyberframework</a:t>
            </a:r>
            <a:br>
              <a:rPr sz="2400"/>
            </a:br>
            <a:r>
              <a:rPr b="0" lang="en-US" sz="2400" spc="-1" strike="noStrike">
                <a:solidFill>
                  <a:srgbClr val="000000"/>
                </a:solidFill>
                <a:latin typeface="Calibri"/>
              </a:rPr>
              <a:t>• ISO/IEC 27034: Information Security Incident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anomalous patterns and suspicious activities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Detect advanced persistent threats (APTs) and zero-day attacks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Monitor user behavior for insider threats and account compromise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Provide real-time threat intelligence and situational awareness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Generate automated alerts and incident response workflows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Practical Applications: Security Monitoring</a:t>
            </a:r>
            <a:endParaRPr b="0" lang="en-US" sz="3600" spc="-1" strike="noStrike">
              <a:solidFill>
                <a:srgbClr val="000000"/>
              </a:solidFill>
              <a:latin typeface="Calibri"/>
            </a:endParaRPr>
          </a:p>
        </p:txBody>
      </p:sp>
      <p:sp>
        <p:nvSpPr>
          <p:cNvPr id="373"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74"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Risk Assessment with Data Analytics</a:t>
            </a:r>
            <a:endParaRPr b="0" lang="en-US" sz="3600" spc="-1" strike="noStrike">
              <a:solidFill>
                <a:srgbClr val="000000"/>
              </a:solidFill>
              <a:latin typeface="Calibri"/>
            </a:endParaRPr>
          </a:p>
        </p:txBody>
      </p:sp>
      <p:sp>
        <p:nvSpPr>
          <p:cNvPr id="37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analytics enables comprehensive risk assessment in cybersecurity by identifying and quantifying potential threats. It involves analyzing data from various sources and applying statistical techniques to assess the likelihood and impact of cyber events.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Analyzing intrusion detection logs to detect patterns and trends</a:t>
            </a:r>
            <a:br>
              <a:rPr sz="2400"/>
            </a:br>
            <a:r>
              <a:rPr b="0" lang="en-US" sz="2400" spc="-1" strike="noStrike">
                <a:solidFill>
                  <a:srgbClr val="000000"/>
                </a:solidFill>
                <a:latin typeface="Calibri"/>
              </a:rPr>
              <a:t>• - Using machine learning to classify security events and identify high-risk incidents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Special Publication 800-30</a:t>
            </a:r>
            <a:br>
              <a:rPr sz="2400"/>
            </a:br>
            <a:r>
              <a:rPr b="0" lang="en-US" sz="2400" spc="-1" strike="noStrike">
                <a:solidFill>
                  <a:srgbClr val="000000"/>
                </a:solidFill>
                <a:latin typeface="Calibri"/>
              </a:rPr>
              <a:t>• - ISO 27001:2013</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Identifies vulnerabilities and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Prioritizes risks based on severity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Quantifies potential financial and reputational losses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Supports decision-making for resource allocation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Complies with regulatory requirements (e.g., NIST, ISO 27001)</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Risk Assessment with Data Analytics</a:t>
            </a:r>
            <a:endParaRPr b="0" lang="en-US" sz="3600" spc="-1" strike="noStrike">
              <a:solidFill>
                <a:srgbClr val="000000"/>
              </a:solidFill>
              <a:latin typeface="Calibri"/>
            </a:endParaRPr>
          </a:p>
        </p:txBody>
      </p:sp>
      <p:sp>
        <p:nvSpPr>
          <p:cNvPr id="37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Leveraging data analytics empowers cybersecurity professionals to evaluate and prioritize risks effectively.</a:t>
            </a:r>
            <a:br>
              <a:rPr sz="2400"/>
            </a:br>
            <a:br>
              <a:rPr sz="2400"/>
            </a:br>
            <a:r>
              <a:rPr b="0" lang="en-US" sz="2400" spc="-1" strike="noStrike">
                <a:solidFill>
                  <a:srgbClr val="000000"/>
                </a:solidFill>
                <a:latin typeface="Calibri"/>
              </a:rPr>
              <a:t>By analyzing historical data, security logs, and threat intelligence, organizations can identify vulnerabilities, assess the likelihood and impact of threats, and allocate resources accordingly.</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to analyze security logs and identify anomalous behavior indicating potential...</a:t>
            </a:r>
            <a:br>
              <a:rPr sz="2400"/>
            </a:br>
            <a:r>
              <a:rPr b="0" lang="en-US" sz="2400" spc="-1" strike="noStrike">
                <a:solidFill>
                  <a:srgbClr val="000000"/>
                </a:solidFill>
                <a:latin typeface="Calibri"/>
              </a:rPr>
              <a:t>• Correlating threat intelligence with internal data to assess the likelihood of specific attack vecto...</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and prioritize high-risk assets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Quantify potential financial and reputational losses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Simulate and test risk scenarios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Develop targeted and cost-effective mitigation strategies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Comply with risk management standards (e.g., NIST CSF, ISO 27001)</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Incident Response Analytics</a:t>
            </a:r>
            <a:endParaRPr b="0" lang="en-US" sz="3600" spc="-1" strike="noStrike">
              <a:solidFill>
                <a:srgbClr val="000000"/>
              </a:solidFill>
              <a:latin typeface="Calibri"/>
            </a:endParaRPr>
          </a:p>
        </p:txBody>
      </p:sp>
      <p:sp>
        <p:nvSpPr>
          <p:cNvPr id="38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Leveraging data analytics to provide actionable insights for swift and effective incident response.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Using machine learning algorithms to detect and classify security incidents in real-time.</a:t>
            </a:r>
            <a:br>
              <a:rPr sz="2400"/>
            </a:br>
            <a:r>
              <a:rPr b="0" lang="en-US" sz="2400" spc="-1" strike="noStrike">
                <a:solidFill>
                  <a:srgbClr val="000000"/>
                </a:solidFill>
                <a:latin typeface="Calibri"/>
              </a:rPr>
              <a:t>• Calculating incident resolution time and mean time to recovery (MTTR) based on data analysis.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Analyze incident data to identify patterns, trends, and root causes.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Develop response playbooks and automation based on data-driven insights.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Prioritize incident response efforts based on calculated risk and impact.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Conduct security health checks and risk assessments using data analytics.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Monitor and evaluate security controls to ensure effectiveness and prevent ...</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Incident Response Analytics</a:t>
            </a:r>
            <a:endParaRPr b="0" lang="en-US" sz="3600" spc="-1" strike="noStrike">
              <a:solidFill>
                <a:srgbClr val="000000"/>
              </a:solidFill>
              <a:latin typeface="Calibri"/>
            </a:endParaRPr>
          </a:p>
        </p:txBody>
      </p:sp>
      <p:sp>
        <p:nvSpPr>
          <p:cNvPr id="382"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83"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Topic</a:t>
            </a:r>
            <a:endParaRPr b="0" lang="en-US" sz="3600" spc="-1" strike="noStrike">
              <a:solidFill>
                <a:srgbClr val="000000"/>
              </a:solidFill>
              <a:latin typeface="Calibri"/>
            </a:endParaRPr>
          </a:p>
        </p:txBody>
      </p:sp>
      <p:sp>
        <p:nvSpPr>
          <p:cNvPr id="385"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1 -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2 -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3 - To be updated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Collection Sources</a:t>
            </a:r>
            <a:endParaRPr b="0" lang="en-US" sz="3600" spc="-1" strike="noStrike">
              <a:solidFill>
                <a:srgbClr val="000000"/>
              </a:solidFill>
              <a:latin typeface="Calibri"/>
            </a:endParaRPr>
          </a:p>
        </p:txBody>
      </p:sp>
      <p:sp>
        <p:nvSpPr>
          <p:cNvPr id="245" name="PlaceHolder 2"/>
          <p:cNvSpPr>
            <a:spLocks noGrp="1"/>
          </p:cNvSpPr>
          <p:nvPr>
            <p:ph/>
          </p:nvPr>
        </p:nvSpPr>
        <p:spPr>
          <a:xfrm>
            <a:off x="457200" y="12600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Understanding diverse data sources is critical for effective cybersecurity data collection and analysis. These sources provide valuable information for detecting, preventing, and responding to threats. By leveraging multiple sources, organizations can gain a comprehensive view of their IT environment and mitigate risks.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firewall logs to detect unauthorized access attempts.</a:t>
            </a:r>
            <a:br>
              <a:rPr sz="2400"/>
            </a:br>
            <a:r>
              <a:rPr b="0" lang="en-US" sz="2400" spc="-1" strike="noStrike">
                <a:solidFill>
                  <a:srgbClr val="000000"/>
                </a:solidFill>
                <a:latin typeface="Calibri"/>
              </a:rPr>
              <a:t>• Reviewing system logs to identify malware activity or privilege escalation.</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 Data Protection (PR.DS)</a:t>
            </a:r>
            <a:br>
              <a:rPr sz="2400"/>
            </a:br>
            <a:r>
              <a:rPr b="0" lang="en-US" sz="2400" spc="-1" strike="noStrike">
                <a:solidFill>
                  <a:srgbClr val="000000"/>
                </a:solidFill>
                <a:latin typeface="Calibri"/>
              </a:rPr>
              <a:t>• ISO 27001: Information Security Management</a:t>
            </a:r>
            <a:endParaRPr b="0" lang="en-US" sz="2400" spc="-1" strike="noStrike">
              <a:solidFill>
                <a:srgbClr val="000000"/>
              </a:solidFill>
              <a:latin typeface="Calibri"/>
            </a:endParaRPr>
          </a:p>
          <a:p>
            <a:pPr indent="0">
              <a:lnSpc>
                <a:spcPct val="100000"/>
              </a:lnSpc>
              <a:spcBef>
                <a:spcPts val="641"/>
              </a:spcBef>
              <a:buNone/>
            </a:pP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Topic</a:t>
            </a:r>
            <a:endParaRPr b="0" lang="en-US" sz="3600" spc="-1" strike="noStrike">
              <a:solidFill>
                <a:srgbClr val="000000"/>
              </a:solidFill>
              <a:latin typeface="Calibri"/>
            </a:endParaRPr>
          </a:p>
        </p:txBody>
      </p:sp>
      <p:sp>
        <p:nvSpPr>
          <p:cNvPr id="38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Content will be updated in the next iteration.</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will be provided in the next update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Content generation will be retried</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1 -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2 - To be updated</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Key point 3 - To be updated</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Applying Cybersecurity Concepts</a:t>
            </a:r>
            <a:endParaRPr b="0" lang="en-US" sz="3600" spc="-1" strike="noStrike">
              <a:solidFill>
                <a:srgbClr val="000000"/>
              </a:solidFill>
              <a:latin typeface="Calibri"/>
            </a:endParaRPr>
          </a:p>
        </p:txBody>
      </p:sp>
      <p:sp>
        <p:nvSpPr>
          <p:cNvPr id="389"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Practical case studies help bridge the gap between theoretical knowledge and real-world application, enabling staff to effectively implement cybersecurity measures and respond to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a phishing email campaign to identify vulnerabilities and develop countermeasures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potential vulnerabilities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Develop mitigation strategies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Test and evaluate security controls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Incident response and recovery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Applying Cybersecurity Concepts</a:t>
            </a:r>
            <a:endParaRPr b="0" lang="en-US" sz="3600" spc="-1" strike="noStrike">
              <a:solidFill>
                <a:srgbClr val="000000"/>
              </a:solidFill>
              <a:latin typeface="Calibri"/>
            </a:endParaRPr>
          </a:p>
        </p:txBody>
      </p:sp>
      <p:sp>
        <p:nvSpPr>
          <p:cNvPr id="391"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392"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Case Study Analysis</a:t>
            </a:r>
            <a:endParaRPr b="0" lang="en-US" sz="3600" spc="-1" strike="noStrike">
              <a:solidFill>
                <a:srgbClr val="000000"/>
              </a:solidFill>
              <a:latin typeface="Calibri"/>
            </a:endParaRPr>
          </a:p>
        </p:txBody>
      </p:sp>
      <p:sp>
        <p:nvSpPr>
          <p:cNvPr id="39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A practical case study analysis is an in-depth examination of a real-world cybersecurity incident. It provides valuable insights and lessons learned that can help organizations improve their security posture.</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a data breach incident to identify security gaps</a:t>
            </a:r>
            <a:br>
              <a:rPr sz="2400"/>
            </a:br>
            <a:r>
              <a:rPr b="0" lang="en-US" sz="2400" spc="-1" strike="noStrike">
                <a:solidFill>
                  <a:srgbClr val="000000"/>
                </a:solidFill>
                <a:latin typeface="Calibri"/>
              </a:rPr>
              <a:t>• Evaluating the effectiveness of a firewall in preventing unauthorized access</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800-61</a:t>
            </a:r>
            <a:br>
              <a:rPr sz="2400"/>
            </a:br>
            <a:r>
              <a:rPr b="0" lang="en-US" sz="2400" spc="-1" strike="noStrike">
                <a:solidFill>
                  <a:srgbClr val="000000"/>
                </a:solidFill>
                <a:latin typeface="Calibri"/>
              </a:rPr>
              <a:t>• ISO 27001:2022</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Identifies vulnerabilities and gaps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Evaluates security measures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Assesses incident response plans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Provides actionable recommendations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Cybersecurity Case Study: Lessons Learned</a:t>
            </a:r>
            <a:endParaRPr b="0" lang="en-US" sz="3600" spc="-1" strike="noStrike">
              <a:solidFill>
                <a:srgbClr val="000000"/>
              </a:solidFill>
              <a:latin typeface="Calibri"/>
            </a:endParaRPr>
          </a:p>
        </p:txBody>
      </p:sp>
      <p:sp>
        <p:nvSpPr>
          <p:cNvPr id="39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Practical case studies provide valuable insights and lessons learned in cybersecurity. By analyzing real-world incidents, organizations can identify potential risks and vulnerabilities, and develop more effective security measures. Case studies also help to identify best practices and strategies for responding to and mitigating cyber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Case study on the SolarWinds supply chain attack</a:t>
            </a:r>
            <a:br>
              <a:rPr sz="2400"/>
            </a:br>
            <a:r>
              <a:rPr b="0" lang="en-US" sz="2400" spc="-1" strike="noStrike">
                <a:solidFill>
                  <a:srgbClr val="000000"/>
                </a:solidFill>
                <a:latin typeface="Calibri"/>
              </a:rPr>
              <a:t>• Analysis of the Colonial Pipeline ransomware incident</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27032: Cybersecurity Incident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Examine breach incidents and their root causes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security gaps and vulnerabilities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Assess the effectiveness of security measures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Develop best practices for incident response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Learn from the experiences of other organizations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Case Study: Security Breach</a:t>
            </a:r>
            <a:endParaRPr b="0" lang="en-US" sz="3600" spc="-1" strike="noStrike">
              <a:solidFill>
                <a:srgbClr val="000000"/>
              </a:solidFill>
              <a:latin typeface="Calibri"/>
            </a:endParaRPr>
          </a:p>
        </p:txBody>
      </p:sp>
      <p:sp>
        <p:nvSpPr>
          <p:cNvPr id="398"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Examine real-world cybersecurity breaches to understand the vulnerabilities, causes, and consequences. Analyze attack vectors, exploit techniques, and mitigation strategies to improve defense mechanisms.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- 2021 SolarWinds supply chain attack</a:t>
            </a:r>
            <a:br>
              <a:rPr sz="2400"/>
            </a:br>
            <a:r>
              <a:rPr b="0" lang="en-US" sz="2400" spc="-1" strike="noStrike">
                <a:solidFill>
                  <a:srgbClr val="000000"/>
                </a:solidFill>
                <a:latin typeface="Calibri"/>
              </a:rPr>
              <a:t>• - 2017 Equifax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a:t>
            </a:r>
            <a:br>
              <a:rPr sz="2400"/>
            </a:br>
            <a:r>
              <a:rPr b="0" lang="en-US" sz="2400" spc="-1" strike="noStrike">
                <a:solidFill>
                  <a:srgbClr val="000000"/>
                </a:solidFill>
                <a:latin typeface="Calibri"/>
              </a:rPr>
              <a:t>• - ISO/IEC 27001:2013 Information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Analyze high-profile security breaches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common attack vectors and exploits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Evaluate incident response and recovery plans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Develop practical mitigation strategies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Enhance overall cybersecurity posture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Practical Case Study: Security Breach</a:t>
            </a:r>
            <a:endParaRPr b="0" lang="en-US" sz="3600" spc="-1" strike="noStrike">
              <a:solidFill>
                <a:srgbClr val="000000"/>
              </a:solidFill>
              <a:latin typeface="Calibri"/>
            </a:endParaRPr>
          </a:p>
        </p:txBody>
      </p:sp>
      <p:sp>
        <p:nvSpPr>
          <p:cNvPr id="400"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401"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Case Study</a:t>
            </a:r>
            <a:endParaRPr b="0" lang="en-US" sz="3600" spc="-1" strike="noStrike">
              <a:solidFill>
                <a:srgbClr val="000000"/>
              </a:solidFill>
              <a:latin typeface="Calibri"/>
            </a:endParaRPr>
          </a:p>
        </p:txBody>
      </p:sp>
      <p:sp>
        <p:nvSpPr>
          <p:cNvPr id="403"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In this real-world scenario, we'll examine a cybersecurity incident from start to finish, analyzing its root causes, impact, and mitigation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Responding to a ransomware attack</a:t>
            </a:r>
            <a:br>
              <a:rPr sz="2400"/>
            </a:br>
            <a:r>
              <a:rPr b="0" lang="en-US" sz="2400" spc="-1" strike="noStrike">
                <a:solidFill>
                  <a:srgbClr val="000000"/>
                </a:solidFill>
                <a:latin typeface="Calibri"/>
              </a:rPr>
              <a:t>• Example: Incident handling for a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Analyze system logs to identify anomalous behavior</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Determine the type of attack and its potential impact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 incident response procedures to contain and neutralize the threat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Review and update security policies and procedures to prevent similar inciden...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Communicate findings to stakeholders and regulatory bodies as necessary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Case Study</a:t>
            </a:r>
            <a:endParaRPr b="0" lang="en-US" sz="3600" spc="-1" strike="noStrike">
              <a:solidFill>
                <a:srgbClr val="000000"/>
              </a:solidFill>
              <a:latin typeface="Calibri"/>
            </a:endParaRPr>
          </a:p>
        </p:txBody>
      </p:sp>
      <p:sp>
        <p:nvSpPr>
          <p:cNvPr id="405"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Cyberattacks and data breaches are a significant threat to organizations. Incident response is the process of detecting, containing, and recovering from security incidents. This case study will provide a practical overview of incident response, using a real-world example.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Incident response process: detection, containment, and recovery</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NIST Cybersecurity Framework: Incident Response Function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ISO 27001: Information Security Management System</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Cybersecurity Case Study</a:t>
            </a:r>
            <a:endParaRPr b="0" lang="en-US" sz="3600" spc="-1" strike="noStrike">
              <a:solidFill>
                <a:srgbClr val="000000"/>
              </a:solidFill>
              <a:latin typeface="Calibri"/>
            </a:endParaRPr>
          </a:p>
        </p:txBody>
      </p:sp>
      <p:sp>
        <p:nvSpPr>
          <p:cNvPr id="407"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This case study examines a real-world cybersecurity incident and provides practical lessons learned that can be applied to enhance organizational defenses.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 SolarWinds Orion Supply Chain Attack</a:t>
            </a:r>
            <a:br>
              <a:rPr sz="2400"/>
            </a:br>
            <a:r>
              <a:rPr b="0" lang="en-US" sz="2400" spc="-1" strike="noStrike">
                <a:solidFill>
                  <a:srgbClr val="000000"/>
                </a:solidFill>
                <a:latin typeface="Calibri"/>
              </a:rPr>
              <a:t>• - Colonial Pipeline Ransomware Incident</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 NIST Cybersecurity Framework</a:t>
            </a:r>
            <a:br>
              <a:rPr sz="2400"/>
            </a:br>
            <a:r>
              <a:rPr b="0" lang="en-US" sz="2400" spc="-1" strike="noStrike">
                <a:solidFill>
                  <a:srgbClr val="000000"/>
                </a:solidFill>
                <a:latin typeface="Calibri"/>
              </a:rPr>
              <a:t>• - ISO 27001:2013 Information Security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Incident Overview and Timeline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Threat Actor Tactics and Techniques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Incident Response and Remediation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Lessons Learned and Best Practices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Industry Frameworks for Incident Response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Data Collection Sources</a:t>
            </a:r>
            <a:endParaRPr b="0" lang="en-US" sz="3600" spc="-1" strike="noStrike">
              <a:solidFill>
                <a:srgbClr val="000000"/>
              </a:solidFill>
              <a:latin typeface="Calibri"/>
            </a:endParaRPr>
          </a:p>
        </p:txBody>
      </p:sp>
      <p:sp>
        <p:nvSpPr>
          <p:cNvPr id="247"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248"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Practical Cybersecurity Case Study</a:t>
            </a:r>
            <a:endParaRPr b="0" lang="en-US" sz="3600" spc="-1" strike="noStrike">
              <a:solidFill>
                <a:srgbClr val="000000"/>
              </a:solidFill>
              <a:latin typeface="Calibri"/>
            </a:endParaRPr>
          </a:p>
        </p:txBody>
      </p:sp>
      <p:sp>
        <p:nvSpPr>
          <p:cNvPr id="409"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410"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Case Study: Cybersecurity Breach</a:t>
            </a:r>
            <a:endParaRPr b="0" lang="en-US" sz="3600" spc="-1" strike="noStrike">
              <a:solidFill>
                <a:srgbClr val="000000"/>
              </a:solidFill>
              <a:latin typeface="Calibri"/>
            </a:endParaRPr>
          </a:p>
        </p:txBody>
      </p:sp>
      <p:sp>
        <p:nvSpPr>
          <p:cNvPr id="412"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Examine a real-world cybersecurity breach case study to understand the vulnerabilities exploited, attacker techniques, and mitigation strategies employed. Practical insights will help SMEs enhance their security posture and prevent similar incidents.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Case study: NotPetya ransomware attack on Maersk</a:t>
            </a:r>
            <a:br>
              <a:rPr sz="2400"/>
            </a:br>
            <a:r>
              <a:rPr b="0" lang="en-US" sz="2400" spc="-1" strike="noStrike">
                <a:solidFill>
                  <a:srgbClr val="000000"/>
                </a:solidFill>
                <a:latin typeface="Calibri"/>
              </a:rPr>
              <a:t>• Practical steps to prevent data breaches in healthcare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27001:2013 Information Security Management System</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vulnerabilities and attacker tactics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Analyze incident response and containment measures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Implement best practices for data protection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Enhance threat detection and prevention capabilities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Comply with industry standards (e.g., NIST, ISO 27001)</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3"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Case Study</a:t>
            </a:r>
            <a:endParaRPr b="0" lang="en-US" sz="3600" spc="-1" strike="noStrike">
              <a:solidFill>
                <a:srgbClr val="000000"/>
              </a:solidFill>
              <a:latin typeface="Calibri"/>
            </a:endParaRPr>
          </a:p>
        </p:txBody>
      </p:sp>
      <p:sp>
        <p:nvSpPr>
          <p:cNvPr id="414"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This case study illustrates the practical application of cybersecurity concepts through real-world scenarios. Participants will engage in a mock incident response, leveraging industry best practices to identify and mitigate threats.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Example: Responding to a ransomware attack</a:t>
            </a:r>
            <a:br>
              <a:rPr sz="2400"/>
            </a:br>
            <a:r>
              <a:rPr b="0" lang="en-US" sz="2400" spc="-1" strike="noStrike">
                <a:solidFill>
                  <a:srgbClr val="000000"/>
                </a:solidFill>
                <a:latin typeface="Calibri"/>
              </a:rPr>
              <a:t>• Example: Investigating a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ISO 27001/27002 Information Security Management</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Incident Response Simulation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Identify and analyze threats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Implement containment measures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Develop and execute recovery plans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 Communicate effectively</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5"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Case Study: Cybersecurity Breach</a:t>
            </a:r>
            <a:endParaRPr b="0" lang="en-US" sz="3600" spc="-1" strike="noStrike">
              <a:solidFill>
                <a:srgbClr val="000000"/>
              </a:solidFill>
              <a:latin typeface="Calibri"/>
            </a:endParaRPr>
          </a:p>
        </p:txBody>
      </p:sp>
      <p:sp>
        <p:nvSpPr>
          <p:cNvPr id="416"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Review a real-world cybersecurity breach case study to identify vulnerabilities, analyze impact, and discuss mitigation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2021 SolarWinds Supply Chain Attack</a:t>
            </a:r>
            <a:br>
              <a:rPr sz="2400"/>
            </a:br>
            <a:r>
              <a:rPr b="0" lang="en-US" sz="2400" spc="-1" strike="noStrike">
                <a:solidFill>
                  <a:srgbClr val="000000"/>
                </a:solidFill>
                <a:latin typeface="Calibri"/>
              </a:rPr>
              <a:t>• 2017 Equifax Data Breach</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Cybersecurity Framework</a:t>
            </a:r>
            <a:br>
              <a:rPr sz="2400"/>
            </a:br>
            <a:r>
              <a:rPr b="0" lang="en-US" sz="2400" spc="-1" strike="noStrike">
                <a:solidFill>
                  <a:srgbClr val="000000"/>
                </a:solidFill>
                <a:latin typeface="Calibri"/>
              </a:rPr>
              <a:t>• CIS Controls</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Examine breach details and entry points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Assess the extent of data compromise</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Identify lessons learned and best practices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Develop actionable steps to enhance security posture</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Practical Example: Case Study: Cybersecurity Breach</a:t>
            </a:r>
            <a:endParaRPr b="0" lang="en-US" sz="3600" spc="-1" strike="noStrike">
              <a:solidFill>
                <a:srgbClr val="000000"/>
              </a:solidFill>
              <a:latin typeface="Calibri"/>
            </a:endParaRPr>
          </a:p>
        </p:txBody>
      </p:sp>
      <p:sp>
        <p:nvSpPr>
          <p:cNvPr id="418" name="PlaceHolder 2"/>
          <p:cNvSpPr>
            <a:spLocks noGrp="1"/>
          </p:cNvSpPr>
          <p:nvPr>
            <p:ph/>
          </p:nvPr>
        </p:nvSpPr>
        <p:spPr>
          <a:xfrm>
            <a:off x="457200" y="1600200"/>
            <a:ext cx="4038120" cy="4525560"/>
          </a:xfrm>
          <a:prstGeom prst="rect">
            <a:avLst/>
          </a:prstGeom>
          <a:noFill/>
          <a:ln w="0">
            <a:noFill/>
          </a:ln>
        </p:spPr>
        <p:txBody>
          <a:bodyPr anchor="t">
            <a:noAutofit/>
          </a:bodyPr>
          <a:p>
            <a:pPr indent="0">
              <a:spcBef>
                <a:spcPts val="1417"/>
              </a:spcBef>
              <a:buNone/>
            </a:pPr>
            <a:endParaRPr b="0" lang="en-US" sz="2800" spc="-1" strike="noStrike">
              <a:solidFill>
                <a:srgbClr val="000000"/>
              </a:solidFill>
              <a:latin typeface="Calibri"/>
            </a:endParaRPr>
          </a:p>
        </p:txBody>
      </p:sp>
      <p:sp>
        <p:nvSpPr>
          <p:cNvPr id="419" name="PlaceHolder 3"/>
          <p:cNvSpPr>
            <a:spLocks noGrp="1"/>
          </p:cNvSpPr>
          <p:nvPr>
            <p:ph/>
          </p:nvPr>
        </p:nvSpPr>
        <p:spPr>
          <a:xfrm>
            <a:off x="4648320" y="1600200"/>
            <a:ext cx="4038120" cy="4525560"/>
          </a:xfrm>
          <a:prstGeom prst="rect">
            <a:avLst/>
          </a:prstGeom>
          <a:noFill/>
          <a:ln w="0">
            <a:noFill/>
          </a:ln>
        </p:spPr>
        <p:txBody>
          <a:bodyPr anchor="t">
            <a:noAutofit/>
          </a:bodyPr>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Real-world Application</a:t>
            </a:r>
            <a:endParaRPr b="0" lang="en-US" sz="2400" spc="-1" strike="noStrike">
              <a:solidFill>
                <a:srgbClr val="000000"/>
              </a:solidFill>
              <a:latin typeface="Calibri"/>
            </a:endParaRPr>
          </a:p>
          <a:p>
            <a:pPr indent="0">
              <a:lnSpc>
                <a:spcPct val="100000"/>
              </a:lnSpc>
              <a:spcBef>
                <a:spcPts val="561"/>
              </a:spcBef>
              <a:buNone/>
            </a:pPr>
            <a:endParaRPr b="0" lang="en-US" sz="28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Problem Statement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Solution Approach</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Implementation Steps</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Results and Analysis</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680"/>
            <a:ext cx="8229240" cy="1142640"/>
          </a:xfrm>
          <a:prstGeom prst="rect">
            <a:avLst/>
          </a:prstGeom>
          <a:noFill/>
          <a:ln w="0">
            <a:noFill/>
          </a:ln>
        </p:spPr>
        <p:txBody>
          <a:bodyPr anchor="ctr">
            <a:noAutofit/>
          </a:bodyPr>
          <a:p>
            <a:pPr indent="0" algn="ctr">
              <a:lnSpc>
                <a:spcPct val="100000"/>
              </a:lnSpc>
              <a:buNone/>
            </a:pPr>
            <a:r>
              <a:rPr b="1" lang="en-US" sz="3600" spc="-1" strike="noStrike">
                <a:solidFill>
                  <a:srgbClr val="000000"/>
                </a:solidFill>
                <a:latin typeface="Calibri"/>
              </a:rPr>
              <a:t>Data Collection Methods</a:t>
            </a:r>
            <a:endParaRPr b="0" lang="en-US" sz="3600" spc="-1" strike="noStrike">
              <a:solidFill>
                <a:srgbClr val="000000"/>
              </a:solidFill>
              <a:latin typeface="Calibri"/>
            </a:endParaRPr>
          </a:p>
        </p:txBody>
      </p:sp>
      <p:sp>
        <p:nvSpPr>
          <p:cNvPr id="250" name="PlaceHolder 2"/>
          <p:cNvSpPr>
            <a:spLocks noGrp="1"/>
          </p:cNvSpPr>
          <p:nvPr>
            <p:ph/>
          </p:nvPr>
        </p:nvSpPr>
        <p:spPr>
          <a:xfrm>
            <a:off x="457200" y="1600200"/>
            <a:ext cx="8229240" cy="4525560"/>
          </a:xfrm>
          <a:prstGeom prst="rect">
            <a:avLst/>
          </a:prstGeom>
          <a:noFill/>
          <a:ln w="0">
            <a:noFill/>
          </a:ln>
        </p:spPr>
        <p:txBody>
          <a:bodyPr anchor="t">
            <a:noAutofit/>
          </a:bodyPr>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1199"/>
              </a:spcAft>
              <a:buClr>
                <a:srgbClr val="000000"/>
              </a:buClr>
              <a:buFont typeface="Arial"/>
              <a:buChar char="•"/>
            </a:pPr>
            <a:r>
              <a:rPr b="0" lang="en-US" sz="2400" spc="-1" strike="noStrike">
                <a:solidFill>
                  <a:srgbClr val="000000"/>
                </a:solidFill>
                <a:latin typeface="Calibri"/>
              </a:rPr>
              <a:t>Data collection is essential for cybersecurity. Various methods exist for gathering data from different sources, each with its strengths and weaknesses. This training module explores the key collection methods to equip SMEs with the knowledge to make informed decisions on data acquisition strategies.</a:t>
            </a:r>
            <a:br>
              <a:rPr sz="2400"/>
            </a:br>
            <a:br>
              <a:rPr sz="2400"/>
            </a:br>
            <a:r>
              <a:rPr b="0" lang="en-US" sz="2400" spc="-1" strike="noStrike">
                <a:solidFill>
                  <a:srgbClr val="000000"/>
                </a:solidFill>
                <a:latin typeface="Calibri"/>
              </a:rPr>
              <a:t>Examples:</a:t>
            </a:r>
            <a:br>
              <a:rPr sz="2400"/>
            </a:br>
            <a:r>
              <a:rPr b="0" lang="en-US" sz="2400" spc="-1" strike="noStrike">
                <a:solidFill>
                  <a:srgbClr val="000000"/>
                </a:solidFill>
                <a:latin typeface="Calibri"/>
              </a:rPr>
              <a:t>• Analyzing firewall logs (passive)</a:t>
            </a:r>
            <a:br>
              <a:rPr sz="2400"/>
            </a:br>
            <a:r>
              <a:rPr b="0" lang="en-US" sz="2400" spc="-1" strike="noStrike">
                <a:solidFill>
                  <a:srgbClr val="000000"/>
                </a:solidFill>
                <a:latin typeface="Calibri"/>
              </a:rPr>
              <a:t>• Using tools like Nmap for network scanning (active)</a:t>
            </a:r>
            <a:br>
              <a:rPr sz="2400"/>
            </a:br>
            <a:br>
              <a:rPr sz="2400"/>
            </a:br>
            <a:r>
              <a:rPr b="0" lang="en-US" sz="2400" spc="-1" strike="noStrike">
                <a:solidFill>
                  <a:srgbClr val="000000"/>
                </a:solidFill>
                <a:latin typeface="Calibri"/>
              </a:rPr>
              <a:t>References:</a:t>
            </a:r>
            <a:br>
              <a:rPr sz="2400"/>
            </a:br>
            <a:r>
              <a:rPr b="0" lang="en-US" sz="2400" spc="-1" strike="noStrike">
                <a:solidFill>
                  <a:srgbClr val="000000"/>
                </a:solidFill>
                <a:latin typeface="Calibri"/>
              </a:rPr>
              <a:t>• NIST Special Publication 800-123</a:t>
            </a:r>
            <a:br>
              <a:rPr sz="2400"/>
            </a:br>
            <a:r>
              <a:rPr b="0" lang="en-US" sz="2400" spc="-1" strike="noStrike">
                <a:solidFill>
                  <a:srgbClr val="000000"/>
                </a:solidFill>
                <a:latin typeface="Calibri"/>
              </a:rPr>
              <a:t>• ISO/IEC 27035:2016</a:t>
            </a:r>
            <a:endParaRPr b="0" lang="en-US" sz="2400" spc="-1" strike="noStrike">
              <a:solidFill>
                <a:srgbClr val="000000"/>
              </a:solidFill>
              <a:latin typeface="Calibri"/>
            </a:endParaRPr>
          </a:p>
          <a:p>
            <a:pPr indent="0">
              <a:lnSpc>
                <a:spcPct val="100000"/>
              </a:lnSpc>
              <a:spcBef>
                <a:spcPts val="641"/>
              </a:spcBef>
              <a:buNone/>
            </a:pPr>
            <a:endParaRPr b="0" lang="en-US" sz="32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Passive Methods: Monitoring network traffic</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Active Methods: Scanning and probing</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Manual Methods: Physical examination</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Open Source Intelligence (OSINT)</a:t>
            </a:r>
            <a:endParaRPr b="0" lang="en-US" sz="2400" spc="-1" strike="noStrike">
              <a:solidFill>
                <a:srgbClr val="000000"/>
              </a:solidFill>
              <a:latin typeface="Calibri"/>
            </a:endParaRPr>
          </a:p>
          <a:p>
            <a:pPr marL="343080" indent="-343080">
              <a:lnSpc>
                <a:spcPct val="120000"/>
              </a:lnSpc>
              <a:spcBef>
                <a:spcPts val="479"/>
              </a:spcBef>
              <a:spcAft>
                <a:spcPts val="601"/>
              </a:spcAft>
              <a:buClr>
                <a:srgbClr val="000000"/>
              </a:buClr>
              <a:buFont typeface="Arial"/>
              <a:buChar char="•"/>
            </a:pPr>
            <a:r>
              <a:rPr b="0" lang="en-US" sz="2400" spc="-1" strike="noStrike">
                <a:solidFill>
                  <a:srgbClr val="000000"/>
                </a:solidFill>
                <a:latin typeface="Calibri"/>
              </a:rPr>
              <a:t>Social Engineering</a:t>
            </a:r>
            <a:endParaRPr b="0" lang="en-US"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LibreOffice/7.5.6.2$Windows_X86_64 LibreOffice_project/f654817fb68d6d4600d7d2f6b647e47729f55f15</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DAGd8VWJ8oU</dc:identifier>
  <dc:language>tr-TR</dc:language>
  <cp:lastModifiedBy/>
  <dcterms:modified xsi:type="dcterms:W3CDTF">2025-02-06T10:43:01Z</dcterms:modified>
  <cp:revision>2</cp:revision>
  <dc:subject/>
  <dc:title>Template-for-training-material.potx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