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</p:sldIdLst>
  <p:sldSz cx="18288000" cy="10287000"/>
  <p:notesSz cx="6858000" cy="9144000"/>
  <p:embeddedFontLst>
    <p:embeddedFont>
      <p:font typeface="TT Rounds Condensed Bold" charset="1" panose="02000806030000020003"/>
      <p:regular r:id="rId7"/>
    </p:embeddedFont>
    <p:embeddedFont>
      <p:font typeface="TT Rounds Condensed" charset="1" panose="02000506030000020003"/>
      <p:regular r:id="rId8"/>
    </p:embeddedFont>
    <p:embeddedFont>
      <p:font typeface="Montserrat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font" Target="fonts/font9.fntdata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3621" y="-208344"/>
            <a:ext cx="18461620" cy="10495344"/>
            <a:chOff x="0" y="0"/>
            <a:chExt cx="24615494" cy="13993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15521" cy="13993749"/>
            </a:xfrm>
            <a:custGeom>
              <a:avLst/>
              <a:gdLst/>
              <a:ahLst/>
              <a:cxnLst/>
              <a:rect r="r" b="b" t="t" l="l"/>
              <a:pathLst>
                <a:path h="13993749" w="24615521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>
              <a:blip r:embed="rId2">
                <a:alphaModFix amt="4000"/>
              </a:blip>
              <a:stretch>
                <a:fillRect l="0" t="-2770" r="0" b="-277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84249" y="7480448"/>
            <a:ext cx="1455552" cy="1632333"/>
          </a:xfrm>
          <a:custGeom>
            <a:avLst/>
            <a:gdLst/>
            <a:ahLst/>
            <a:cxnLst/>
            <a:rect r="r" b="b" t="t" l="l"/>
            <a:pathLst>
              <a:path h="1632333" w="1455552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3841" y="8890501"/>
            <a:ext cx="15615908" cy="59034"/>
            <a:chOff x="0" y="0"/>
            <a:chExt cx="20821210" cy="78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20770469" cy="78740"/>
            </a:xfrm>
            <a:custGeom>
              <a:avLst/>
              <a:gdLst/>
              <a:ahLst/>
              <a:cxnLst/>
              <a:rect r="r" b="b" t="t" l="l"/>
              <a:pathLst>
                <a:path h="78740" w="20770469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286474" y="8918241"/>
            <a:ext cx="744225" cy="489135"/>
          </a:xfrm>
          <a:custGeom>
            <a:avLst/>
            <a:gdLst/>
            <a:ahLst/>
            <a:cxnLst/>
            <a:rect r="r" b="b" t="t" l="l"/>
            <a:pathLst>
              <a:path h="489135" w="74422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CyberAgent logo"/>
          <p:cNvSpPr/>
          <p:nvPr/>
        </p:nvSpPr>
        <p:spPr>
          <a:xfrm flipH="false" flipV="false" rot="0">
            <a:off x="3207891" y="8886990"/>
            <a:ext cx="3111218" cy="1378585"/>
          </a:xfrm>
          <a:custGeom>
            <a:avLst/>
            <a:gdLst/>
            <a:ahLst/>
            <a:cxnLst/>
            <a:rect r="r" b="b" t="t" l="l"/>
            <a:pathLst>
              <a:path h="1378585" w="3111218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53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-652168" y="8756318"/>
            <a:ext cx="1810047" cy="1603322"/>
            <a:chOff x="0" y="0"/>
            <a:chExt cx="2413396" cy="2137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13381" cy="2137664"/>
            </a:xfrm>
            <a:custGeom>
              <a:avLst/>
              <a:gdLst/>
              <a:ahLst/>
              <a:cxnLst/>
              <a:rect r="r" b="b" t="t" l="l"/>
              <a:pathLst>
                <a:path h="2137664" w="2413381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</p:spPr>
        </p:sp>
      </p:grpSp>
      <p:sp>
        <p:nvSpPr>
          <p:cNvPr name="Freeform 11" id="11" descr="Logo: Co-funded by the European Union"/>
          <p:cNvSpPr/>
          <p:nvPr/>
        </p:nvSpPr>
        <p:spPr>
          <a:xfrm flipH="false" flipV="false" rot="0">
            <a:off x="12309675" y="8850376"/>
            <a:ext cx="4348910" cy="1378585"/>
          </a:xfrm>
          <a:custGeom>
            <a:avLst/>
            <a:gdLst/>
            <a:ahLst/>
            <a:cxnLst/>
            <a:rect r="r" b="b" t="t" l="l"/>
            <a:pathLst>
              <a:path h="1378585" w="4348910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981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89659" y="8966038"/>
            <a:ext cx="1045381" cy="1412688"/>
          </a:xfrm>
          <a:custGeom>
            <a:avLst/>
            <a:gdLst/>
            <a:ahLst/>
            <a:cxnLst/>
            <a:rect r="r" b="b" t="t" l="l"/>
            <a:pathLst>
              <a:path h="1412688" w="1045381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892" t="0" r="-7289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48740" y="1105805"/>
            <a:ext cx="1559052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6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Title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40" y="2774632"/>
            <a:ext cx="1559052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</a:pPr>
            <a:r>
              <a:rPr lang="en-US" sz="4200" spc="39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Information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84110" y="8949436"/>
            <a:ext cx="555148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Types and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Data Types and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Types and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Collection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Best Practices in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Best Practices in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Quality Assessment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Analytics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Data 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Validation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Validation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Statistical Analysis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Statistical Analysis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Statistical Analysis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Pattern Recognition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Pattern Recognition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Pattern Recognition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Trend Analysis: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Analysis: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Anomaly Detection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Anomaly Detection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Anomaly Detection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Visualization Techniques for Real-Time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Visualization Techniques for Real-Time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Chart Types and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Chart Types for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Interactive 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Interactive 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Interactive 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Dashboard Design: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Dashboard Design: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Analysis Tools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Analytics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Analysis Tools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Visualization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Visualization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Visualization Platforms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Statistical Software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Statistical Software Applications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Statistical Software Applications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Machine Learning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Machine Learning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Threat Detection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Sources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Threat Detection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Threat Detection &amp; Analysis through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Analytics in Security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Security Monitoring with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Security Monitoring with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Risk Assessment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Risk Assessment with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Incident Response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Incident Response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Sources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Case Study: Cybersecurity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Putting It into Practice: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Data Sources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Putting It into Practice: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Cybersecurity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Cybersecurity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Cybersecurity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Practical Cybersecurity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200"/>
              </a:spcAft>
              <a:defRPr sz="4400" b="1">
                <a:latin typeface="Calibri"/>
              </a:defRPr>
            </a:pPr>
            <a:r>
              <a:t>Data 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DAGd8VWJ8oU</dc:identifier>
  <dcterms:modified xsi:type="dcterms:W3CDTF">2011-08-01T06:04:30Z</dcterms:modified>
  <cp:revision>1</cp:revision>
  <dc:title>Template-for-training-material.potx</dc:title>
</cp:coreProperties>
</file>