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18288000" cy="10287000"/>
  <p:notesSz cx="6858000" cy="9144000"/>
  <p:embeddedFontLst>
    <p:embeddedFont>
      <p:font typeface="TT Rounds Condensed Bold" charset="1" panose="02000806030000020003"/>
      <p:regular r:id="rId7"/>
    </p:embeddedFont>
    <p:embeddedFont>
      <p:font typeface="TT Rounds Condensed" charset="1" panose="02000506030000020003"/>
      <p:regular r:id="rId8"/>
    </p:embeddedFont>
    <p:embeddedFont>
      <p:font typeface="Montserrat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font" Target="fonts/font9.fntdata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3621" y="-208344"/>
            <a:ext cx="18461620" cy="10495344"/>
            <a:chOff x="0" y="0"/>
            <a:chExt cx="24615494" cy="13993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15521" cy="13993749"/>
            </a:xfrm>
            <a:custGeom>
              <a:avLst/>
              <a:gdLst/>
              <a:ahLst/>
              <a:cxnLst/>
              <a:rect r="r" b="b" t="t" l="l"/>
              <a:pathLst>
                <a:path h="13993749" w="24615521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>
              <a:blip r:embed="rId2">
                <a:alphaModFix amt="4000"/>
              </a:blip>
              <a:stretch>
                <a:fillRect l="0" t="-2770" r="0" b="-277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84249" y="7480448"/>
            <a:ext cx="1455552" cy="1632333"/>
          </a:xfrm>
          <a:custGeom>
            <a:avLst/>
            <a:gdLst/>
            <a:ahLst/>
            <a:cxnLst/>
            <a:rect r="r" b="b" t="t" l="l"/>
            <a:pathLst>
              <a:path h="1632333" w="1455552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841" y="8890501"/>
            <a:ext cx="15615908" cy="59034"/>
            <a:chOff x="0" y="0"/>
            <a:chExt cx="20821210" cy="78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20770469" cy="78740"/>
            </a:xfrm>
            <a:custGeom>
              <a:avLst/>
              <a:gdLst/>
              <a:ahLst/>
              <a:cxnLst/>
              <a:rect r="r" b="b" t="t" l="l"/>
              <a:pathLst>
                <a:path h="78740" w="20770469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86474" y="8918241"/>
            <a:ext cx="744225" cy="489135"/>
          </a:xfrm>
          <a:custGeom>
            <a:avLst/>
            <a:gdLst/>
            <a:ahLst/>
            <a:cxnLst/>
            <a:rect r="r" b="b" t="t" l="l"/>
            <a:pathLst>
              <a:path h="489135" w="74422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CyberAgent logo"/>
          <p:cNvSpPr/>
          <p:nvPr/>
        </p:nvSpPr>
        <p:spPr>
          <a:xfrm flipH="false" flipV="false" rot="0">
            <a:off x="3207891" y="8886990"/>
            <a:ext cx="3111218" cy="1378585"/>
          </a:xfrm>
          <a:custGeom>
            <a:avLst/>
            <a:gdLst/>
            <a:ahLst/>
            <a:cxnLst/>
            <a:rect r="r" b="b" t="t" l="l"/>
            <a:pathLst>
              <a:path h="1378585" w="3111218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53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-652168" y="8756318"/>
            <a:ext cx="1810047" cy="1603322"/>
            <a:chOff x="0" y="0"/>
            <a:chExt cx="2413396" cy="213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3381" cy="2137664"/>
            </a:xfrm>
            <a:custGeom>
              <a:avLst/>
              <a:gdLst/>
              <a:ahLst/>
              <a:cxnLst/>
              <a:rect r="r" b="b" t="t" l="l"/>
              <a:pathLst>
                <a:path h="2137664" w="2413381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</p:spPr>
        </p:sp>
      </p:grpSp>
      <p:sp>
        <p:nvSpPr>
          <p:cNvPr name="Freeform 11" id="11" descr="Logo: Co-funded by the European Union"/>
          <p:cNvSpPr/>
          <p:nvPr/>
        </p:nvSpPr>
        <p:spPr>
          <a:xfrm flipH="false" flipV="false" rot="0">
            <a:off x="12309675" y="8850376"/>
            <a:ext cx="4348910" cy="1378585"/>
          </a:xfrm>
          <a:custGeom>
            <a:avLst/>
            <a:gdLst/>
            <a:ahLst/>
            <a:cxnLst/>
            <a:rect r="r" b="b" t="t" l="l"/>
            <a:pathLst>
              <a:path h="1378585" w="4348910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1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89659" y="8966038"/>
            <a:ext cx="1045381" cy="1412688"/>
          </a:xfrm>
          <a:custGeom>
            <a:avLst/>
            <a:gdLst/>
            <a:ahLst/>
            <a:cxnLst/>
            <a:rect r="r" b="b" t="t" l="l"/>
            <a:pathLst>
              <a:path h="1412688" w="1045381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892" t="0" r="-7289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48740" y="1105805"/>
            <a:ext cx="1559052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6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Title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40" y="2774632"/>
            <a:ext cx="1559052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</a:pPr>
            <a:r>
              <a:rPr lang="en-US" sz="4200" spc="39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84110" y="8949436"/>
            <a:ext cx="555148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Risk Assessment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risk assessment methodology defines the systematic process for identifying, analyzing, evaluating, and mitigating risks.</a:t>
            </a:r>
            <a:br/>
            <a:r>
              <a:t>It ensures a consistent and objective approach to risk management.</a:t>
            </a:r>
          </a:p>
          <a:p>
            <a:pPr>
              <a:defRPr sz="1800" b="0">
                <a:latin typeface="Calibri"/>
              </a:defRPr>
            </a:pPr>
            <a:r>
              <a:t>Identification: Gathering information to locate potential risks</a:t>
            </a:r>
          </a:p>
          <a:p>
            <a:pPr>
              <a:defRPr sz="1800" b="0">
                <a:latin typeface="Calibri"/>
              </a:defRPr>
            </a:pPr>
            <a:r>
              <a:t>Analysis: Assessing the likelihood and impact of identified risks</a:t>
            </a:r>
          </a:p>
          <a:p>
            <a:pPr>
              <a:defRPr sz="1800" b="0">
                <a:latin typeface="Calibri"/>
              </a:defRPr>
            </a:pPr>
            <a:r>
              <a:t>Evaluation: Prioritizing risks based on their severity and urgency</a:t>
            </a:r>
          </a:p>
          <a:p>
            <a:pPr>
              <a:defRPr sz="1800" b="0">
                <a:latin typeface="Calibri"/>
              </a:defRPr>
            </a:pPr>
            <a:r>
              <a:t>Mitigation: Developing and implementing strategies to reduce or eliminate risks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Risk Assessment Methodology: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Risk assessment methodologies provide a structured approach to identify, analyze, and evaluate risks to an organization's assets, systems, and infrastructure.</a:t>
            </a:r>
          </a:p>
          <a:p>
            <a:pPr>
              <a:defRPr sz="1800" b="0">
                <a:latin typeface="Calibri"/>
              </a:defRPr>
            </a:pPr>
            <a:r>
              <a:t>NIST 800-30: Guide for Conducting Risk Assessments</a:t>
            </a:r>
          </a:p>
          <a:p>
            <a:pPr>
              <a:defRPr sz="1800" b="0">
                <a:latin typeface="Calibri"/>
              </a:defRPr>
            </a:pPr>
            <a:r>
              <a:t>ISO 31000: Risk Management Framework</a:t>
            </a:r>
          </a:p>
          <a:p>
            <a:pPr>
              <a:defRPr sz="1800" b="0">
                <a:latin typeface="Calibri"/>
              </a:defRPr>
            </a:pPr>
            <a:r>
              <a:t>OCTAVE: Operationally Critical Threat, Asset, and Vulnerability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Threat modeling is a systematic process to identify potential threats to an information system, assess the likelihood and impact of each threat, and develop countermeasures to mitigate those threats.</a:t>
            </a:r>
          </a:p>
          <a:p>
            <a:pPr>
              <a:defRPr sz="1800" b="0">
                <a:latin typeface="Calibri"/>
              </a:defRPr>
            </a:pPr>
            <a:r>
              <a:t>Helps identify vulnerabilities and potential risks</a:t>
            </a:r>
          </a:p>
          <a:p>
            <a:pPr>
              <a:defRPr sz="1800" b="0">
                <a:latin typeface="Calibri"/>
              </a:defRPr>
            </a:pPr>
            <a:r>
              <a:t>Assesses likelihood and impact of identified threats</a:t>
            </a:r>
          </a:p>
          <a:p>
            <a:pPr>
              <a:defRPr sz="1800" b="0">
                <a:latin typeface="Calibri"/>
              </a:defRPr>
            </a:pPr>
            <a:r>
              <a:t>Provides recommendations for mitigating identified risks</a:t>
            </a:r>
          </a:p>
          <a:p>
            <a:pPr>
              <a:defRPr sz="1800" b="0">
                <a:latin typeface="Calibri"/>
              </a:defRPr>
            </a:pPr>
            <a:r>
              <a:t>Enhances overall security posture of an organization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Threat modeling helps organizations identify, assess, and mitigate security risks.</a:t>
            </a:r>
            <a:br/>
            <a:r>
              <a:t>It involves identifying potential threats to systems and data, analyzing their likelihood and impact, and developing countermeasures to protect against them.</a:t>
            </a:r>
          </a:p>
          <a:p>
            <a:pPr>
              <a:defRPr sz="1800" b="0">
                <a:latin typeface="Calibri"/>
              </a:defRPr>
            </a:pPr>
            <a:r>
              <a:t>Threat modeling provides a structured approach to identifying and mitigating risks.</a:t>
            </a:r>
          </a:p>
          <a:p>
            <a:pPr>
              <a:defRPr sz="1800" b="0">
                <a:latin typeface="Calibri"/>
              </a:defRPr>
            </a:pPr>
            <a:r>
              <a:t>It helps organizations understand the potential threats to their systems and data.</a:t>
            </a:r>
          </a:p>
          <a:p>
            <a:pPr>
              <a:defRPr sz="1800" b="0">
                <a:latin typeface="Calibri"/>
              </a:defRPr>
            </a:pPr>
            <a:r>
              <a:t>It enables organizations to prioritize risks and allocate resources accordingly.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Vulnerability Management is a critical component of a comprehensive cybersecurity program.</a:t>
            </a:r>
            <a:br/>
            <a:r>
              <a:t>It involves identifying, assessing, and prioritizing vulnerabilities in IT systems and networks, and implementing measures to mitigate their risks.</a:t>
            </a:r>
          </a:p>
          <a:p>
            <a:pPr>
              <a:defRPr sz="1800" b="0">
                <a:latin typeface="Calibri"/>
              </a:defRPr>
            </a:pPr>
            <a:r>
              <a:t>Vulnerability Assessment: Identifying and classifying weaknesses in systems and networks</a:t>
            </a:r>
          </a:p>
          <a:p>
            <a:pPr>
              <a:defRPr sz="1800" b="0">
                <a:latin typeface="Calibri"/>
              </a:defRPr>
            </a:pPr>
            <a:r>
              <a:t>Vulnerability Prioritization: Assessing the severity and impact of vulnerabilities based on risk factors</a:t>
            </a:r>
          </a:p>
          <a:p>
            <a:pPr>
              <a:defRPr sz="1800" b="0">
                <a:latin typeface="Calibri"/>
              </a:defRPr>
            </a:pPr>
            <a:r>
              <a:t>Remediation and Patching: Applying security updates, patches, or workarounds to address vulnerabilities</a:t>
            </a:r>
          </a:p>
          <a:p>
            <a:pPr>
              <a:defRPr sz="1800" b="0">
                <a:latin typeface="Calibri"/>
              </a:defRPr>
            </a:pPr>
            <a:r>
              <a:t>Configuration Management: Implementing and maintaining secure configurations to reduce vulnerabilities</a:t>
            </a:r>
          </a:p>
          <a:p>
            <a:pPr>
              <a:defRPr sz="1800" b="0">
                <a:latin typeface="Calibri"/>
              </a:defRPr>
            </a:pPr>
            <a:r>
              <a:t>Security Monitoring: Continuously monitoring systems and networks for vulnerabilities and unauthorized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 of Vulnerability Management in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Vulnerability management plays a crucial role in risk assessment by identifying, assessing, and mitigating vulnerabilities within an organization's IT infrastructure.</a:t>
            </a:r>
            <a:br/>
            <a:r>
              <a:t>It involves continuous monitoring, analysis, and remediation of vulnerabilities to ensure the confidentiality, integrity, and availability of critical assets.</a:t>
            </a:r>
          </a:p>
          <a:p>
            <a:pPr>
              <a:defRPr sz="1800" b="0">
                <a:latin typeface="Calibri"/>
              </a:defRPr>
            </a:pPr>
            <a:r>
              <a:t>Identify and prioritize vulnerabilities based on their potential impact and likelihood of exploitation</a:t>
            </a:r>
          </a:p>
          <a:p>
            <a:pPr>
              <a:defRPr sz="1800" b="0">
                <a:latin typeface="Calibri"/>
              </a:defRPr>
            </a:pPr>
            <a:r>
              <a:t>Develop and implement remediation plans to address vulnerabilities effectively and efficiently</a:t>
            </a:r>
          </a:p>
          <a:p>
            <a:pPr>
              <a:defRPr sz="1800" b="0">
                <a:latin typeface="Calibri"/>
              </a:defRPr>
            </a:pPr>
            <a:r>
              <a:t>Continuously monitor and assess the effectiveness of vulnerability management processes</a:t>
            </a:r>
          </a:p>
          <a:p>
            <a:pPr>
              <a:defRPr sz="1800" b="0">
                <a:latin typeface="Calibri"/>
              </a:defRPr>
            </a:pPr>
            <a:r>
              <a:t>Integrate vulnerability management with other security controls, such as patch management and intrusion detection</a:t>
            </a:r>
            <a:br/>
            <a:r>
              <a:t>systems</a:t>
            </a:r>
          </a:p>
          <a:p>
            <a:pPr>
              <a:defRPr sz="1800" b="0">
                <a:latin typeface="Calibri"/>
              </a:defRPr>
            </a:pPr>
            <a:r>
              <a:t>Conduct regular vulnerability scans and penetration testing to proactively identify and mitigate vulnerabilities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Security Information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sources are critical for collecting and analyzing data to detect and respond to cyber threats.</a:t>
            </a:r>
            <a:br/>
            <a:r>
              <a:t>They provide valuable insights into potential vulnerabilities, threats, and incidents, enabling organizations to make informed decisions for securing their assets and data.</a:t>
            </a:r>
          </a:p>
          <a:p>
            <a:pPr>
              <a:defRPr sz="1800" b="0">
                <a:latin typeface="Calibri"/>
              </a:defRPr>
            </a:pPr>
            <a:r>
              <a:t>Types of Security Information Sources:</a:t>
            </a:r>
          </a:p>
          <a:p>
            <a:pPr>
              <a:defRPr sz="1800" b="0">
                <a:latin typeface="Calibri"/>
              </a:defRPr>
            </a:pPr>
            <a:r>
              <a:t>Internal Sources:</a:t>
            </a:r>
          </a:p>
          <a:p>
            <a:pPr>
              <a:defRPr sz="1800" b="0">
                <a:latin typeface="Calibri"/>
              </a:defRPr>
            </a:pPr>
            <a:r>
              <a:t>External Sources: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Exploiting Security Logs and Security Information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Leveraging existing data sources and implementing new ones to enhance threat detection, response, and hunting.</a:t>
            </a:r>
          </a:p>
          <a:p>
            <a:pPr>
              <a:defRPr sz="1800" b="0">
                <a:latin typeface="Calibri"/>
              </a:defRPr>
            </a:pPr>
            <a:r>
              <a:t>Logs and events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SIEM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and Event Management (SIEM) systems are software platforms that collect, analyze, and report on security events from a variety of sources.</a:t>
            </a:r>
            <a:br/>
            <a:r>
              <a:t>SIEMs can provide insights into security incidents, help identify trends, and improve security posture.</a:t>
            </a:r>
          </a:p>
          <a:p>
            <a:pPr>
              <a:defRPr sz="1800" b="0">
                <a:latin typeface="Calibri"/>
              </a:defRPr>
            </a:pPr>
            <a:r>
              <a:t>Collect security events from a variety of sources, including networks, servers, and applications</a:t>
            </a:r>
          </a:p>
          <a:p>
            <a:pPr>
              <a:defRPr sz="1800" b="0">
                <a:latin typeface="Calibri"/>
              </a:defRPr>
            </a:pPr>
            <a:r>
              <a:t>Analyze events to identify potential security threats</a:t>
            </a:r>
          </a:p>
          <a:p>
            <a:pPr>
              <a:defRPr sz="1800" b="0">
                <a:latin typeface="Calibri"/>
              </a:defRPr>
            </a:pPr>
            <a:r>
              <a:t>Report on security events and provide insights into security trends</a:t>
            </a:r>
          </a:p>
          <a:p>
            <a:pPr>
              <a:defRPr sz="1800" b="0">
                <a:latin typeface="Calibri"/>
              </a:defRPr>
            </a:pPr>
            <a:r>
              <a:t>Help organizations meet compliance requirements</a:t>
            </a:r>
          </a:p>
          <a:p>
            <a:pPr>
              <a:defRPr sz="1800" b="0">
                <a:latin typeface="Calibri"/>
              </a:defRPr>
            </a:pPr>
            <a:r>
              <a:t>Improve security posture by providing visibility into security events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SIEM Implementation: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and Event Management (SIEM) systems play a crucial role in collecting, analyzing, and correlating security events from various sources within an organization's network.</a:t>
            </a:r>
            <a:br/>
            <a:r>
              <a:t>Effective SIEM implementation enables organizations to detect, investigate, and respond to security incidents promptly and efficiently.</a:t>
            </a:r>
          </a:p>
          <a:p>
            <a:pPr>
              <a:defRPr sz="1800" b="0">
                <a:latin typeface="Calibri"/>
              </a:defRPr>
            </a:pPr>
            <a:r>
              <a:t>Centralized Event Collection: SIEMs gather logs and events from diverse sources, including firewalls, intrusion</a:t>
            </a:r>
            <a:br/>
            <a:r>
              <a:t>detection systems, operating systems, and applications, providing a comprehensive view of security-related activities.</a:t>
            </a:r>
          </a:p>
          <a:p>
            <a:pPr>
              <a:defRPr sz="1800" b="0">
                <a:latin typeface="Calibri"/>
              </a:defRPr>
            </a:pPr>
            <a:r>
              <a:t>Real-Time Monitoring: SIEMs offer real-time monitoring of security events, enabling organizations to identify and</a:t>
            </a:r>
            <a:br/>
            <a:r>
              <a:t>respond to suspicious activities promptly. They generate alerts based on predefined rules and thresholds.</a:t>
            </a:r>
          </a:p>
          <a:p>
            <a:pPr>
              <a:defRPr sz="1800" b="0">
                <a:latin typeface="Calibri"/>
              </a:defRPr>
            </a:pPr>
            <a:r>
              <a:t>Data Correlation and Analysis: SIEMs correlate events from multiple sources to identify patterns, anomalies, and</a:t>
            </a:r>
            <a:br/>
            <a:r>
              <a:t>potential threats. This analysis helps organizations detect complex attacks or compromises that may not be apparent from</a:t>
            </a:r>
            <a:br/>
            <a:r>
              <a:t>isolated events.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Test Presentation and 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b="0">
                <a:latin typeface="Calibri"/>
              </a:defRPr>
            </a:pPr>
            <a:r>
              <a:t>This lesson will cover the importance of testing in cybersecurity and demonstrate how to use common testing tools.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Log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Log analysis is a critical component of cybersecurity, providing valuable insights into system activity and potential threats.</a:t>
            </a:r>
            <a:br/>
            <a:r>
              <a:t>This slide covers various log analysis techniques used to identify and investigate security incidents.</a:t>
            </a:r>
          </a:p>
          <a:p>
            <a:pPr>
              <a:defRPr sz="1800" b="0">
                <a:latin typeface="Calibri"/>
              </a:defRPr>
            </a:pPr>
            <a:r>
              <a:t>Pattern Matching: Using predefined patterns or regular expressions to identify specific events or threats in logs.</a:t>
            </a:r>
          </a:p>
          <a:p>
            <a:pPr>
              <a:defRPr sz="1800" b="0">
                <a:latin typeface="Calibri"/>
              </a:defRPr>
            </a:pPr>
            <a:r>
              <a:t>Statistical Analysis: Analyzing log data to detect deviations from normal patterns, indicating potential attacks or</a:t>
            </a:r>
            <a:br/>
            <a:r>
              <a:t>anomalies.</a:t>
            </a:r>
          </a:p>
          <a:p>
            <a:pPr>
              <a:defRPr sz="1800" b="0">
                <a:latin typeface="Calibri"/>
              </a:defRPr>
            </a:pPr>
            <a:r>
              <a:t>Correlation Analysis: Combining and analyzing data from multiple sources to establish relationships between events and</a:t>
            </a:r>
            <a:br/>
            <a:r>
              <a:t>identify potential threats.</a:t>
            </a:r>
          </a:p>
          <a:p>
            <a:pPr>
              <a:defRPr sz="1800" b="0">
                <a:latin typeface="Calibri"/>
              </a:defRPr>
            </a:pPr>
            <a:r>
              <a:t>Time Series Analysis: Analyzing log data over time to detect trends or patterns that may indicate an attack or</a:t>
            </a:r>
            <a:br/>
            <a:r>
              <a:t>compromise.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Log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Log analysis is the process of examining log files to identify anomalies and patterns that may indicate cybersecurity events or system issues.</a:t>
            </a:r>
            <a:br/>
            <a:r>
              <a:t>Effective log analysis requires a systematic approach and an understanding of the different techniques available.</a:t>
            </a:r>
          </a:p>
          <a:p>
            <a:pPr>
              <a:defRPr sz="1800" b="0">
                <a:latin typeface="Calibri"/>
              </a:defRPr>
            </a:pPr>
            <a:r>
              <a:t>Collect logs from relevant devices and systems.</a:t>
            </a:r>
          </a:p>
          <a:p>
            <a:pPr>
              <a:defRPr sz="1800" b="0">
                <a:latin typeface="Calibri"/>
              </a:defRPr>
            </a:pPr>
            <a:r>
              <a:t>Centralize and process logs for efficient analysis.</a:t>
            </a:r>
          </a:p>
          <a:p>
            <a:pPr>
              <a:defRPr sz="1800" b="0">
                <a:latin typeface="Calibri"/>
              </a:defRPr>
            </a:pPr>
            <a:r>
              <a:t>Analyze logs using automated tools and techniques.</a:t>
            </a:r>
          </a:p>
          <a:p>
            <a:pPr>
              <a:defRPr sz="1800" b="0">
                <a:latin typeface="Calibri"/>
              </a:defRPr>
            </a:pPr>
            <a:r>
              <a:t>Investigate suspicious activities and identify root causes.</a:t>
            </a:r>
          </a:p>
          <a:p>
            <a:pPr>
              <a:defRPr sz="1800" b="0">
                <a:latin typeface="Calibri"/>
              </a:defRPr>
            </a:pPr>
            <a:r>
              <a:t>Document and report findings for further action.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Access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Access control systems are security measures that restrict access to specific resources or systems based on pre-defined rules.</a:t>
            </a:r>
          </a:p>
          <a:p>
            <a:pPr>
              <a:defRPr sz="1800" b="0">
                <a:latin typeface="Calibri"/>
              </a:defRPr>
            </a:pPr>
            <a:r>
              <a:t>**Types of Access Control Systems**</a:t>
            </a:r>
          </a:p>
          <a:p>
            <a:pPr>
              <a:defRPr sz="1800" b="0">
                <a:latin typeface="Calibri"/>
              </a:defRPr>
            </a:pPr>
            <a:r>
              <a:t>**Components of Access Control Systems**</a:t>
            </a:r>
          </a:p>
          <a:p>
            <a:pPr>
              <a:defRPr sz="1800" b="0">
                <a:latin typeface="Calibri"/>
              </a:defRPr>
            </a:pPr>
            <a:r>
              <a:t>**Best Practices for Implementing Access Control Systems**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Access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Access control systems are critical for safeguarding sensitive data and systems from unauthorized access.</a:t>
            </a:r>
            <a:br/>
            <a:r>
              <a:t>This slide explores practical applications and considerations for implementing effective access control measures.</a:t>
            </a:r>
          </a:p>
          <a:p>
            <a:pPr>
              <a:defRPr sz="1800" b="0">
                <a:latin typeface="Calibri"/>
              </a:defRPr>
            </a:pPr>
            <a:r>
              <a:t>Role-Based Access Control (RBAC):</a:t>
            </a:r>
          </a:p>
          <a:p>
            <a:pPr>
              <a:defRPr sz="1800" b="0">
                <a:latin typeface="Calibri"/>
              </a:defRPr>
            </a:pPr>
            <a:r>
              <a:t>Multi-Factor Authentication (MFA):</a:t>
            </a:r>
          </a:p>
          <a:p>
            <a:pPr>
              <a:defRPr sz="1800" b="0">
                <a:latin typeface="Calibri"/>
              </a:defRPr>
            </a:pPr>
            <a:r>
              <a:t>Biometric Authentication: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Network Security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Network security controls are measures implemented to protect the confidentiality, integrity, and availability of computer networks and data.</a:t>
            </a:r>
            <a:br/>
            <a:r>
              <a:t>These controls are essential for defending against unauthorized access, data breaches, and other cyber threats.</a:t>
            </a:r>
          </a:p>
          <a:p>
            <a:pPr>
              <a:defRPr sz="1800" b="0">
                <a:latin typeface="Calibri"/>
              </a:defRPr>
            </a:pPr>
            <a:r>
              <a:t>Firewalls: Prevent unauthorized access to a network.</a:t>
            </a:r>
          </a:p>
          <a:p>
            <a:pPr>
              <a:defRPr sz="1800" b="0">
                <a:latin typeface="Calibri"/>
              </a:defRPr>
            </a:pPr>
            <a:r>
              <a:t>Intrusion Detection Systems (IDS): Detect and respond to malicious activity.</a:t>
            </a:r>
          </a:p>
          <a:p>
            <a:pPr>
              <a:defRPr sz="1800" b="0">
                <a:latin typeface="Calibri"/>
              </a:defRPr>
            </a:pPr>
            <a:r>
              <a:t>Virtual Private Networks (VPNs): Encrypt network traffic to ensure confidentiality.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Network Security Controls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Practical steps to establish and maintain effective network security measures based on industry best practices and compliance frameworks.</a:t>
            </a:r>
          </a:p>
          <a:p>
            <a:pPr>
              <a:defRPr sz="1800" b="0">
                <a:latin typeface="Calibri"/>
              </a:defRPr>
            </a:pPr>
            <a:r>
              <a:t>Firewalls: Establish access control policies and monitor network traffic.</a:t>
            </a:r>
          </a:p>
          <a:p>
            <a:pPr>
              <a:defRPr sz="1800" b="0">
                <a:latin typeface="Calibri"/>
              </a:defRPr>
            </a:pPr>
            <a:r>
              <a:t>Intrusion Detection and Prevention Systems (IDS/IPS): Identify and respond to malicious activity.</a:t>
            </a:r>
          </a:p>
          <a:p>
            <a:pPr>
              <a:defRPr sz="1800" b="0">
                <a:latin typeface="Calibri"/>
              </a:defRPr>
            </a:pPr>
            <a:r>
              <a:t>Network Segmentation: Divide networks into logical segments to limit the impact of security breaches.</a:t>
            </a:r>
          </a:p>
          <a:p>
            <a:pPr>
              <a:defRPr sz="1800" b="0">
                <a:latin typeface="Calibri"/>
              </a:defRPr>
            </a:pPr>
            <a:r>
              <a:t>Virtual Private Networks (VPNs): Establish secure connections over public networks.</a:t>
            </a:r>
          </a:p>
          <a:p>
            <a:pPr>
              <a:defRPr sz="1800" b="0">
                <a:latin typeface="Calibri"/>
              </a:defRPr>
            </a:pPr>
            <a:r>
              <a:t>Web Application Firewalls (WAFs): Protect web applications from vulnerabilities.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Data Protection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Data protection measures aim to safeguard sensitive data from unauthorized access, use, disclosure, alteration, or destruction.</a:t>
            </a:r>
            <a:br/>
            <a:r>
              <a:t>They encompass various techniques and best practices to protect data throughout its lifecycle.</a:t>
            </a:r>
          </a:p>
          <a:p>
            <a:pPr>
              <a:defRPr sz="1800" b="0">
                <a:latin typeface="Calibri"/>
              </a:defRPr>
            </a:pPr>
            <a:r>
              <a:t>Data Encryption: Encrypting data at rest and in transit prevents unauthorized access.</a:t>
            </a:r>
          </a:p>
          <a:p>
            <a:pPr>
              <a:defRPr sz="1800" b="0">
                <a:latin typeface="Calibri"/>
              </a:defRPr>
            </a:pPr>
            <a:r>
              <a:t>Data Masking: Redacting or replacing sensitive data with non-sensitive values reduces risk.</a:t>
            </a:r>
          </a:p>
          <a:p>
            <a:pPr>
              <a:defRPr sz="1800" b="0">
                <a:latin typeface="Calibri"/>
              </a:defRPr>
            </a:pPr>
            <a:r>
              <a:t>Data Access Control: Implementing granular access controls ensures only authorized users can access specific data.</a:t>
            </a:r>
          </a:p>
          <a:p>
            <a:pPr>
              <a:defRPr sz="1800" b="0">
                <a:latin typeface="Calibri"/>
              </a:defRPr>
            </a:pPr>
            <a:r>
              <a:t>Data Logging and Monitoring: Tracking user activities and system events helps detect suspicious behavior.</a:t>
            </a:r>
          </a:p>
          <a:p>
            <a:pPr>
              <a:defRPr sz="1800" b="0">
                <a:latin typeface="Calibri"/>
              </a:defRPr>
            </a:pPr>
            <a:r>
              <a:t>Data Backup and Recovery: Maintaining regular backups ensures data can be restored in case of loss or corruption.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Data Protection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Implementing effective data protection measures is crucial for safeguarding sensitive information and ensuring compliance with regulatory requirements.</a:t>
            </a:r>
            <a:br/>
            <a:r>
              <a:t>This entails a comprehensive approach involving various controls and best practices.</a:t>
            </a:r>
          </a:p>
          <a:p>
            <a:pPr>
              <a:defRPr sz="1800" b="0">
                <a:latin typeface="Calibri"/>
              </a:defRPr>
            </a:pPr>
            <a:r>
              <a:t>Data Classification and Sensitivity Levels</a:t>
            </a:r>
          </a:p>
          <a:p>
            <a:pPr>
              <a:defRPr sz="1800" b="0">
                <a:latin typeface="Calibri"/>
              </a:defRPr>
            </a:pPr>
            <a:r>
              <a:t>Access Control and Authorization</a:t>
            </a:r>
          </a:p>
          <a:p>
            <a:pPr>
              <a:defRPr sz="1800" b="0">
                <a:latin typeface="Calibri"/>
              </a:defRPr>
            </a:pPr>
            <a:r>
              <a:t>Encryption and Key Management</a:t>
            </a:r>
          </a:p>
          <a:p>
            <a:pPr>
              <a:defRPr sz="1800" b="0">
                <a:latin typeface="Calibri"/>
              </a:defRPr>
            </a:pPr>
            <a:r>
              <a:t>Data Masking and Anonymization</a:t>
            </a:r>
          </a:p>
          <a:p>
            <a:pPr>
              <a:defRPr sz="1800" b="0">
                <a:latin typeface="Calibri"/>
              </a:defRPr>
            </a:pPr>
            <a:r>
              <a:t>Secure Data Disposal and Retention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Incident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Incident response planning is a critical component of any cybersecurity program.</a:t>
            </a:r>
            <a:br/>
            <a:r>
              <a:t>It provides the framework for responding to and recovering from cybersecurity incidents effectively and efficiently.</a:t>
            </a:r>
          </a:p>
          <a:p>
            <a:pPr>
              <a:defRPr sz="1800" b="0">
                <a:latin typeface="Calibri"/>
              </a:defRPr>
            </a:pPr>
            <a:r>
              <a:t>Define incident response roles and responsibilities:</a:t>
            </a:r>
          </a:p>
          <a:p>
            <a:pPr>
              <a:defRPr sz="1800" b="0">
                <a:latin typeface="Calibri"/>
              </a:defRPr>
            </a:pPr>
            <a:r>
              <a:t>Establish clear communication channels:</a:t>
            </a:r>
          </a:p>
          <a:p>
            <a:pPr>
              <a:defRPr sz="1800" b="0">
                <a:latin typeface="Calibri"/>
              </a:defRPr>
            </a:pPr>
            <a:r>
              <a:t>Develop and maintain an incident response plan:</a:t>
            </a:r>
          </a:p>
          <a:p>
            <a:pPr>
              <a:defRPr sz="1800" b="0">
                <a:latin typeface="Calibri"/>
              </a:defRPr>
            </a:pPr>
            <a:r>
              <a:t>Conduct regular training and exercises: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Incident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Incident response planning is critical for organizations to effectively respond to and recover from cybersecurity incidents.</a:t>
            </a:r>
            <a:br/>
            <a:r>
              <a:t>A well-defined incident response plan provides a structured approach to managing incidents, minimizing damage, and restoring normal operations.</a:t>
            </a:r>
          </a:p>
          <a:p>
            <a:pPr>
              <a:defRPr sz="1800" b="0">
                <a:latin typeface="Calibri"/>
              </a:defRPr>
            </a:pPr>
            <a:r>
              <a:t>Establish clear roles and responsibilities for incident response.</a:t>
            </a:r>
          </a:p>
          <a:p>
            <a:pPr>
              <a:defRPr sz="1800" b="0">
                <a:latin typeface="Calibri"/>
              </a:defRPr>
            </a:pPr>
            <a:r>
              <a:t>Define incident response procedures, including triage, investigation, containment, and remediation.</a:t>
            </a:r>
          </a:p>
          <a:p>
            <a:pPr>
              <a:defRPr sz="1800" b="0">
                <a:latin typeface="Calibri"/>
              </a:defRPr>
            </a:pPr>
            <a:r>
              <a:t>Identify key communication channels and protocols for internal and external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Comprehensive Data Analytics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Comprehensive Guide to Cybersecurity Data Analytics</a:t>
            </a:r>
          </a:p>
          <a:p>
            <a:pPr>
              <a:defRPr sz="1800" b="0">
                <a:latin typeface="Calibri"/>
              </a:defRPr>
            </a:pPr>
            <a:r>
              <a:t>Understand the role of testing in cybersecurity.</a:t>
            </a:r>
          </a:p>
          <a:p>
            <a:pPr>
              <a:defRPr sz="1800" b="0">
                <a:latin typeface="Calibri"/>
              </a:defRPr>
            </a:pPr>
            <a:r>
              <a:t>Learn how to use common testing tools.</a:t>
            </a:r>
          </a:p>
          <a:p>
            <a:pPr>
              <a:defRPr sz="1800" b="0">
                <a:latin typeface="Calibri"/>
              </a:defRPr>
            </a:pPr>
            <a:r>
              <a:t>Develop a basic understanding of penetration testing.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Business Continuity in Incident Response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Business continuity is a critical aspect of incident response and recovery.</a:t>
            </a:r>
            <a:br/>
            <a:r>
              <a:t>It ensures that organizations can maintain essential operations and recover from incidents with minimal disruption.</a:t>
            </a:r>
          </a:p>
          <a:p>
            <a:pPr>
              <a:defRPr sz="1800" b="0">
                <a:latin typeface="Calibri"/>
              </a:defRPr>
            </a:pPr>
            <a:r>
              <a:t>Establish a Business Continuity Plan (BCP) that outlines procedures for responding to and recovering from incidents.</a:t>
            </a:r>
          </a:p>
          <a:p>
            <a:pPr>
              <a:defRPr sz="1800" b="0">
                <a:latin typeface="Calibri"/>
              </a:defRPr>
            </a:pPr>
            <a:r>
              <a:t>Identify critical business functions and resources that must be maintained during an incident.</a:t>
            </a:r>
          </a:p>
          <a:p>
            <a:pPr>
              <a:defRPr sz="1800" b="0">
                <a:latin typeface="Calibri"/>
              </a:defRPr>
            </a:pPr>
            <a:r>
              <a:t>Develop alternate operating sites and procedures to ensure continuity of operations in the event of a primary site</a:t>
            </a:r>
            <a:br/>
            <a:r>
              <a:t>disruption.</a:t>
            </a:r>
          </a:p>
          <a:p>
            <a:pPr>
              <a:defRPr sz="1800" b="0">
                <a:latin typeface="Calibri"/>
              </a:defRPr>
            </a:pPr>
            <a:r>
              <a:t>Test the BCP regularly to ensure its effectiveness and make necessary adjustments.</a:t>
            </a:r>
          </a:p>
          <a:p>
            <a:pPr>
              <a:defRPr sz="1800" b="0">
                <a:latin typeface="Calibri"/>
              </a:defRPr>
            </a:pPr>
            <a:r>
              <a:t>Maintain open communication with stakeholders throughout the incident response and recovery process.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 of Business Continuity in Incident Response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Business continuity planning ensures the organization's critical functions can continue during and after an incident.</a:t>
            </a:r>
            <a:br/>
            <a:r>
              <a:t>This involves identifying essential processes, resources, and dependencies, and developing plans to maintain operations in the event of disruptions.</a:t>
            </a:r>
          </a:p>
          <a:p>
            <a:pPr>
              <a:defRPr sz="1800" b="0">
                <a:latin typeface="Calibri"/>
              </a:defRPr>
            </a:pPr>
            <a:r>
              <a:t>Identify critical business functions and processes that must be maintained during an incident.</a:t>
            </a:r>
          </a:p>
          <a:p>
            <a:pPr>
              <a:defRPr sz="1800" b="0">
                <a:latin typeface="Calibri"/>
              </a:defRPr>
            </a:pPr>
            <a:r>
              <a:t>Develop plans to ensure continuity of essential operations, including backup procedures, alternate work sites, and</a:t>
            </a:r>
            <a:br/>
            <a:r>
              <a:t>communication channels.</a:t>
            </a:r>
          </a:p>
          <a:p>
            <a:pPr>
              <a:defRPr sz="1800" b="0">
                <a:latin typeface="Calibri"/>
              </a:defRPr>
            </a:pPr>
            <a:r>
              <a:t>Establish responsibilities for implementing and maintaining business continuity plans.</a:t>
            </a:r>
          </a:p>
          <a:p>
            <a:pPr>
              <a:defRPr sz="1800" b="0">
                <a:latin typeface="Calibri"/>
              </a:defRPr>
            </a:pPr>
            <a:r>
              <a:t>Regularly test and update business continuity plans to ensure their effectiveness.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comprehensive plan designed to ensure the continuous functioning of an organization's critical operations in the event of a disaster, minimizing disruption and data loss.</a:t>
            </a:r>
          </a:p>
          <a:p>
            <a:pPr>
              <a:defRPr sz="1800" b="0">
                <a:latin typeface="Calibri"/>
              </a:defRPr>
            </a:pPr>
            <a:r>
              <a:t>Define recovery objectives and timelines.</a:t>
            </a:r>
          </a:p>
          <a:p>
            <a:pPr>
              <a:defRPr sz="1800" b="0">
                <a:latin typeface="Calibri"/>
              </a:defRPr>
            </a:pPr>
            <a:r>
              <a:t>Establish clear roles and responsibilities.</a:t>
            </a:r>
          </a:p>
          <a:p>
            <a:pPr>
              <a:defRPr sz="1800" b="0">
                <a:latin typeface="Calibri"/>
              </a:defRPr>
            </a:pPr>
            <a:r>
              <a:t>Identify and protect critical assets.</a:t>
            </a:r>
          </a:p>
          <a:p>
            <a:pPr>
              <a:defRPr sz="1800" b="0">
                <a:latin typeface="Calibri"/>
              </a:defRPr>
            </a:pPr>
            <a:r>
              <a:t>Develop and maintain backup and recovery plans.</a:t>
            </a:r>
          </a:p>
          <a:p>
            <a:pPr>
              <a:defRPr sz="1800" b="0">
                <a:latin typeface="Calibri"/>
              </a:defRPr>
            </a:pPr>
            <a:r>
              <a:t>Test and update plans regularly.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Disaster Recovery: A Practical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Disaster recovery involves restoring critical business functions after a disruptive event to minimize downtime and maintain continuity of operations.</a:t>
            </a:r>
          </a:p>
          <a:p>
            <a:pPr>
              <a:defRPr sz="1800" b="0">
                <a:latin typeface="Calibri"/>
              </a:defRPr>
            </a:pPr>
            <a:r>
              <a:t>Establish a comprehensive disaster recovery plan outlining response and recovery procedures.</a:t>
            </a:r>
          </a:p>
          <a:p>
            <a:pPr>
              <a:defRPr sz="1800" b="0">
                <a:latin typeface="Calibri"/>
              </a:defRPr>
            </a:pPr>
            <a:r>
              <a:t>Conduct regular backups and ensure data is securely stored in multiple locations.</a:t>
            </a:r>
          </a:p>
          <a:p>
            <a:pPr>
              <a:defRPr sz="1800" b="0">
                <a:latin typeface="Calibri"/>
              </a:defRPr>
            </a:pPr>
            <a:r>
              <a:t>Implement business continuity measures to maintain essential operations during a disaster.</a:t>
            </a:r>
          </a:p>
          <a:p>
            <a:pPr>
              <a:defRPr sz="1800" b="0">
                <a:latin typeface="Calibri"/>
              </a:defRPr>
            </a:pPr>
            <a:r>
              <a:t>Establish clear communication channels for incident reporting, status updates, and coordination.</a:t>
            </a:r>
          </a:p>
          <a:p>
            <a:pPr>
              <a:defRPr sz="1800" b="0">
                <a:latin typeface="Calibri"/>
              </a:defRPr>
            </a:pPr>
            <a:r>
              <a:t>Train staff on disaster recovery procedures and responsibilities.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Case Studies: Practical Applications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Case studies provide valuable insights into real-world cybersecurity incidents, helping organizations learn from and mitigate similar risks.</a:t>
            </a:r>
            <a:br/>
            <a:r>
              <a:t>This module explores specific case studies and their practical implications for cybersecurity strategies.</a:t>
            </a:r>
          </a:p>
          <a:p>
            <a:pPr>
              <a:defRPr sz="1800" b="0">
                <a:latin typeface="Calibri"/>
              </a:defRPr>
            </a:pPr>
            <a:r>
              <a:t>Understanding Incident Response and Remediation</a:t>
            </a:r>
          </a:p>
          <a:p>
            <a:pPr>
              <a:defRPr sz="1800" b="0">
                <a:latin typeface="Calibri"/>
              </a:defRPr>
            </a:pPr>
            <a:r>
              <a:t>Evaluating Cybersecurity Tools and Technologies</a:t>
            </a:r>
          </a:p>
          <a:p>
            <a:pPr>
              <a:defRPr sz="1800" b="0">
                <a:latin typeface="Calibri"/>
              </a:defRPr>
            </a:pPr>
            <a:r>
              <a:t>Developing Effective Cybersecurity Policies and Procedures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Best Practices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Implementing best practices is crucial for organizations to enhance their cybersecurity posture and proactively manage security risks.</a:t>
            </a:r>
          </a:p>
          <a:p>
            <a:pPr>
              <a:defRPr sz="1800" b="0">
                <a:latin typeface="Calibri"/>
              </a:defRPr>
            </a:pPr>
            <a:r>
              <a:t>Establish a comprehensive cybersecurity framework</a:t>
            </a:r>
          </a:p>
          <a:p>
            <a:pPr>
              <a:defRPr sz="1800" b="0">
                <a:latin typeface="Calibri"/>
              </a:defRPr>
            </a:pPr>
            <a:r>
              <a:t>Implement multi-factor authentication</a:t>
            </a:r>
          </a:p>
          <a:p>
            <a:pPr>
              <a:defRPr sz="1800" b="0">
                <a:latin typeface="Calibri"/>
              </a:defRPr>
            </a:pPr>
            <a:r>
              <a:t>Educate employees on cybersecurity awareness</a:t>
            </a:r>
          </a:p>
          <a:p>
            <a:pPr>
              <a:defRPr sz="1800" b="0">
                <a:latin typeface="Calibri"/>
              </a:defRPr>
            </a:pPr>
            <a:r>
              <a:t>Regularly update and patch software and systems</a:t>
            </a:r>
          </a:p>
          <a:p>
            <a:pPr>
              <a:defRPr sz="1800" b="0">
                <a:latin typeface="Calibri"/>
              </a:defRPr>
            </a:pPr>
            <a:r>
              <a:t>Monitor and analyze security logs</a:t>
            </a:r>
          </a:p>
          <a:p>
            <a:pPr>
              <a:defRPr sz="1800" b="0">
                <a:latin typeface="Calibri"/>
              </a:defRPr>
            </a:pPr>
            <a:r>
              <a:t>Conduct regular security assessments and audits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Cybersecurity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Adhering to best practices is crucial for effective cybersecurity.</a:t>
            </a:r>
            <a:br/>
            <a:r>
              <a:t>Implement these measures to enhance your organization's security posture.</a:t>
            </a:r>
          </a:p>
          <a:p>
            <a:pPr>
              <a:defRPr sz="1800" b="0">
                <a:latin typeface="Calibri"/>
              </a:defRPr>
            </a:pPr>
            <a:r>
              <a:t>Implement Multi-Factor Authentication (MFA)</a:t>
            </a:r>
          </a:p>
          <a:p>
            <a:pPr>
              <a:defRPr sz="1800" b="0">
                <a:latin typeface="Calibri"/>
              </a:defRPr>
            </a:pPr>
            <a:r>
              <a:t>Enforce Strong Password Policies</a:t>
            </a:r>
          </a:p>
          <a:p>
            <a:pPr>
              <a:defRPr sz="1800" b="0">
                <a:latin typeface="Calibri"/>
              </a:defRPr>
            </a:pPr>
            <a:r>
              <a:t>Regularly Patch and Update Software</a:t>
            </a:r>
          </a:p>
          <a:p>
            <a:pPr>
              <a:defRPr sz="1800" b="0">
                <a:latin typeface="Calibri"/>
              </a:defRPr>
            </a:pPr>
            <a:r>
              <a:t>Use Secure Development Practices</a:t>
            </a:r>
          </a:p>
          <a:p>
            <a:pPr>
              <a:defRPr sz="1800" b="0">
                <a:latin typeface="Calibri"/>
              </a:defRPr>
            </a:pPr>
            <a:r>
              <a:t>Conduct Regular Security Audits and Assessments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Implementation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Practical guidance for implementing cybersecurity measures effectively and efficiently.</a:t>
            </a:r>
          </a:p>
          <a:p>
            <a:pPr>
              <a:defRPr sz="1800" b="0">
                <a:latin typeface="Calibri"/>
              </a:defRPr>
            </a:pPr>
            <a:r>
              <a:t>**Establish a Clear Governance Framework:**</a:t>
            </a:r>
          </a:p>
          <a:p>
            <a:pPr>
              <a:defRPr sz="1800" b="0">
                <a:latin typeface="Calibri"/>
              </a:defRPr>
            </a:pPr>
            <a:r>
              <a:t>**Define Roles and Responsibilities:**</a:t>
            </a:r>
          </a:p>
          <a:p>
            <a:pPr>
              <a:defRPr sz="1800" b="0">
                <a:latin typeface="Calibri"/>
              </a:defRPr>
            </a:pPr>
            <a:r>
              <a:t>**Develop Policies and Procedures:**</a:t>
            </a:r>
          </a:p>
          <a:p>
            <a:pPr>
              <a:defRPr sz="1800" b="0">
                <a:latin typeface="Calibri"/>
              </a:defRPr>
            </a:pPr>
            <a:r>
              <a:t>**Conduct Risk Assessments and Prioritise Actions:**</a:t>
            </a:r>
          </a:p>
          <a:p>
            <a:pPr>
              <a:defRPr sz="1800" b="0">
                <a:latin typeface="Calibri"/>
              </a:defRPr>
            </a:pPr>
            <a:r>
              <a:t>**Implement Technical Controls:**</a:t>
            </a:r>
          </a:p>
          <a:p>
            <a:pPr>
              <a:defRPr sz="1800" b="0">
                <a:latin typeface="Calibri"/>
              </a:defRPr>
            </a:pPr>
            <a:r>
              <a:t>**Train Employees on Security Awareness:**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Implementation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module provides practical guidelines for implementing cybersecurity measures in accordance with industry best practices and standards.</a:t>
            </a:r>
          </a:p>
          <a:p>
            <a:pPr>
              <a:defRPr sz="1800" b="0">
                <a:latin typeface="Calibri"/>
              </a:defRPr>
            </a:pPr>
            <a:r>
              <a:t>Establish a clear cybersecurity policy and strategy.</a:t>
            </a:r>
          </a:p>
          <a:p>
            <a:pPr>
              <a:defRPr sz="1800" b="0">
                <a:latin typeface="Calibri"/>
              </a:defRPr>
            </a:pPr>
            <a:r>
              <a:t>Implement technical controls to protect systems and data.</a:t>
            </a:r>
          </a:p>
          <a:p>
            <a:pPr>
              <a:defRPr sz="1800" b="0">
                <a:latin typeface="Calibri"/>
              </a:defRPr>
            </a:pPr>
            <a:r>
              <a:t>Monitor and manage cybersecurity risks effectively.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Examine a scenario involving a cyber incident and analyze the associated risks, impacts, and potential solutions.</a:t>
            </a:r>
          </a:p>
          <a:p>
            <a:pPr>
              <a:defRPr sz="1800" b="0">
                <a:latin typeface="Calibri"/>
              </a:defRPr>
            </a:pPr>
            <a:r>
              <a:t>Analyze incident details, such as the type of attack, affected systems, and data compromised.</a:t>
            </a:r>
          </a:p>
          <a:p>
            <a:pPr>
              <a:defRPr sz="1800" b="0">
                <a:latin typeface="Calibri"/>
              </a:defRPr>
            </a:pPr>
            <a:r>
              <a:t>Identify potential risks and impacts to the organization, including financial loss, reputational damage, and legal</a:t>
            </a:r>
            <a:br/>
            <a:r>
              <a:t>consequences.</a:t>
            </a:r>
          </a:p>
          <a:p>
            <a:pPr>
              <a:defRPr sz="1800" b="0">
                <a:latin typeface="Calibri"/>
              </a:defRPr>
            </a:pPr>
            <a:r>
              <a:t>Evaluate the adequacy of existing cybersecurity measures and identify areas for improvement.</a:t>
            </a:r>
          </a:p>
          <a:p>
            <a:pPr>
              <a:defRPr sz="1800" b="0">
                <a:latin typeface="Calibri"/>
              </a:defRPr>
            </a:pPr>
            <a:r>
              <a:t>Develop and implement a comprehensive response plan, including incident containment, investigation, and recovery.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ISO/IEC 27001:2013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ISO/IEC 27001:2013 is an international information security management standard.</a:t>
            </a:r>
            <a:br/>
            <a:r>
              <a:t>It provides a comprehensive framework for organizations to protect their information assets and comply with regulatory requirements.</a:t>
            </a:r>
          </a:p>
          <a:p>
            <a:pPr>
              <a:defRPr sz="1800" b="0">
                <a:latin typeface="Calibri"/>
              </a:defRPr>
            </a:pPr>
            <a:r>
              <a:t>Specifies requirements for an information security management system (ISMS)</a:t>
            </a:r>
          </a:p>
          <a:p>
            <a:pPr>
              <a:defRPr sz="1800" b="0">
                <a:latin typeface="Calibri"/>
              </a:defRPr>
            </a:pPr>
            <a:r>
              <a:t>Provides guidance on implementing and maintaining an ISMS</a:t>
            </a:r>
          </a:p>
          <a:p>
            <a:pPr>
              <a:defRPr sz="1800" b="0">
                <a:latin typeface="Calibri"/>
              </a:defRPr>
            </a:pPr>
            <a:r>
              <a:t>Helps organizations protect their information assets from a wide range of threats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Real-world examples of how cybersecurity best practices and frameworks have been applied to address security challenges.</a:t>
            </a:r>
          </a:p>
          <a:p>
            <a:pPr>
              <a:defRPr sz="1800" b="0">
                <a:latin typeface="Calibri"/>
              </a:defRPr>
            </a:pPr>
            <a:r>
              <a:t>-NIST Cybersecurity Framework: Used to assess and improve cybersecurity posture.</a:t>
            </a:r>
          </a:p>
          <a:p>
            <a:pPr>
              <a:defRPr sz="1800" b="0">
                <a:latin typeface="Calibri"/>
              </a:defRPr>
            </a:pPr>
            <a:r>
              <a:t>-ISO 27001: International standard for information security management systems.</a:t>
            </a:r>
          </a:p>
          <a:p>
            <a:pPr>
              <a:defRPr sz="1800" b="0">
                <a:latin typeface="Calibri"/>
              </a:defRPr>
            </a:pPr>
            <a:r>
              <a:t>-GDPR (EU): Regulation on data protection and privacy.</a:t>
            </a:r>
          </a:p>
          <a:p>
            <a:pPr>
              <a:defRPr sz="1800" b="0">
                <a:latin typeface="Calibri"/>
              </a:defRPr>
            </a:pPr>
            <a:r>
              <a:t>-Threat Intelligence Sharing: Collaboration between organizations to exchange information about cybersecurity threats.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real-world example of a cybersecurity incident and the steps taken to mitigate it.</a:t>
            </a:r>
          </a:p>
          <a:p>
            <a:pPr>
              <a:defRPr sz="1800" b="0">
                <a:latin typeface="Calibri"/>
              </a:defRPr>
            </a:pPr>
            <a:r>
              <a:t>Identify the type of attack and its impact.</a:t>
            </a:r>
          </a:p>
          <a:p>
            <a:pPr>
              <a:defRPr sz="1800" b="0">
                <a:latin typeface="Calibri"/>
              </a:defRPr>
            </a:pPr>
            <a:r>
              <a:t>Determine the scope and extent of the breach.</a:t>
            </a:r>
          </a:p>
          <a:p>
            <a:pPr>
              <a:defRPr sz="1800" b="0">
                <a:latin typeface="Calibri"/>
              </a:defRPr>
            </a:pPr>
            <a:r>
              <a:t>Implement containment measures to prevent further damage.</a:t>
            </a:r>
          </a:p>
          <a:p>
            <a:pPr>
              <a:defRPr sz="1800" b="0">
                <a:latin typeface="Calibri"/>
              </a:defRPr>
            </a:pPr>
            <a:r>
              <a:t>Conduct a thorough investigation to identify the root cause.</a:t>
            </a:r>
          </a:p>
          <a:p>
            <a:pPr>
              <a:defRPr sz="1800" b="0">
                <a:latin typeface="Calibri"/>
              </a:defRPr>
            </a:pPr>
            <a:r>
              <a:t>Implement corrective actions to address the vulnerabilities exploited.</a:t>
            </a:r>
          </a:p>
          <a:p>
            <a:pPr>
              <a:defRPr sz="1800" b="0">
                <a:latin typeface="Calibri"/>
              </a:defRPr>
            </a:pPr>
            <a:r>
              <a:t>Monitor and evaluate the effectiveness of the implemented measures.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explores a real-world scenario involving a security breach and the steps taken to mitigate the impact, conduct a forensic investigation, and implement corrective measures to prevent similar incidents in the future.</a:t>
            </a:r>
          </a:p>
          <a:p>
            <a:pPr>
              <a:defRPr sz="1800" b="0">
                <a:latin typeface="Calibri"/>
              </a:defRPr>
            </a:pPr>
            <a:r>
              <a:t>Incident Response Plan Activation</a:t>
            </a:r>
          </a:p>
          <a:p>
            <a:pPr>
              <a:defRPr sz="1800" b="0">
                <a:latin typeface="Calibri"/>
              </a:defRPr>
            </a:pPr>
            <a:r>
              <a:t>Forensic Investigation and Evidence Collection</a:t>
            </a:r>
          </a:p>
          <a:p>
            <a:pPr>
              <a:defRPr sz="1800" b="0">
                <a:latin typeface="Calibri"/>
              </a:defRPr>
            </a:pPr>
            <a:r>
              <a:t>Root Cause Analysis and Corrective Actions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practical example of an incident response scenario and how it can be effectively managed.</a:t>
            </a:r>
          </a:p>
          <a:p>
            <a:pPr>
              <a:defRPr sz="1800" b="0">
                <a:latin typeface="Calibri"/>
              </a:defRPr>
            </a:pPr>
            <a:r>
              <a:t>Incident Identification and Containment:</a:t>
            </a:r>
          </a:p>
          <a:p>
            <a:pPr>
              <a:defRPr sz="1800" b="0">
                <a:latin typeface="Calibri"/>
              </a:defRPr>
            </a:pPr>
            <a:r>
              <a:t>Forensic Investigation and Evidence Collection:</a:t>
            </a:r>
          </a:p>
          <a:p>
            <a:pPr>
              <a:defRPr sz="1800" b="0">
                <a:latin typeface="Calibri"/>
              </a:defRPr>
            </a:pPr>
            <a:r>
              <a:t>Mitigation and Remediation: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presents a real-world example of a cybersecurity incident and its resolution.</a:t>
            </a:r>
            <a:br/>
            <a:r>
              <a:t>It covers the steps taken to identify, contain, and eradicate the threat, as well as the lessons learned from the experience.</a:t>
            </a:r>
          </a:p>
          <a:p>
            <a:pPr>
              <a:defRPr sz="1800" b="0">
                <a:latin typeface="Calibri"/>
              </a:defRPr>
            </a:pPr>
            <a:r>
              <a:t>Understand the incident response process</a:t>
            </a:r>
          </a:p>
          <a:p>
            <a:pPr>
              <a:defRPr sz="1800" b="0">
                <a:latin typeface="Calibri"/>
              </a:defRPr>
            </a:pPr>
            <a:r>
              <a:t>Identify common threats and vulnerabilities</a:t>
            </a:r>
          </a:p>
          <a:p>
            <a:pPr>
              <a:defRPr sz="1800" b="0">
                <a:latin typeface="Calibri"/>
              </a:defRPr>
            </a:pPr>
            <a:r>
              <a:t>Develop and implement a cybersecurity plan</a:t>
            </a:r>
          </a:p>
          <a:p>
            <a:pPr>
              <a:defRPr sz="1800" b="0">
                <a:latin typeface="Calibri"/>
              </a:defRPr>
            </a:pPr>
            <a:r>
              <a:t>Monitor and evaluate cybersecurity measures</a:t>
            </a:r>
          </a:p>
          <a:p>
            <a:pPr>
              <a:defRPr sz="1800" b="0">
                <a:latin typeface="Calibri"/>
              </a:defRPr>
            </a:pPr>
            <a:r>
              <a:t>Learn from past incidents and share best practices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examines a real-world cybersecurity incident, analyzing the attack methods, impact, and lessons learned.</a:t>
            </a:r>
            <a:br/>
            <a:r>
              <a:t>It provides practical insights into how organizations can improve their cybersecurity posture.</a:t>
            </a:r>
          </a:p>
          <a:p>
            <a:pPr>
              <a:defRPr sz="1800" b="0">
                <a:latin typeface="Calibri"/>
              </a:defRPr>
            </a:pPr>
            <a:r>
              <a:t>Analyze common attack vectors and techniques</a:t>
            </a:r>
          </a:p>
          <a:p>
            <a:pPr>
              <a:defRPr sz="1800" b="0">
                <a:latin typeface="Calibri"/>
              </a:defRPr>
            </a:pPr>
            <a:r>
              <a:t>Identify vulnerabilities exploited in real-world incidents</a:t>
            </a:r>
          </a:p>
          <a:p>
            <a:pPr>
              <a:defRPr sz="1800" b="0">
                <a:latin typeface="Calibri"/>
              </a:defRPr>
            </a:pPr>
            <a:r>
              <a:t>Review incident response and mitigation strategies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demonstrates the practical application of incident response procedures and best practices in a real-world scenario.</a:t>
            </a:r>
          </a:p>
          <a:p>
            <a:pPr>
              <a:defRPr sz="1800" b="0">
                <a:latin typeface="Calibri"/>
              </a:defRPr>
            </a:pPr>
            <a:r>
              <a:t>Identify the incident and assess its impact:</a:t>
            </a:r>
          </a:p>
          <a:p>
            <a:pPr>
              <a:defRPr sz="1800" b="0">
                <a:latin typeface="Calibri"/>
              </a:defRPr>
            </a:pPr>
            <a:r>
              <a:t>Contain the incident to prevent further damage:</a:t>
            </a:r>
          </a:p>
          <a:p>
            <a:pPr>
              <a:defRPr sz="1800" b="0">
                <a:latin typeface="Calibri"/>
              </a:defRPr>
            </a:pPr>
            <a:r>
              <a:t>Eradicate the threat and restore normal operations:</a:t>
            </a:r>
          </a:p>
          <a:p>
            <a:pPr>
              <a:defRPr sz="1800" b="0">
                <a:latin typeface="Calibri"/>
              </a:defRPr>
            </a:pPr>
            <a:r>
              <a:t>Recover and learn from the incident: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Mitigating Cybersecurity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examines a real-world scenario where an organization successfully implemented measures to mitigate cybersecurity risks.</a:t>
            </a:r>
          </a:p>
          <a:p>
            <a:pPr>
              <a:defRPr sz="1800" b="0">
                <a:latin typeface="Calibri"/>
              </a:defRPr>
            </a:pPr>
            <a:r>
              <a:t>Assessment and Identification</a:t>
            </a:r>
          </a:p>
          <a:p>
            <a:pPr>
              <a:defRPr sz="1800" b="0">
                <a:latin typeface="Calibri"/>
              </a:defRPr>
            </a:pPr>
            <a:r>
              <a:t>Threat Analysis and Risk Management</a:t>
            </a:r>
          </a:p>
          <a:p>
            <a:pPr>
              <a:defRPr sz="1800" b="0">
                <a:latin typeface="Calibri"/>
              </a:defRPr>
            </a:pPr>
            <a:r>
              <a:t>Implementation and Execution</a:t>
            </a:r>
          </a:p>
          <a:p>
            <a:pPr>
              <a:defRPr sz="1800" b="0">
                <a:latin typeface="Calibri"/>
              </a:defRPr>
            </a:pPr>
            <a:r>
              <a:t>Monitoring and Evaluation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Review and analysis of real-world cybersecurity incidents to identify common patterns, vulnerabilities, and successful mitigation strategies.</a:t>
            </a:r>
          </a:p>
          <a:p>
            <a:pPr>
              <a:defRPr sz="1800" b="0">
                <a:latin typeface="Calibri"/>
              </a:defRPr>
            </a:pPr>
            <a:r>
              <a:t>Identify common attack vectors and exploit techniques</a:t>
            </a:r>
          </a:p>
          <a:p>
            <a:pPr>
              <a:defRPr sz="1800" b="0">
                <a:latin typeface="Calibri"/>
              </a:defRPr>
            </a:pPr>
            <a:r>
              <a:t>Analyze incident response plans and procedures</a:t>
            </a:r>
          </a:p>
          <a:p>
            <a:pPr>
              <a:defRPr sz="1800" b="0">
                <a:latin typeface="Calibri"/>
              </a:defRPr>
            </a:pPr>
            <a:r>
              <a:t>Evaluate the effectiveness of security controls</a:t>
            </a:r>
          </a:p>
          <a:p>
            <a:pPr>
              <a:defRPr sz="1800" b="0">
                <a:latin typeface="Calibri"/>
              </a:defRPr>
            </a:pPr>
            <a:r>
              <a:t>Develop recommendations for improving cybersecurity posture</a:t>
            </a:r>
          </a:p>
          <a:p>
            <a:pPr>
              <a:defRPr sz="1800" b="0">
                <a:latin typeface="Calibri"/>
              </a:defRPr>
            </a:pPr>
            <a:r>
              <a:t>Reference relevant standards and frameworks (e.g., NIST, ISO 27001)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Cybersecurity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presents a real-world cybersecurity scenario to illustrate the principles and best practices covered in the training module.</a:t>
            </a:r>
            <a:br/>
            <a:r>
              <a:t>By working through this case study, you will gain a deeper understanding of how cybersecurity concepts can be applied in practical situations.</a:t>
            </a:r>
          </a:p>
          <a:p>
            <a:pPr>
              <a:defRPr sz="1800" b="0">
                <a:latin typeface="Calibri"/>
              </a:defRPr>
            </a:pPr>
            <a:r>
              <a:t>Examine a real-life cybersecurity incident</a:t>
            </a:r>
          </a:p>
          <a:p>
            <a:pPr>
              <a:defRPr sz="1800" b="0">
                <a:latin typeface="Calibri"/>
              </a:defRPr>
            </a:pPr>
            <a:r>
              <a:t>Analyze the root cause of the incident</a:t>
            </a:r>
          </a:p>
          <a:p>
            <a:pPr>
              <a:defRPr sz="1800" b="0">
                <a:latin typeface="Calibri"/>
              </a:defRPr>
            </a:pPr>
            <a:r>
              <a:t>Identify the vulnerabilities that were exploited</a:t>
            </a:r>
          </a:p>
          <a:p>
            <a:pPr>
              <a:defRPr sz="1800" b="0">
                <a:latin typeface="Calibri"/>
              </a:defRPr>
            </a:pPr>
            <a:r>
              <a:t>Discuss the mitigation strategies that were implemented</a:t>
            </a:r>
          </a:p>
          <a:p>
            <a:pPr>
              <a:defRPr sz="1800" b="0">
                <a:latin typeface="Calibri"/>
              </a:defRPr>
            </a:pPr>
            <a:r>
              <a:t>Evaluate the effectiveness of the incident response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ISO/IEC 27001:2013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comprehensive framework for implementing and maintaining an Information Security Management System (ISMS) to protect data and IT assets.</a:t>
            </a:r>
            <a:br/>
            <a:r>
              <a:t>This standard provides a structured approach to identify, assess, and manage information security risks.</a:t>
            </a:r>
          </a:p>
          <a:p>
            <a:pPr>
              <a:defRPr sz="1800" b="0">
                <a:latin typeface="Calibri"/>
              </a:defRPr>
            </a:pPr>
            <a:r>
              <a:t>Provides a framework for creating, implementing, and maintaining an ISMS</a:t>
            </a:r>
          </a:p>
          <a:p>
            <a:pPr>
              <a:defRPr sz="1800" b="0">
                <a:latin typeface="Calibri"/>
              </a:defRPr>
            </a:pPr>
            <a:r>
              <a:t>Helps organizations comply with legal and regulatory requirements</a:t>
            </a:r>
          </a:p>
          <a:p>
            <a:pPr>
              <a:defRPr sz="1800" b="0">
                <a:latin typeface="Calibri"/>
              </a:defRPr>
            </a:pPr>
            <a:r>
              <a:t>Reduces the risk of data breaches and cyber attacks</a:t>
            </a:r>
          </a:p>
          <a:p>
            <a:pPr>
              <a:defRPr sz="1800" b="0">
                <a:latin typeface="Calibri"/>
              </a:defRPr>
            </a:pPr>
            <a:r>
              <a:t>Improves overall security posture and resilience</a:t>
            </a:r>
          </a:p>
          <a:p>
            <a:pPr>
              <a:defRPr sz="1800" b="0">
                <a:latin typeface="Calibri"/>
              </a:defRPr>
            </a:pPr>
            <a:r>
              <a:t>Enhances customer trust and confidence</a:t>
            </a:r>
          </a:p>
          <a:p>
            <a:pPr>
              <a:defRPr sz="1800" b="0">
                <a:latin typeface="Calibri"/>
              </a:defRPr>
            </a:pPr>
            <a:r>
              <a:t>Provides a competitive advantage in the marketplace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practical case study demonstrates real-world application of cybersecurity concepts and techniques, enhancing understanding and effectiveness.</a:t>
            </a:r>
          </a:p>
          <a:p>
            <a:pPr>
              <a:defRPr sz="1800" b="0">
                <a:latin typeface="Calibri"/>
              </a:defRPr>
            </a:pPr>
            <a:r>
              <a:t>Utilizes real-world scenarios and data</a:t>
            </a:r>
          </a:p>
          <a:p>
            <a:pPr>
              <a:defRPr sz="1800" b="0">
                <a:latin typeface="Calibri"/>
              </a:defRPr>
            </a:pPr>
            <a:r>
              <a:t>Evaluates incident response and mitigation strategies</a:t>
            </a:r>
          </a:p>
          <a:p>
            <a:pPr>
              <a:defRPr sz="1800" b="0">
                <a:latin typeface="Calibri"/>
              </a:defRPr>
            </a:pPr>
            <a:r>
              <a:t>Provides hands-on experience in cybersecurity defense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Analysis of real-world cybersecurity incidents to enhance understanding and improve response strategies.</a:t>
            </a:r>
          </a:p>
          <a:p>
            <a:pPr>
              <a:defRPr sz="1800" b="0">
                <a:latin typeface="Calibri"/>
              </a:defRPr>
            </a:pPr>
            <a:r>
              <a:t>Incident Review:</a:t>
            </a:r>
          </a:p>
          <a:p>
            <a:pPr>
              <a:defRPr sz="1800" b="0">
                <a:latin typeface="Calibri"/>
              </a:defRPr>
            </a:pPr>
            <a:r>
              <a:t>Root Cause Analysis:</a:t>
            </a:r>
          </a:p>
          <a:p>
            <a:pPr>
              <a:defRPr sz="1800" b="0">
                <a:latin typeface="Calibri"/>
              </a:defRPr>
            </a:pPr>
            <a:r>
              <a:t>Lessons Learned:</a:t>
            </a:r>
          </a:p>
          <a:p>
            <a:pPr>
              <a:defRPr sz="1800" b="0">
                <a:latin typeface="Calibri"/>
              </a:defRPr>
            </a:pPr>
            <a:r>
              <a:t>Best Practice Sharing: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Conduct a practical exercise based on a real-world cybersecurity incident to demonstrate the application of cybersecurity principles and best practices in a realistic scenario.</a:t>
            </a:r>
          </a:p>
          <a:p>
            <a:pPr>
              <a:defRPr sz="1800" b="0">
                <a:latin typeface="Calibri"/>
              </a:defRPr>
            </a:pPr>
            <a:r>
              <a:t>Identify and prioritize potential risks and vulnerabilities based on the given scenario</a:t>
            </a:r>
          </a:p>
          <a:p>
            <a:pPr>
              <a:defRPr sz="1800" b="0">
                <a:latin typeface="Calibri"/>
              </a:defRPr>
            </a:pPr>
            <a:r>
              <a:t>Develop and implement a comprehensive cybersecurity response plan</a:t>
            </a:r>
          </a:p>
          <a:p>
            <a:pPr>
              <a:defRPr sz="1800" b="0">
                <a:latin typeface="Calibri"/>
              </a:defRPr>
            </a:pPr>
            <a:r>
              <a:t>Analyze and interpret data to identify the source and scope of the incident</a:t>
            </a:r>
          </a:p>
          <a:p>
            <a:pPr>
              <a:defRPr sz="1800" b="0">
                <a:latin typeface="Calibri"/>
              </a:defRPr>
            </a:pPr>
            <a:r>
              <a:t>Contain and mitigate the incident to minimize damage and prevent escalation</a:t>
            </a:r>
          </a:p>
          <a:p>
            <a:pPr>
              <a:defRPr sz="1800" b="0">
                <a:latin typeface="Calibri"/>
              </a:defRPr>
            </a:pPr>
            <a:r>
              <a:t>Conduct a post-incident review to identify lessons learned and improve future preparedness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Practical case studies provide valuable insights and help validate the effectiveness of cybersecurity measures.</a:t>
            </a:r>
            <a:br/>
            <a:r>
              <a:t>They demonstrate the practical application of cybersecurity principles and best practices, enabling organizations to learn from both successful and unsuccessful implementations.</a:t>
            </a:r>
          </a:p>
          <a:p>
            <a:pPr>
              <a:defRPr sz="1800" b="0">
                <a:latin typeface="Calibri"/>
              </a:defRPr>
            </a:pPr>
            <a:r>
              <a:t>Validate security measures and assess their effectiveness</a:t>
            </a:r>
          </a:p>
          <a:p>
            <a:pPr>
              <a:defRPr sz="1800" b="0">
                <a:latin typeface="Calibri"/>
              </a:defRPr>
            </a:pPr>
            <a:r>
              <a:t>Identify gaps and areas for improvement</a:t>
            </a:r>
          </a:p>
          <a:p>
            <a:pPr>
              <a:defRPr sz="1800" b="0">
                <a:latin typeface="Calibri"/>
              </a:defRPr>
            </a:pPr>
            <a:r>
              <a:t>Develop tailored solutions based on real-world scenarios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practical case study enhances understanding of cybersecurity principles and frameworks by applying them to real-world scenarios.</a:t>
            </a:r>
            <a:br/>
            <a:r>
              <a:t>It involves analyzing a specific incident or situation to identify vulnerabilities, threats, and potential solutions.</a:t>
            </a:r>
          </a:p>
          <a:p>
            <a:pPr>
              <a:defRPr sz="1800" b="0">
                <a:latin typeface="Calibri"/>
              </a:defRPr>
            </a:pPr>
            <a:r>
              <a:t>Provides hands-on experience in applying cybersecurity knowledge</a:t>
            </a:r>
          </a:p>
          <a:p>
            <a:pPr>
              <a:defRPr sz="1800" b="0">
                <a:latin typeface="Calibri"/>
              </a:defRPr>
            </a:pPr>
            <a:r>
              <a:t>Enhances understanding of threat vectors and vulnerabilities</a:t>
            </a:r>
          </a:p>
          <a:p>
            <a:pPr>
              <a:defRPr sz="1800" b="0">
                <a:latin typeface="Calibri"/>
              </a:defRPr>
            </a:pPr>
            <a:r>
              <a:t>Fosters critical thinking and problem-solving skills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illustrates the application of cybersecurity principles and best practices in a real-world scenario.</a:t>
            </a:r>
          </a:p>
          <a:p>
            <a:pPr>
              <a:defRPr sz="1800" b="0">
                <a:latin typeface="Calibri"/>
              </a:defRPr>
            </a:pPr>
            <a:r>
              <a:t>Analyze a security incident</a:t>
            </a:r>
          </a:p>
          <a:p>
            <a:pPr>
              <a:defRPr sz="1800" b="0">
                <a:latin typeface="Calibri"/>
              </a:defRPr>
            </a:pPr>
            <a:r>
              <a:t>Identify root cause and contributing factors</a:t>
            </a:r>
          </a:p>
          <a:p>
            <a:pPr>
              <a:defRPr sz="1800" b="0">
                <a:latin typeface="Calibri"/>
              </a:defRPr>
            </a:pPr>
            <a:r>
              <a:t>Develop and implement remediation measures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In-depth examination of real-world cybersecurity incidents to identify patterns, trends, and lessons learned.</a:t>
            </a:r>
            <a:br/>
            <a:r>
              <a:t>Enhance understanding of threat vectors, attack techniques, and effective response strategies.</a:t>
            </a:r>
          </a:p>
          <a:p>
            <a:pPr>
              <a:defRPr sz="1800" b="0">
                <a:latin typeface="Calibri"/>
              </a:defRPr>
            </a:pPr>
            <a:r>
              <a:t>Identify root causes and contributing factors of incidents</a:t>
            </a:r>
          </a:p>
          <a:p>
            <a:pPr>
              <a:defRPr sz="1800" b="0">
                <a:latin typeface="Calibri"/>
              </a:defRPr>
            </a:pPr>
            <a:r>
              <a:t>Analyze attacker tactics, techniques, and procedures (TTPs)</a:t>
            </a:r>
          </a:p>
          <a:p>
            <a:pPr>
              <a:defRPr sz="1800" b="0">
                <a:latin typeface="Calibri"/>
              </a:defRPr>
            </a:pPr>
            <a:r>
              <a:t>Assess the effectiveness of implemented security controls</a:t>
            </a:r>
          </a:p>
          <a:p>
            <a:pPr>
              <a:defRPr sz="1800" b="0">
                <a:latin typeface="Calibri"/>
              </a:defRPr>
            </a:pPr>
            <a:r>
              <a:t>Develop tailored mitigation strategies and incident response plans</a:t>
            </a:r>
          </a:p>
          <a:p>
            <a:pPr>
              <a:defRPr sz="1800" b="0">
                <a:latin typeface="Calibri"/>
              </a:defRPr>
            </a:pPr>
            <a:r>
              <a:t>Stay informed of emerging threats and industry best practices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Analysis of real-world cybersecurity incidents to enhance understanding and improve response strategies.</a:t>
            </a:r>
          </a:p>
          <a:p>
            <a:pPr>
              <a:defRPr sz="1800" b="0">
                <a:latin typeface="Calibri"/>
              </a:defRPr>
            </a:pPr>
            <a:r>
              <a:t>Incident Response Plan Development</a:t>
            </a:r>
          </a:p>
          <a:p>
            <a:pPr>
              <a:defRPr sz="1800" b="0">
                <a:latin typeface="Calibri"/>
              </a:defRPr>
            </a:pPr>
            <a:r>
              <a:t>Risk Assessment and Vulnerability Management</a:t>
            </a:r>
          </a:p>
          <a:p>
            <a:pPr>
              <a:defRPr sz="1800" b="0">
                <a:latin typeface="Calibri"/>
              </a:defRPr>
            </a:pPr>
            <a:r>
              <a:t>Threat Intelligence and Monitoring</a:t>
            </a:r>
          </a:p>
          <a:p>
            <a:pPr>
              <a:defRPr sz="1800" b="0">
                <a:latin typeface="Calibri"/>
              </a:defRPr>
            </a:pPr>
            <a:r>
              <a:t>Incident Detection and Investigation</a:t>
            </a:r>
          </a:p>
          <a:p>
            <a:pPr>
              <a:defRPr sz="1800" b="0">
                <a:latin typeface="Calibri"/>
              </a:defRPr>
            </a:pPr>
            <a:r>
              <a:t>Forensic Analysis and Remediation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examines a real-world cybersecurity incident, providing insights into its root cause, impact, and lessons learned.</a:t>
            </a:r>
            <a:br/>
            <a:r>
              <a:t>It is designed to enhance SME staff's understanding of practical cybersecurity threats and response strategies.</a:t>
            </a:r>
          </a:p>
          <a:p>
            <a:pPr>
              <a:defRPr sz="1800" b="0">
                <a:latin typeface="Calibri"/>
              </a:defRPr>
            </a:pPr>
            <a:r>
              <a:t>Review a real-world cybersecurity incident case study</a:t>
            </a:r>
          </a:p>
          <a:p>
            <a:pPr>
              <a:defRPr sz="1800" b="0">
                <a:latin typeface="Calibri"/>
              </a:defRPr>
            </a:pPr>
            <a:r>
              <a:t>Analyze the root cause, impact, and response to the incident</a:t>
            </a:r>
          </a:p>
          <a:p>
            <a:pPr>
              <a:defRPr sz="1800" b="0">
                <a:latin typeface="Calibri"/>
              </a:defRPr>
            </a:pPr>
            <a:r>
              <a:t>Identify key lessons learned and best practices to enhance cybersecurity posture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practical example of how a cybersecurity incident was handled from discovery to resolution.</a:t>
            </a:r>
          </a:p>
          <a:p>
            <a:pPr>
              <a:defRPr sz="1800" b="0">
                <a:latin typeface="Calibri"/>
              </a:defRPr>
            </a:pPr>
            <a:r>
              <a:t>Incident Discovery</a:t>
            </a:r>
          </a:p>
          <a:p>
            <a:pPr>
              <a:defRPr sz="1800" b="0">
                <a:latin typeface="Calibri"/>
              </a:defRPr>
            </a:pPr>
            <a:r>
              <a:t>Incident Response</a:t>
            </a:r>
          </a:p>
          <a:p>
            <a:pPr>
              <a:defRPr sz="1800" b="0">
                <a:latin typeface="Calibri"/>
              </a:defRPr>
            </a:pPr>
            <a:r>
              <a:t>Incident Resolution</a:t>
            </a:r>
          </a:p>
          <a:p>
            <a:pPr>
              <a:defRPr sz="1800" b="0">
                <a:latin typeface="Calibri"/>
              </a:defRPr>
            </a:pPr>
            <a:r>
              <a:t>Lessons Learned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NIST Cybersecurity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voluntary framework that provides guidelines and best practices for organizations to improve their cybersecurity posture.</a:t>
            </a:r>
          </a:p>
          <a:p>
            <a:pPr>
              <a:defRPr sz="1800" b="0">
                <a:latin typeface="Calibri"/>
              </a:defRPr>
            </a:pPr>
            <a:r>
              <a:t>Identifies and prioritizes critical security functions</a:t>
            </a:r>
          </a:p>
          <a:p>
            <a:pPr>
              <a:defRPr sz="1800" b="0">
                <a:latin typeface="Calibri"/>
              </a:defRPr>
            </a:pPr>
            <a:r>
              <a:t>Provides a common language for discussing cybersecurity</a:t>
            </a:r>
          </a:p>
          <a:p>
            <a:pPr>
              <a:defRPr sz="1800" b="0">
                <a:latin typeface="Calibri"/>
              </a:defRPr>
            </a:pPr>
            <a:r>
              <a:t>Helps organizations assess their current cybersecurity posture</a:t>
            </a:r>
          </a:p>
          <a:p>
            <a:pPr>
              <a:defRPr sz="1800" b="0">
                <a:latin typeface="Calibri"/>
              </a:defRPr>
            </a:pPr>
            <a:r>
              <a:t>Enables organizations to develop and implement tailored cybersecurity plans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slide presents a practical case study to enhance understanding of cybersecurity principles and their application in real-world scenarios.</a:t>
            </a:r>
          </a:p>
          <a:p>
            <a:pPr>
              <a:defRPr sz="1800" b="0">
                <a:latin typeface="Calibri"/>
              </a:defRPr>
            </a:pPr>
            <a:r>
              <a:t>Review of a real-world cybersecurity incident</a:t>
            </a:r>
          </a:p>
          <a:p>
            <a:pPr>
              <a:defRPr sz="1800" b="0">
                <a:latin typeface="Calibri"/>
              </a:defRPr>
            </a:pPr>
            <a:r>
              <a:t>Analysis of the incident's root causes and contributing factors</a:t>
            </a:r>
          </a:p>
          <a:p>
            <a:pPr>
              <a:defRPr sz="1800" b="0">
                <a:latin typeface="Calibri"/>
              </a:defRPr>
            </a:pPr>
            <a:r>
              <a:t>Evaluation of the effectiveness of implemented security controls</a:t>
            </a:r>
          </a:p>
          <a:p>
            <a:pPr>
              <a:defRPr sz="1800" b="0">
                <a:latin typeface="Calibri"/>
              </a:defRPr>
            </a:pPr>
            <a:r>
              <a:t>Identification of lessons learned and recommendations for improvement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analyzes a real-world cybersecurity incident and provides practical lessons learned for SME staff.</a:t>
            </a:r>
          </a:p>
          <a:p>
            <a:pPr>
              <a:defRPr sz="1800" b="0">
                <a:latin typeface="Calibri"/>
              </a:defRPr>
            </a:pPr>
            <a:r>
              <a:t>Identify the incident and its potential impact</a:t>
            </a:r>
          </a:p>
          <a:p>
            <a:pPr>
              <a:defRPr sz="1800" b="0">
                <a:latin typeface="Calibri"/>
              </a:defRPr>
            </a:pPr>
            <a:r>
              <a:t>Analyze the root causes and contributing factors</a:t>
            </a:r>
          </a:p>
          <a:p>
            <a:pPr>
              <a:defRPr sz="1800" b="0">
                <a:latin typeface="Calibri"/>
              </a:defRPr>
            </a:pPr>
            <a:r>
              <a:t>Assess the effectiveness of the response and mitigation measures</a:t>
            </a:r>
          </a:p>
          <a:p>
            <a:pPr>
              <a:defRPr sz="1800" b="0">
                <a:latin typeface="Calibri"/>
              </a:defRPr>
            </a:pPr>
            <a:r>
              <a:t>Develop recommendations for improvement based on best practices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Scenario-based exercises strengthen cybersecurity knowledge and skills.</a:t>
            </a:r>
          </a:p>
          <a:p>
            <a:pPr>
              <a:defRPr sz="1800" b="0">
                <a:latin typeface="Calibri"/>
              </a:defRPr>
            </a:pPr>
            <a:r>
              <a:t>Conduct realistic simulations of potential cyberattacks.</a:t>
            </a:r>
          </a:p>
          <a:p>
            <a:pPr>
              <a:defRPr sz="1800" b="0">
                <a:latin typeface="Calibri"/>
              </a:defRPr>
            </a:pPr>
            <a:r>
              <a:t>Provide hands-on experience in incident response and threat mitigation.</a:t>
            </a:r>
          </a:p>
          <a:p>
            <a:pPr>
              <a:defRPr sz="1800" b="0">
                <a:latin typeface="Calibri"/>
              </a:defRPr>
            </a:pPr>
            <a:r>
              <a:t>Enhance understanding of security controls and their effectiveness.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NIST Cybersecurity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NIST Cybersecurity Framework (CSF) provides a comprehensive set of best practices and guidelines to enhance cybersecurity.</a:t>
            </a:r>
            <a:br/>
            <a:r>
              <a:t>Organizations can tailor the CSF to align with their specific security needs.</a:t>
            </a:r>
          </a:p>
          <a:p>
            <a:pPr>
              <a:defRPr sz="1800" b="0">
                <a:latin typeface="Calibri"/>
              </a:defRPr>
            </a:pPr>
            <a:r>
              <a:t>Identify cybersecurity goals based on CSF's functions and categories.</a:t>
            </a:r>
          </a:p>
          <a:p>
            <a:pPr>
              <a:defRPr sz="1800" b="0">
                <a:latin typeface="Calibri"/>
              </a:defRPr>
            </a:pPr>
            <a:r>
              <a:t>Establish risk management processes to prioritize and mitigate threats.</a:t>
            </a:r>
          </a:p>
          <a:p>
            <a:pPr>
              <a:defRPr sz="1800" b="0">
                <a:latin typeface="Calibri"/>
              </a:defRPr>
            </a:pPr>
            <a:r>
              <a:t>Develop incident response plans to handle security breaches effectively.</a:t>
            </a:r>
          </a:p>
          <a:p>
            <a:pPr>
              <a:defRPr sz="1800" b="0">
                <a:latin typeface="Calibri"/>
              </a:defRPr>
            </a:pPr>
            <a:r>
              <a:t>Continuously monitor and review cybersecurity posture to identify areas for improvement.</a:t>
            </a:r>
          </a:p>
          <a:p>
            <a:pPr>
              <a:defRPr sz="1800" b="0">
                <a:latin typeface="Calibri"/>
              </a:defRPr>
            </a:pPr>
            <a:r>
              <a:t>Collaborate with stakeholders to foster a strong cybersecurity culture.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GDPR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General Data Protection Regulation (GDPR) is a comprehensive data protection law that regulates the processing of personal data within the European Union (EU) and the European Economic Area (EEA).</a:t>
            </a:r>
          </a:p>
          <a:p>
            <a:pPr>
              <a:defRPr sz="1800" b="0">
                <a:latin typeface="Calibri"/>
              </a:defRPr>
            </a:pPr>
            <a:r>
              <a:t>Establishes data subject rights:</a:t>
            </a:r>
          </a:p>
          <a:p>
            <a:pPr>
              <a:defRPr sz="1800" b="0">
                <a:latin typeface="Calibri"/>
              </a:defRPr>
            </a:pPr>
            <a:r>
              <a:t>Regulates data processing activities:</a:t>
            </a:r>
          </a:p>
          <a:p>
            <a:pPr>
              <a:defRPr sz="1800" b="0">
                <a:latin typeface="Calibri"/>
              </a:defRPr>
            </a:pPr>
            <a:r>
              <a:t>Imposes obligations on data controllers and processors: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GDPR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General Data Protection Regulation (GDPR) is a comprehensive data protection law that regulates the processing of personal data of individuals within the European Union (EU) and the European Economic Area (EEA).</a:t>
            </a:r>
            <a:br/>
            <a:r>
              <a:t>Organizations that process personal data of EU/EEA residents must comply with GDPR requirements.</a:t>
            </a:r>
          </a:p>
          <a:p>
            <a:pPr>
              <a:defRPr sz="1800" b="0">
                <a:latin typeface="Calibri"/>
              </a:defRPr>
            </a:pPr>
            <a:r>
              <a:t>GDPR applies to all organizations that process personal data of EU/EEA residents, regardless of location.</a:t>
            </a:r>
          </a:p>
          <a:p>
            <a:pPr>
              <a:defRPr sz="1800" b="0">
                <a:latin typeface="Calibri"/>
              </a:defRPr>
            </a:pPr>
            <a:r>
              <a:t>GDPR establishes principles for data protection, including: lawfulness, fairness, transparency, purpose limitation,</a:t>
            </a:r>
            <a:br/>
            <a:r>
              <a:t>data minimization, accuracy, storage limitation, integrity and confidentiality, and accountability.</a:t>
            </a:r>
          </a:p>
          <a:p>
            <a:pPr>
              <a:defRPr sz="1800" b="0">
                <a:latin typeface="Calibri"/>
              </a:defRPr>
            </a:pPr>
            <a:r>
              <a:t>GDPR gives individuals rights over their personal data, including the right to access, rectify, erase, restrict</a:t>
            </a:r>
            <a:br/>
            <a:r>
              <a:t>processing, data portability, and object to processing.</a:t>
            </a:r>
          </a:p>
          <a:p>
            <a:pPr>
              <a:defRPr sz="1800" b="0">
                <a:latin typeface="Calibri"/>
              </a:defRPr>
            </a:pPr>
            <a:r>
              <a:t>Organizations must implement appropriate technical and organizational measures to protect personal data from</a:t>
            </a:r>
            <a:br/>
            <a:r>
              <a:t>unauthorized access, use, disclosure, or destruction.</a:t>
            </a:r>
          </a:p>
          <a:p>
            <a:pPr>
              <a:defRPr sz="1800" b="0">
                <a:latin typeface="Calibri"/>
              </a:defRPr>
            </a:pPr>
            <a:r>
              <a:t>Organizations must conduct data protection impact assessments (DPIAs) to identify and mitigate risks to personal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DAGd8VWJ8oU</dc:identifier>
  <dcterms:modified xsi:type="dcterms:W3CDTF">2011-08-01T06:04:30Z</dcterms:modified>
  <cp:revision>1</cp:revision>
  <dc:title>Template-for-training-material.potx</dc:title>
</cp:coreProperties>
</file>