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3.svg" ContentType="image/svg+xml"/>
  <Override PartName="/ppt/media/image5.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Lst>
  <p:sldSz cx="18288000" cy="10287000"/>
  <p:notesSz cx="6858000" cy="9144000"/>
  <p:embeddedFontLst>
    <p:embeddedFont>
      <p:font typeface="TT Rounds Condensed Bold" charset="1" panose="02000806030000020003"/>
      <p:regular r:id="rId7"/>
    </p:embeddedFont>
    <p:embeddedFont>
      <p:font typeface="TT Rounds Condensed" charset="1" panose="02000506030000020003"/>
      <p:regular r:id="rId8"/>
    </p:embeddedFont>
    <p:embeddedFont>
      <p:font typeface="Montserrat" charset="1" panose="0000050000000000000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 Type="http://schemas.openxmlformats.org/officeDocument/2006/relationships/presProps" Target="presProps.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font" Target="fonts/font7.fntdata"/><Relationship Id="rId8" Type="http://schemas.openxmlformats.org/officeDocument/2006/relationships/font" Target="fonts/font8.fntdata"/><Relationship Id="rId9"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svg"/><Relationship Id="rId5" Type="http://schemas.openxmlformats.org/officeDocument/2006/relationships/image" Target="../media/image4.png"/><Relationship Id="rId6" Type="http://schemas.openxmlformats.org/officeDocument/2006/relationships/image" Target="../media/image5.sv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3621" y="-208344"/>
            <a:ext cx="18461620" cy="10495344"/>
            <a:chOff x="0" y="0"/>
            <a:chExt cx="24615494" cy="13993792"/>
          </a:xfrm>
        </p:grpSpPr>
        <p:sp>
          <p:nvSpPr>
            <p:cNvPr name="Freeform 3" id="3"/>
            <p:cNvSpPr/>
            <p:nvPr/>
          </p:nvSpPr>
          <p:spPr>
            <a:xfrm flipH="false" flipV="false" rot="0">
              <a:off x="0" y="0"/>
              <a:ext cx="24615521" cy="13993749"/>
            </a:xfrm>
            <a:custGeom>
              <a:avLst/>
              <a:gdLst/>
              <a:ahLst/>
              <a:cxnLst/>
              <a:rect r="r" b="b" t="t" l="l"/>
              <a:pathLst>
                <a:path h="13993749" w="24615521">
                  <a:moveTo>
                    <a:pt x="0" y="0"/>
                  </a:moveTo>
                  <a:lnTo>
                    <a:pt x="24615521" y="0"/>
                  </a:lnTo>
                  <a:lnTo>
                    <a:pt x="24615521" y="13993749"/>
                  </a:lnTo>
                  <a:lnTo>
                    <a:pt x="0" y="13993749"/>
                  </a:lnTo>
                  <a:close/>
                </a:path>
              </a:pathLst>
            </a:custGeom>
            <a:blipFill>
              <a:blip r:embed="rId2">
                <a:alphaModFix amt="4000"/>
              </a:blip>
              <a:stretch>
                <a:fillRect l="0" t="-2770" r="0" b="-2771"/>
              </a:stretch>
            </a:blipFill>
          </p:spPr>
        </p:sp>
      </p:grpSp>
      <p:sp>
        <p:nvSpPr>
          <p:cNvPr name="Freeform 4" id="4"/>
          <p:cNvSpPr/>
          <p:nvPr/>
        </p:nvSpPr>
        <p:spPr>
          <a:xfrm flipH="false" flipV="false" rot="0">
            <a:off x="-484249" y="7480448"/>
            <a:ext cx="1455552" cy="1632333"/>
          </a:xfrm>
          <a:custGeom>
            <a:avLst/>
            <a:gdLst/>
            <a:ahLst/>
            <a:cxnLst/>
            <a:rect r="r" b="b" t="t" l="l"/>
            <a:pathLst>
              <a:path h="1632333" w="1455552">
                <a:moveTo>
                  <a:pt x="0" y="0"/>
                </a:moveTo>
                <a:lnTo>
                  <a:pt x="1455552" y="0"/>
                </a:lnTo>
                <a:lnTo>
                  <a:pt x="1455552" y="1632333"/>
                </a:lnTo>
                <a:lnTo>
                  <a:pt x="0" y="16323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433841" y="8890501"/>
            <a:ext cx="15615908" cy="59034"/>
            <a:chOff x="0" y="0"/>
            <a:chExt cx="20821210" cy="78712"/>
          </a:xfrm>
        </p:grpSpPr>
        <p:sp>
          <p:nvSpPr>
            <p:cNvPr name="Freeform 6" id="6"/>
            <p:cNvSpPr/>
            <p:nvPr/>
          </p:nvSpPr>
          <p:spPr>
            <a:xfrm flipH="false" flipV="false" rot="0">
              <a:off x="25400" y="0"/>
              <a:ext cx="20770469" cy="78740"/>
            </a:xfrm>
            <a:custGeom>
              <a:avLst/>
              <a:gdLst/>
              <a:ahLst/>
              <a:cxnLst/>
              <a:rect r="r" b="b" t="t" l="l"/>
              <a:pathLst>
                <a:path h="78740" w="20770469">
                  <a:moveTo>
                    <a:pt x="0" y="0"/>
                  </a:moveTo>
                  <a:lnTo>
                    <a:pt x="20770469" y="27940"/>
                  </a:lnTo>
                  <a:lnTo>
                    <a:pt x="20770342" y="78740"/>
                  </a:lnTo>
                  <a:lnTo>
                    <a:pt x="0" y="50800"/>
                  </a:lnTo>
                  <a:close/>
                </a:path>
              </a:pathLst>
            </a:custGeom>
            <a:solidFill>
              <a:srgbClr val="9C2736"/>
            </a:solidFill>
          </p:spPr>
        </p:sp>
      </p:grpSp>
      <p:sp>
        <p:nvSpPr>
          <p:cNvPr name="Freeform 7" id="7"/>
          <p:cNvSpPr/>
          <p:nvPr/>
        </p:nvSpPr>
        <p:spPr>
          <a:xfrm flipH="false" flipV="false" rot="0">
            <a:off x="16286474" y="8918241"/>
            <a:ext cx="744225" cy="489135"/>
          </a:xfrm>
          <a:custGeom>
            <a:avLst/>
            <a:gdLst/>
            <a:ahLst/>
            <a:cxnLst/>
            <a:rect r="r" b="b" t="t" l="l"/>
            <a:pathLst>
              <a:path h="489135" w="744225">
                <a:moveTo>
                  <a:pt x="0" y="0"/>
                </a:moveTo>
                <a:lnTo>
                  <a:pt x="744224" y="0"/>
                </a:lnTo>
                <a:lnTo>
                  <a:pt x="744224" y="489135"/>
                </a:lnTo>
                <a:lnTo>
                  <a:pt x="0" y="4891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descr="CyberAgent logo"/>
          <p:cNvSpPr/>
          <p:nvPr/>
        </p:nvSpPr>
        <p:spPr>
          <a:xfrm flipH="false" flipV="false" rot="0">
            <a:off x="3207891" y="8886990"/>
            <a:ext cx="3111218" cy="1378585"/>
          </a:xfrm>
          <a:custGeom>
            <a:avLst/>
            <a:gdLst/>
            <a:ahLst/>
            <a:cxnLst/>
            <a:rect r="r" b="b" t="t" l="l"/>
            <a:pathLst>
              <a:path h="1378585" w="3111218">
                <a:moveTo>
                  <a:pt x="0" y="0"/>
                </a:moveTo>
                <a:lnTo>
                  <a:pt x="3111217" y="0"/>
                </a:lnTo>
                <a:lnTo>
                  <a:pt x="3111217" y="1378586"/>
                </a:lnTo>
                <a:lnTo>
                  <a:pt x="0" y="1378586"/>
                </a:lnTo>
                <a:lnTo>
                  <a:pt x="0" y="0"/>
                </a:lnTo>
                <a:close/>
              </a:path>
            </a:pathLst>
          </a:custGeom>
          <a:blipFill>
            <a:blip r:embed="rId7"/>
            <a:stretch>
              <a:fillRect l="0" t="0" r="-165322" b="0"/>
            </a:stretch>
          </a:blipFill>
        </p:spPr>
      </p:sp>
      <p:grpSp>
        <p:nvGrpSpPr>
          <p:cNvPr name="Group 9" id="9"/>
          <p:cNvGrpSpPr/>
          <p:nvPr/>
        </p:nvGrpSpPr>
        <p:grpSpPr>
          <a:xfrm rot="-5400000">
            <a:off x="-652168" y="8756318"/>
            <a:ext cx="1810047" cy="1603322"/>
            <a:chOff x="0" y="0"/>
            <a:chExt cx="2413396" cy="2137762"/>
          </a:xfrm>
        </p:grpSpPr>
        <p:sp>
          <p:nvSpPr>
            <p:cNvPr name="Freeform 10" id="10"/>
            <p:cNvSpPr/>
            <p:nvPr/>
          </p:nvSpPr>
          <p:spPr>
            <a:xfrm flipH="false" flipV="false" rot="0">
              <a:off x="0" y="0"/>
              <a:ext cx="2413381" cy="2137664"/>
            </a:xfrm>
            <a:custGeom>
              <a:avLst/>
              <a:gdLst/>
              <a:ahLst/>
              <a:cxnLst/>
              <a:rect r="r" b="b" t="t" l="l"/>
              <a:pathLst>
                <a:path h="2137664" w="2413381">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p:spPr>
        </p:sp>
      </p:grpSp>
      <p:sp>
        <p:nvSpPr>
          <p:cNvPr name="Freeform 11" id="11" descr="Logo: Co-funded by the European Union"/>
          <p:cNvSpPr/>
          <p:nvPr/>
        </p:nvSpPr>
        <p:spPr>
          <a:xfrm flipH="false" flipV="false" rot="0">
            <a:off x="12309675" y="8850376"/>
            <a:ext cx="4348910" cy="1378585"/>
          </a:xfrm>
          <a:custGeom>
            <a:avLst/>
            <a:gdLst/>
            <a:ahLst/>
            <a:cxnLst/>
            <a:rect r="r" b="b" t="t" l="l"/>
            <a:pathLst>
              <a:path h="1378585" w="4348910">
                <a:moveTo>
                  <a:pt x="0" y="0"/>
                </a:moveTo>
                <a:lnTo>
                  <a:pt x="4348909" y="0"/>
                </a:lnTo>
                <a:lnTo>
                  <a:pt x="4348909" y="1378586"/>
                </a:lnTo>
                <a:lnTo>
                  <a:pt x="0" y="1378586"/>
                </a:lnTo>
                <a:lnTo>
                  <a:pt x="0" y="0"/>
                </a:lnTo>
                <a:close/>
              </a:path>
            </a:pathLst>
          </a:custGeom>
          <a:blipFill>
            <a:blip r:embed="rId7"/>
            <a:stretch>
              <a:fillRect l="-89810" t="0" r="0" b="0"/>
            </a:stretch>
          </a:blipFill>
        </p:spPr>
      </p:sp>
      <p:sp>
        <p:nvSpPr>
          <p:cNvPr name="Freeform 12" id="12"/>
          <p:cNvSpPr/>
          <p:nvPr/>
        </p:nvSpPr>
        <p:spPr>
          <a:xfrm flipH="false" flipV="false" rot="-5400000">
            <a:off x="1689659" y="8966038"/>
            <a:ext cx="1045381" cy="1412688"/>
          </a:xfrm>
          <a:custGeom>
            <a:avLst/>
            <a:gdLst/>
            <a:ahLst/>
            <a:cxnLst/>
            <a:rect r="r" b="b" t="t" l="l"/>
            <a:pathLst>
              <a:path h="1412688" w="1045381">
                <a:moveTo>
                  <a:pt x="0" y="0"/>
                </a:moveTo>
                <a:lnTo>
                  <a:pt x="1045381" y="0"/>
                </a:lnTo>
                <a:lnTo>
                  <a:pt x="1045381" y="1412688"/>
                </a:lnTo>
                <a:lnTo>
                  <a:pt x="0" y="1412688"/>
                </a:lnTo>
                <a:lnTo>
                  <a:pt x="0" y="0"/>
                </a:lnTo>
                <a:close/>
              </a:path>
            </a:pathLst>
          </a:custGeom>
          <a:blipFill>
            <a:blip r:embed="rId8">
              <a:extLst>
                <a:ext uri="{96DAC541-7B7A-43D3-8B79-37D633B846F1}">
                  <asvg:svgBlip xmlns:asvg="http://schemas.microsoft.com/office/drawing/2016/SVG/main" r:embed="rId9"/>
                </a:ext>
              </a:extLst>
            </a:blip>
            <a:stretch>
              <a:fillRect l="-72892" t="0" r="-72892" b="0"/>
            </a:stretch>
          </a:blipFill>
        </p:spPr>
      </p:sp>
      <p:sp>
        <p:nvSpPr>
          <p:cNvPr name="TextBox 13" id="13"/>
          <p:cNvSpPr txBox="true"/>
          <p:nvPr/>
        </p:nvSpPr>
        <p:spPr>
          <a:xfrm rot="0">
            <a:off x="1348740" y="1105805"/>
            <a:ext cx="15590520" cy="938784"/>
          </a:xfrm>
          <a:prstGeom prst="rect">
            <a:avLst/>
          </a:prstGeom>
        </p:spPr>
        <p:txBody>
          <a:bodyPr anchor="t" rtlCol="false" tIns="0" lIns="0" bIns="0" rIns="0">
            <a:spAutoFit/>
          </a:bodyPr>
          <a:lstStyle/>
          <a:p>
            <a:pPr algn="l">
              <a:lnSpc>
                <a:spcPts val="7128"/>
              </a:lnSpc>
            </a:pPr>
            <a:r>
              <a:rPr lang="en-US" b="true" sz="6600" spc="61">
                <a:solidFill>
                  <a:srgbClr val="000000"/>
                </a:solidFill>
                <a:latin typeface="TT Rounds Condensed Bold"/>
                <a:ea typeface="TT Rounds Condensed Bold"/>
                <a:cs typeface="TT Rounds Condensed Bold"/>
                <a:sym typeface="TT Rounds Condensed Bold"/>
              </a:rPr>
              <a:t>Title</a:t>
            </a:r>
          </a:p>
        </p:txBody>
      </p:sp>
      <p:sp>
        <p:nvSpPr>
          <p:cNvPr name="TextBox 14" id="14"/>
          <p:cNvSpPr txBox="true"/>
          <p:nvPr/>
        </p:nvSpPr>
        <p:spPr>
          <a:xfrm rot="0">
            <a:off x="1348740" y="2774632"/>
            <a:ext cx="15590520" cy="647700"/>
          </a:xfrm>
          <a:prstGeom prst="rect">
            <a:avLst/>
          </a:prstGeom>
        </p:spPr>
        <p:txBody>
          <a:bodyPr anchor="t" rtlCol="false" tIns="0" lIns="0" bIns="0" rIns="0">
            <a:spAutoFit/>
          </a:bodyPr>
          <a:lstStyle/>
          <a:p>
            <a:pPr algn="l" marL="760095" indent="-380048" lvl="1">
              <a:lnSpc>
                <a:spcPts val="5040"/>
              </a:lnSpc>
            </a:pPr>
            <a:r>
              <a:rPr lang="en-US" sz="4200" spc="39" u="sng">
                <a:solidFill>
                  <a:srgbClr val="000000"/>
                </a:solidFill>
                <a:latin typeface="TT Rounds Condensed"/>
                <a:ea typeface="TT Rounds Condensed"/>
                <a:cs typeface="TT Rounds Condensed"/>
                <a:sym typeface="TT Rounds Condensed"/>
              </a:rPr>
              <a:t>Information</a:t>
            </a:r>
          </a:p>
        </p:txBody>
      </p:sp>
      <p:sp>
        <p:nvSpPr>
          <p:cNvPr name="TextBox 15" id="15"/>
          <p:cNvSpPr txBox="true"/>
          <p:nvPr/>
        </p:nvSpPr>
        <p:spPr>
          <a:xfrm rot="0">
            <a:off x="16384110" y="8949436"/>
            <a:ext cx="555148" cy="435080"/>
          </a:xfrm>
          <a:prstGeom prst="rect">
            <a:avLst/>
          </a:prstGeom>
        </p:spPr>
        <p:txBody>
          <a:bodyPr anchor="t" rtlCol="false" tIns="0" lIns="0" bIns="0" rIns="0">
            <a:spAutoFit/>
          </a:bodyPr>
          <a:lstStyle/>
          <a:p>
            <a:pPr algn="ctr">
              <a:lnSpc>
                <a:spcPts val="2160"/>
              </a:lnSpc>
            </a:pPr>
            <a:r>
              <a:rPr lang="en-US" sz="1800">
                <a:solidFill>
                  <a:srgbClr val="FFFFFF"/>
                </a:solidFill>
                <a:latin typeface="Montserrat"/>
                <a:ea typeface="Montserrat"/>
                <a:cs typeface="Montserrat"/>
                <a:sym typeface="Montserrat"/>
              </a:rPr>
              <a:t>7</a:t>
            </a:r>
          </a:p>
        </p:txBody>
      </p:sp>
      <p:sp>
        <p:nvSpPr>
          <p:cNvPr id="16" name="TextBox 15"/>
          <p:cNvSpPr txBox="1"/>
          <p:nvPr/>
        </p:nvSpPr>
        <p:spPr>
          <a:xfrm>
            <a:off x="914400" y="914400"/>
            <a:ext cx="7315200" cy="1371600"/>
          </a:xfrm>
          <a:prstGeom prst="rect">
            <a:avLst/>
          </a:prstGeom>
          <a:noFill/>
        </p:spPr>
        <p:txBody>
          <a:bodyPr wrap="none">
            <a:spAutoFit/>
          </a:bodyPr>
          <a:lstStyle/>
          <a:p>
            <a:r>
              <a:rPr sz="4400" b="1"/>
              <a:t>## Lesson Plan: Introduction to Data Sources</a:t>
            </a:r>
          </a:p>
        </p:txBody>
      </p:sp>
      <p:sp>
        <p:nvSpPr>
          <p:cNvPr id="17" name="TextBox 16"/>
          <p:cNvSpPr txBox="1"/>
          <p:nvPr/>
        </p:nvSpPr>
        <p:spPr>
          <a:xfrm>
            <a:off x="914400" y="1828800"/>
            <a:ext cx="7315200" cy="1371600"/>
          </a:xfrm>
          <a:prstGeom prst="rect">
            <a:avLst/>
          </a:prstGeom>
          <a:noFill/>
        </p:spPr>
        <p:txBody>
          <a:bodyPr wrap="none">
            <a:spAutoFit/>
          </a:bodyPr>
          <a:lstStyle/>
          <a:p>
            <a:r>
              <a:t>### 2. Brief Description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**Title: Data Sources for SMB Cybersecurity**</a:t>
            </a:r>
          </a:p>
        </p:txBody>
      </p:sp>
      <p:sp>
        <p:nvSpPr>
          <p:cNvPr id="3" name="Content Placeholder 2"/>
          <p:cNvSpPr>
            <a:spLocks noGrp="1"/>
          </p:cNvSpPr>
          <p:nvPr>
            <p:ph idx="1"/>
          </p:nvPr>
        </p:nvSpPr>
        <p:spPr/>
        <p:txBody>
          <a:bodyPr wrap="square"/>
          <a:lstStyle/>
          <a:p>
            <a:r>
              <a:t>* **Internal Data</a:t>
            </a:r>
          </a:p>
          <a:p>
            <a:pPr/>
            <a:r>
              <a:t>** A small business can analyze system logs to identify unauthorized access attempts or suspicious network traffic.</a:t>
            </a:r>
          </a:p>
          <a:p>
            <a:pPr/>
            <a:r>
              <a:t>* **External Data:** An SMB can subscribe to a threat intelligence feed to receive updates on the latest malware variants and phishing campaigns.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Data Sources for SME Cybersecurity</a:t>
            </a:r>
          </a:p>
        </p:txBody>
      </p:sp>
      <p:sp>
        <p:nvSpPr>
          <p:cNvPr id="3" name="Content Placeholder 2"/>
          <p:cNvSpPr>
            <a:spLocks noGrp="1"/>
          </p:cNvSpPr>
          <p:nvPr>
            <p:ph idx="1"/>
          </p:nvPr>
        </p:nvSpPr>
        <p:spPr/>
        <p:txBody>
          <a:bodyPr wrap="square"/>
          <a:lstStyle/>
          <a:p>
            <a:r>
              <a:t>- **Open Source Intelligence (OSINT)</a:t>
            </a:r>
          </a:p>
          <a:p>
            <a:pPr/>
            <a:r>
              <a:t>**</a:t>
            </a:r>
          </a:p>
          <a:p>
            <a:pPr/>
            <a:r>
              <a:t>Data available publicly through search engines, social media, and online forums can provide insights into potential threats or vulnerabilities. Use tools like Google Dorking to gather such intelligence.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9: Data Sources**</a:t>
            </a:r>
          </a:p>
        </p:txBody>
      </p:sp>
      <p:sp>
        <p:nvSpPr>
          <p:cNvPr id="3" name="Content Placeholder 2"/>
          <p:cNvSpPr>
            <a:spLocks noGrp="1"/>
          </p:cNvSpPr>
          <p:nvPr>
            <p:ph idx="1"/>
          </p:nvPr>
        </p:nvSpPr>
        <p:spPr/>
        <p:txBody>
          <a:bodyPr wrap="square"/>
          <a:lstStyle/>
          <a:p>
            <a:r>
              <a:t>* **Internal sources</a:t>
            </a:r>
          </a:p>
          <a:p>
            <a:pPr/>
            <a:r>
              <a:t>** Databases, file servers, email systems</a:t>
            </a:r>
          </a:p>
          <a:p>
            <a:pPr/>
            <a:r>
              <a:t>* Example: HR records, financial statements</a:t>
            </a:r>
          </a:p>
          <a:p>
            <a:pPr/>
            <a:r>
              <a:t>* **External sources:** Social media, cloud services, IoT devices</a:t>
            </a:r>
          </a:p>
          <a:p>
            <a:pPr/>
            <a:r>
              <a:t>* Example: Marketing campaigns, customer feedback, supply chain data</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**Title: Data Source Diversity**</a:t>
            </a:r>
          </a:p>
        </p:txBody>
      </p:sp>
      <p:sp>
        <p:nvSpPr>
          <p:cNvPr id="3" name="Content Placeholder 2"/>
          <p:cNvSpPr>
            <a:spLocks noGrp="1"/>
          </p:cNvSpPr>
          <p:nvPr>
            <p:ph idx="1"/>
          </p:nvPr>
        </p:nvSpPr>
        <p:spPr/>
        <p:txBody>
          <a:bodyPr wrap="square"/>
          <a:lstStyle/>
          <a:p>
            <a:r>
              <a:t>A small business can collect data from its firewall logs, intrusion detection system, and email security solution, as well as subscribe to a threat intelligence feed to stay informed of emerging threats. This diverse data provides a more complete picture of security risks.</a:t>
            </a:r>
          </a:p>
          <a:p>
            <a:pPr/>
            <a:r>
              <a: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**Title: Understanding Data Sources**</a:t>
            </a:r>
          </a:p>
        </p:txBody>
      </p:sp>
      <p:sp>
        <p:nvSpPr>
          <p:cNvPr id="3" name="Content Placeholder 2"/>
          <p:cNvSpPr>
            <a:spLocks noGrp="1"/>
          </p:cNvSpPr>
          <p:nvPr>
            <p:ph idx="1"/>
          </p:nvPr>
        </p:nvSpPr>
        <p:spPr/>
        <p:txBody>
          <a:bodyPr wrap="square"/>
          <a:lstStyle/>
          <a:p>
            <a:r>
              <a:t>* An SME may use internal data sources to identify employees who have repeatedly accessed sensitive files without authorization.</a:t>
            </a:r>
          </a:p>
          <a:p>
            <a:r>
              <a:t>* By monitoring external data sources, an SME can detect potential fraud by tracking changes in employee credit scores or social media activity that may indicate malicious intent.</a:t>
            </a:r>
          </a:p>
          <a:p>
            <a:pPr/>
            <a:r>
              <a: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**Title: Data Source Types**</a:t>
            </a:r>
          </a:p>
        </p:txBody>
      </p:sp>
      <p:sp>
        <p:nvSpPr>
          <p:cNvPr id="3" name="Content Placeholder 2"/>
          <p:cNvSpPr>
            <a:spLocks noGrp="1"/>
          </p:cNvSpPr>
          <p:nvPr>
            <p:ph idx="1"/>
          </p:nvPr>
        </p:nvSpPr>
        <p:spPr/>
        <p:txBody>
          <a:bodyPr wrap="square"/>
          <a:lstStyle/>
          <a:p>
            <a:r>
              <a:t>A small business might collect data from the following internal sources</a:t>
            </a:r>
          </a:p>
          <a:p>
            <a:pPr/>
            <a:r>
              <a:t>* Email server logs to identify potential phishing attacks</a:t>
            </a:r>
          </a:p>
          <a:p>
            <a:pPr/>
            <a:r>
              <a:t>* Financial software to track revenue and expenses</a:t>
            </a:r>
          </a:p>
          <a:p>
            <a:pPr/>
            <a:r>
              <a:t>* Customer relationship management (CRM) system to understand customer preferences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**Title:** Identify Data Sources</a:t>
            </a:r>
          </a:p>
        </p:txBody>
      </p:sp>
      <p:sp>
        <p:nvSpPr>
          <p:cNvPr id="3" name="Text Placeholder 2"/>
          <p:cNvSpPr>
            <a:spLocks noGrp="1"/>
          </p:cNvSpPr>
          <p:nvPr>
            <p:ph type="body" idx="1"/>
          </p:nvPr>
        </p:nvSpPr>
        <p:spPr/>
        <p:txBody>
          <a:bodyPr/>
          <a:lstStyle/>
          <a:p>
            <a:r>
              <a:t>Discussion Points:</a:t>
            </a:r>
          </a:p>
          <a:p>
            <a:pPr/>
            <a:r>
              <a:t>👉 **</a:t>
            </a:r>
          </a:p>
          <a:p>
            <a:pPr/>
            <a:r>
              <a:t>👉 * Network traffic logs</a:t>
            </a:r>
          </a:p>
          <a:p>
            <a:pPr/>
            <a:r>
              <a:t>👉 * Security logs</a:t>
            </a:r>
          </a:p>
          <a:p>
            <a:pPr/>
            <a:r>
              <a:t>👉 * Intrusion detection/prevention system (IDS/IPS) alerts</a:t>
            </a:r>
          </a:p>
          <a:p>
            <a:pPr/>
            <a:r>
              <a:t>👉 * Employee access logs</a:t>
            </a:r>
          </a:p>
          <a:p>
            <a:pPr/>
            <a:r>
              <a:t>👉 * **External:**</a:t>
            </a:r>
          </a:p>
          <a:p>
            <a:pPr/>
            <a:r>
              <a:t>👉 * Threat intelligence feeds</a:t>
            </a:r>
          </a:p>
          <a:p>
            <a:pPr/>
            <a:r>
              <a:t>👉 * Industry reports</a:t>
            </a:r>
          </a:p>
          <a:p>
            <a:pPr/>
            <a:r>
              <a:t>👉 * Government advisories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Source Exploration**</a:t>
            </a:r>
          </a:p>
        </p:txBody>
      </p:sp>
      <p:sp>
        <p:nvSpPr>
          <p:cNvPr id="3" name="Text Placeholder 2"/>
          <p:cNvSpPr>
            <a:spLocks noGrp="1"/>
          </p:cNvSpPr>
          <p:nvPr>
            <p:ph type="body" idx="1"/>
          </p:nvPr>
        </p:nvSpPr>
        <p:spPr/>
        <p:txBody>
          <a:bodyPr/>
          <a:lstStyle/>
          <a:p>
            <a:r>
              <a:t>Discussion Points:</a:t>
            </a:r>
          </a:p>
          <a:p>
            <a:pPr/>
            <a:r>
              <a:t>👉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Hands-on Lab Exercise</a:t>
            </a:r>
          </a:p>
        </p:txBody>
      </p:sp>
      <p:sp>
        <p:nvSpPr>
          <p:cNvPr id="3" name="Content Placeholder 2"/>
          <p:cNvSpPr>
            <a:spLocks noGrp="1"/>
          </p:cNvSpPr>
          <p:nvPr>
            <p:ph idx="1" sz="half"/>
          </p:nvPr>
        </p:nvSpPr>
        <p:spPr/>
        <p:txBody>
          <a:bodyPr/>
          <a:lstStyle/>
          <a:p>
            <a:r>
              <a:t>Lab Exercise</a:t>
            </a:r>
          </a:p>
          <a:p>
            <a:r>
              <a:t>Objectives:</a:t>
            </a:r>
          </a:p>
          <a:p>
            <a:br/>
            <a:r>
              <a:t>Required Tools:</a:t>
            </a:r>
          </a:p>
          <a:p>
            <a:pPr lvl="1"/>
            <a:r>
              <a:t>• Wireshark</a:t>
            </a:r>
          </a:p>
          <a:p>
            <a:pPr lvl="1"/>
            <a:r>
              <a:t>• Zabbix</a:t>
            </a:r>
          </a:p>
          <a:p>
            <a:pPr lvl="1"/>
            <a:r>
              <a:t>• Nessus</a:t>
            </a:r>
          </a:p>
        </p:txBody>
      </p:sp>
      <p:sp>
        <p:nvSpPr>
          <p:cNvPr id="4" name="Content Placeholder 3"/>
          <p:cNvSpPr>
            <a:spLocks noGrp="1"/>
          </p:cNvSpPr>
          <p:nvPr>
            <p:ph idx="2" sz="half"/>
          </p:nvPr>
        </p:nvSpPr>
        <p:spPr/>
        <p:txBody>
          <a:bodyPr/>
          <a:lstStyle/>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Source Knowledge Check**</a:t>
            </a:r>
          </a:p>
        </p:txBody>
      </p:sp>
      <p:sp>
        <p:nvSpPr>
          <p:cNvPr id="3" name="Text Placeholder 2"/>
          <p:cNvSpPr>
            <a:spLocks noGrp="1"/>
          </p:cNvSpPr>
          <p:nvPr>
            <p:ph type="body" idx="1"/>
          </p:nvPr>
        </p:nvSpPr>
        <p:spPr/>
        <p:txBody>
          <a:bodyPr/>
          <a:lstStyle/>
          <a:p>
            <a:r>
              <a:t>Knowledge Check</a:t>
            </a:r>
          </a:p>
        </p:txBody>
      </p:sp>
      <p:sp>
        <p:nvSpPr>
          <p:cNvPr id="4" name="Content Placeholder 3"/>
          <p:cNvSpPr>
            <a:spLocks noGrp="1"/>
          </p:cNvSpPr>
          <p:nvPr>
            <p:ph idx="2" sz="half"/>
          </p:nvPr>
        </p:nvSpPr>
        <p:spPr/>
        <p:txBody>
          <a:bodyPr/>
          <a:lstStyle/>
          <a:p/>
        </p:txBody>
      </p:sp>
      <p:sp>
        <p:nvSpPr>
          <p:cNvPr id="5" name="Text Placeholder 4"/>
          <p:cNvSpPr>
            <a:spLocks noGrp="1"/>
          </p:cNvSpPr>
          <p:nvPr>
            <p:ph type="body" idx="3" sz="quarter"/>
          </p:nvPr>
        </p:nvSpPr>
        <p:spPr/>
        <p:txBody>
          <a:bodyPr/>
          <a:lstStyle/>
          <a:p/>
        </p:txBody>
      </p:sp>
      <p:sp>
        <p:nvSpPr>
          <p:cNvPr id="6" name="Content Placeholder 5"/>
          <p:cNvSpPr>
            <a:spLocks noGrp="1"/>
          </p:cNvSpPr>
          <p:nvPr>
            <p:ph idx="4" sz="quarter"/>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Lesson Plan: Introduction to Data Sources</a:t>
            </a:r>
          </a:p>
        </p:txBody>
      </p:sp>
      <p:sp>
        <p:nvSpPr>
          <p:cNvPr id="3" name="Content Placeholder 2"/>
          <p:cNvSpPr>
            <a:spLocks noGrp="1"/>
          </p:cNvSpPr>
          <p:nvPr>
            <p:ph idx="1"/>
          </p:nvPr>
        </p:nvSpPr>
        <p:spPr/>
        <p:txBody>
          <a:bodyPr/>
          <a:lstStyle/>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Data Sources: Summary</a:t>
            </a:r>
          </a:p>
        </p:txBody>
      </p:sp>
      <p:sp>
        <p:nvSpPr>
          <p:cNvPr id="3" name="TextBox 2"/>
          <p:cNvSpPr txBox="1"/>
          <p:nvPr/>
        </p:nvSpPr>
        <p:spPr>
          <a:xfrm>
            <a:off x="914400" y="1828800"/>
            <a:ext cx="7315200" cy="3657600"/>
          </a:xfrm>
          <a:prstGeom prst="rect">
            <a:avLst/>
          </a:prstGeom>
          <a:noFill/>
        </p:spPr>
        <p:txBody>
          <a:bodyPr wrap="square">
            <a:spAutoFit/>
          </a:bodyPr>
          <a:lstStyle/>
          <a:p>
            <a:r>
              <a:t>* **Identify and Assess Data Sources</a:t>
            </a:r>
          </a:p>
          <a:p>
            <a:pPr/>
            <a:r>
              <a:t>• ** Determine which data sources are relevant to your organization and assess their potential value.</a:t>
            </a:r>
          </a:p>
          <a:p>
            <a:pPr/>
            <a:r>
              <a:t>• * **Implement Data Aggregation Techniques:** Use tools or processes to consolidate data from different sources into a centralized repository.</a:t>
            </a:r>
          </a:p>
          <a:p>
            <a:pPr/>
            <a:r>
              <a:t>• * **Establish Data Analysis Framework:** Develop a structured approach for analyzing and monitoring data to identify potential threats and vulnerabilities.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Learning Objectives</a:t>
            </a:r>
          </a:p>
        </p:txBody>
      </p:sp>
      <p:sp>
        <p:nvSpPr>
          <p:cNvPr id="3" name="Content Placeholder 2"/>
          <p:cNvSpPr>
            <a:spLocks noGrp="1"/>
          </p:cNvSpPr>
          <p:nvPr>
            <p:ph idx="1"/>
          </p:nvPr>
        </p:nvSpPr>
        <p:spPr/>
        <p:txBody>
          <a:bodyPr wrap="square"/>
          <a:lstStyle/>
          <a:p>
            <a:r>
              <a:t>By the end of this lesson, you will be able to:</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**Title: Data Sources for Security**</a:t>
            </a:r>
          </a:p>
        </p:txBody>
      </p:sp>
      <p:sp>
        <p:nvSpPr>
          <p:cNvPr id="3" name="Content Placeholder 2"/>
          <p:cNvSpPr>
            <a:spLocks noGrp="1"/>
          </p:cNvSpPr>
          <p:nvPr>
            <p:ph idx="1"/>
          </p:nvPr>
        </p:nvSpPr>
        <p:spPr/>
        <p:txBody>
          <a:bodyPr wrap="square"/>
          <a:lstStyle/>
          <a:p>
            <a:r>
              <a:t>A small business can use internal data sources to monitor firewall logs and identify suspicious traffic patterns. They can also subscribe to a threat intelligence feed to stay informed about emerging threats and vulnerabilities relevant to their industry. Additionally, open-source data sources can provide information on known exploits and attack vectors that may have implications for the business's infrastructure.</a:t>
            </a:r>
          </a:p>
          <a:p>
            <a:pPr/>
            <a:r>
              <a: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**Title: Data Sources for SMEs**</a:t>
            </a:r>
          </a:p>
        </p:txBody>
      </p:sp>
      <p:sp>
        <p:nvSpPr>
          <p:cNvPr id="3" name="Content Placeholder 2"/>
          <p:cNvSpPr>
            <a:spLocks noGrp="1"/>
          </p:cNvSpPr>
          <p:nvPr>
            <p:ph idx="1"/>
          </p:nvPr>
        </p:nvSpPr>
        <p:spPr/>
        <p:txBody>
          <a:bodyPr wrap="square"/>
          <a:lstStyle/>
          <a:p>
            <a:r>
              <a:t>An SME with an e-commerce website can use web logs to identify suspicious login attempts or high traffic from unusual locations, indicators of potential hacking attempts.</a:t>
            </a:r>
          </a:p>
          <a:p>
            <a:pPr/>
            <a:r>
              <a: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**Data Sources Overview**</a:t>
            </a:r>
          </a:p>
        </p:txBody>
      </p:sp>
      <p:sp>
        <p:nvSpPr>
          <p:cNvPr id="3" name="Content Placeholder 2"/>
          <p:cNvSpPr>
            <a:spLocks noGrp="1"/>
          </p:cNvSpPr>
          <p:nvPr>
            <p:ph idx="1"/>
          </p:nvPr>
        </p:nvSpPr>
        <p:spPr/>
        <p:txBody>
          <a:bodyPr wrap="square"/>
          <a:lstStyle/>
          <a:p>
            <a:r>
              <a:t>An SME could leverage internal data sources (e.g., employee usernames and passwords) to identify potential insider threats. They could also monitor external data sources (e.g., social media platforms) for reputational risks or security breaches.</a:t>
            </a:r>
          </a:p>
          <a:p>
            <a:pPr/>
            <a:r>
              <a: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**Title:** Data Sources for SMEs</a:t>
            </a:r>
          </a:p>
        </p:txBody>
      </p:sp>
      <p:sp>
        <p:nvSpPr>
          <p:cNvPr id="3" name="Content Placeholder 2"/>
          <p:cNvSpPr>
            <a:spLocks noGrp="1"/>
          </p:cNvSpPr>
          <p:nvPr>
            <p:ph idx="1"/>
          </p:nvPr>
        </p:nvSpPr>
        <p:spPr/>
        <p:txBody>
          <a:bodyPr wrap="square"/>
          <a:lstStyle/>
          <a:p>
            <a:r>
              <a:t>* **Network Logs</a:t>
            </a:r>
          </a:p>
          <a:p>
            <a:pPr/>
            <a:r>
              <a:t>** Captures network traffic, providing insights into external and internal threats. For example, SMEs can use network logs to detect unauthorized access attempts from outside the network.</a:t>
            </a:r>
          </a:p>
          <a:p>
            <a:pPr/>
            <a:r>
              <a:t>* **System Logs:** Tracks user activity, security events, and software changes. These logs help identify potential vulnerabilities and security breaches. For instance, SMEs can review system logs to detect failed login attempts or suspicious file modifications.</a:t>
            </a:r>
          </a:p>
          <a:p>
            <a:pPr/>
            <a:r>
              <a:t>* **Security Information and Event Management (SIEM) Systems:** Centralizes data from multiple sources, providing a comprehensive view of security events. SMEs can use SIEM systems to correlate data and detect advanced threats that may not be evident from individual logs.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**Title:** Types of Data Sources</a:t>
            </a:r>
          </a:p>
        </p:txBody>
      </p:sp>
      <p:sp>
        <p:nvSpPr>
          <p:cNvPr id="3" name="Content Placeholder 2"/>
          <p:cNvSpPr>
            <a:spLocks noGrp="1"/>
          </p:cNvSpPr>
          <p:nvPr>
            <p:ph idx="1"/>
          </p:nvPr>
        </p:nvSpPr>
        <p:spPr/>
        <p:txBody>
          <a:bodyPr wrap="square"/>
          <a:lstStyle/>
          <a:p>
            <a:r>
              <a:t>**Example for SMEs</a:t>
            </a:r>
          </a:p>
          <a:p>
            <a:pPr/>
            <a:r>
              <a:t>**</a:t>
            </a:r>
          </a:p>
          <a:p>
            <a:pPr/>
            <a:r>
              <a:t>* An e-commerce SME can use internal data from its CRM to identify customer segments, track sales performance, and improve customer experience.</a:t>
            </a:r>
          </a:p>
          <a:p>
            <a:pPr/>
            <a:r>
              <a:t>* It can also leverage external data from industry reports to gain insights into market trends and identify potential growth opportunities.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**Title:** Data Sources</a:t>
            </a:r>
          </a:p>
        </p:txBody>
      </p:sp>
      <p:sp>
        <p:nvSpPr>
          <p:cNvPr id="3" name="Content Placeholder 2"/>
          <p:cNvSpPr>
            <a:spLocks noGrp="1"/>
          </p:cNvSpPr>
          <p:nvPr>
            <p:ph idx="1"/>
          </p:nvPr>
        </p:nvSpPr>
        <p:spPr/>
        <p:txBody>
          <a:bodyPr wrap="square"/>
          <a:lstStyle/>
          <a:p>
            <a:r>
              <a:t>* An SME might use internal data from its financial system to identify potential fraud or insider threats.</a:t>
            </a:r>
          </a:p>
          <a:p>
            <a:r>
              <a:t>* The same SME could use external data from social media to monitor for potential reputational damage or cyberattacks targeting its industry.</a:t>
            </a:r>
          </a:p>
          <a:p>
            <a:pPr/>
            <a: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DAGd8VWJ8oU</dc:identifier>
  <dcterms:modified xsi:type="dcterms:W3CDTF">2011-08-01T06:04:30Z</dcterms:modified>
  <cp:revision>1</cp:revision>
  <dc:title>Template-for-training-material.potx</dc:title>
</cp:coreProperties>
</file>