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3.svg" ContentType="image/svg+xml"/>
  <Override PartName="/ppt/media/image5.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Lst>
  <p:sldSz cx="18288000" cy="10287000"/>
  <p:notesSz cx="6858000" cy="9144000"/>
  <p:embeddedFontLst>
    <p:embeddedFont>
      <p:font typeface="TT Rounds Condensed Bold" charset="1" panose="02000806030000020003"/>
      <p:regular r:id="rId7"/>
    </p:embeddedFont>
    <p:embeddedFont>
      <p:font typeface="TT Rounds Condensed" charset="1" panose="02000506030000020003"/>
      <p:regular r:id="rId8"/>
    </p:embeddedFont>
    <p:embeddedFont>
      <p:font typeface="Montserrat" charset="1" panose="0000050000000000000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font" Target="fonts/font7.fntdata"/><Relationship Id="rId8" Type="http://schemas.openxmlformats.org/officeDocument/2006/relationships/font" Target="fonts/font8.fntdata"/><Relationship Id="rId9" Type="http://schemas.openxmlformats.org/officeDocument/2006/relationships/font" Target="fonts/font9.fntdata"/><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svg"/><Relationship Id="rId5" Type="http://schemas.openxmlformats.org/officeDocument/2006/relationships/image" Target="../media/image4.png"/><Relationship Id="rId6" Type="http://schemas.openxmlformats.org/officeDocument/2006/relationships/image" Target="../media/image5.sv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3621" y="-208344"/>
            <a:ext cx="18461620" cy="10495344"/>
            <a:chOff x="0" y="0"/>
            <a:chExt cx="24615494" cy="13993792"/>
          </a:xfrm>
        </p:grpSpPr>
        <p:sp>
          <p:nvSpPr>
            <p:cNvPr name="Freeform 3" id="3"/>
            <p:cNvSpPr/>
            <p:nvPr/>
          </p:nvSpPr>
          <p:spPr>
            <a:xfrm flipH="false" flipV="false" rot="0">
              <a:off x="0" y="0"/>
              <a:ext cx="24615521" cy="13993749"/>
            </a:xfrm>
            <a:custGeom>
              <a:avLst/>
              <a:gdLst/>
              <a:ahLst/>
              <a:cxnLst/>
              <a:rect r="r" b="b" t="t" l="l"/>
              <a:pathLst>
                <a:path h="13993749" w="24615521">
                  <a:moveTo>
                    <a:pt x="0" y="0"/>
                  </a:moveTo>
                  <a:lnTo>
                    <a:pt x="24615521" y="0"/>
                  </a:lnTo>
                  <a:lnTo>
                    <a:pt x="24615521" y="13993749"/>
                  </a:lnTo>
                  <a:lnTo>
                    <a:pt x="0" y="13993749"/>
                  </a:lnTo>
                  <a:close/>
                </a:path>
              </a:pathLst>
            </a:custGeom>
            <a:blipFill>
              <a:blip r:embed="rId2">
                <a:alphaModFix amt="4000"/>
              </a:blip>
              <a:stretch>
                <a:fillRect l="0" t="-2770" r="0" b="-2771"/>
              </a:stretch>
            </a:blipFill>
          </p:spPr>
        </p:sp>
      </p:grpSp>
      <p:sp>
        <p:nvSpPr>
          <p:cNvPr name="Freeform 4" id="4"/>
          <p:cNvSpPr/>
          <p:nvPr/>
        </p:nvSpPr>
        <p:spPr>
          <a:xfrm flipH="false" flipV="false" rot="0">
            <a:off x="-484249" y="7480448"/>
            <a:ext cx="1455552" cy="1632333"/>
          </a:xfrm>
          <a:custGeom>
            <a:avLst/>
            <a:gdLst/>
            <a:ahLst/>
            <a:cxnLst/>
            <a:rect r="r" b="b" t="t" l="l"/>
            <a:pathLst>
              <a:path h="1632333" w="1455552">
                <a:moveTo>
                  <a:pt x="0" y="0"/>
                </a:moveTo>
                <a:lnTo>
                  <a:pt x="1455552" y="0"/>
                </a:lnTo>
                <a:lnTo>
                  <a:pt x="1455552" y="1632333"/>
                </a:lnTo>
                <a:lnTo>
                  <a:pt x="0" y="16323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433841" y="8890501"/>
            <a:ext cx="15615908" cy="59034"/>
            <a:chOff x="0" y="0"/>
            <a:chExt cx="20821210" cy="78712"/>
          </a:xfrm>
        </p:grpSpPr>
        <p:sp>
          <p:nvSpPr>
            <p:cNvPr name="Freeform 6" id="6"/>
            <p:cNvSpPr/>
            <p:nvPr/>
          </p:nvSpPr>
          <p:spPr>
            <a:xfrm flipH="false" flipV="false" rot="0">
              <a:off x="25400" y="0"/>
              <a:ext cx="20770469" cy="78740"/>
            </a:xfrm>
            <a:custGeom>
              <a:avLst/>
              <a:gdLst/>
              <a:ahLst/>
              <a:cxnLst/>
              <a:rect r="r" b="b" t="t" l="l"/>
              <a:pathLst>
                <a:path h="78740" w="20770469">
                  <a:moveTo>
                    <a:pt x="0" y="0"/>
                  </a:moveTo>
                  <a:lnTo>
                    <a:pt x="20770469" y="27940"/>
                  </a:lnTo>
                  <a:lnTo>
                    <a:pt x="20770342" y="78740"/>
                  </a:lnTo>
                  <a:lnTo>
                    <a:pt x="0" y="50800"/>
                  </a:lnTo>
                  <a:close/>
                </a:path>
              </a:pathLst>
            </a:custGeom>
            <a:solidFill>
              <a:srgbClr val="9C2736"/>
            </a:solidFill>
          </p:spPr>
        </p:sp>
      </p:grpSp>
      <p:sp>
        <p:nvSpPr>
          <p:cNvPr name="Freeform 7" id="7"/>
          <p:cNvSpPr/>
          <p:nvPr/>
        </p:nvSpPr>
        <p:spPr>
          <a:xfrm flipH="false" flipV="false" rot="0">
            <a:off x="16286474" y="8918241"/>
            <a:ext cx="744225" cy="489135"/>
          </a:xfrm>
          <a:custGeom>
            <a:avLst/>
            <a:gdLst/>
            <a:ahLst/>
            <a:cxnLst/>
            <a:rect r="r" b="b" t="t" l="l"/>
            <a:pathLst>
              <a:path h="489135" w="744225">
                <a:moveTo>
                  <a:pt x="0" y="0"/>
                </a:moveTo>
                <a:lnTo>
                  <a:pt x="744224" y="0"/>
                </a:lnTo>
                <a:lnTo>
                  <a:pt x="744224" y="489135"/>
                </a:lnTo>
                <a:lnTo>
                  <a:pt x="0" y="4891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descr="CyberAgent logo"/>
          <p:cNvSpPr/>
          <p:nvPr/>
        </p:nvSpPr>
        <p:spPr>
          <a:xfrm flipH="false" flipV="false" rot="0">
            <a:off x="3207891" y="8886990"/>
            <a:ext cx="3111218" cy="1378585"/>
          </a:xfrm>
          <a:custGeom>
            <a:avLst/>
            <a:gdLst/>
            <a:ahLst/>
            <a:cxnLst/>
            <a:rect r="r" b="b" t="t" l="l"/>
            <a:pathLst>
              <a:path h="1378585" w="3111218">
                <a:moveTo>
                  <a:pt x="0" y="0"/>
                </a:moveTo>
                <a:lnTo>
                  <a:pt x="3111217" y="0"/>
                </a:lnTo>
                <a:lnTo>
                  <a:pt x="3111217" y="1378586"/>
                </a:lnTo>
                <a:lnTo>
                  <a:pt x="0" y="1378586"/>
                </a:lnTo>
                <a:lnTo>
                  <a:pt x="0" y="0"/>
                </a:lnTo>
                <a:close/>
              </a:path>
            </a:pathLst>
          </a:custGeom>
          <a:blipFill>
            <a:blip r:embed="rId7"/>
            <a:stretch>
              <a:fillRect l="0" t="0" r="-165322" b="0"/>
            </a:stretch>
          </a:blipFill>
        </p:spPr>
      </p:sp>
      <p:grpSp>
        <p:nvGrpSpPr>
          <p:cNvPr name="Group 9" id="9"/>
          <p:cNvGrpSpPr/>
          <p:nvPr/>
        </p:nvGrpSpPr>
        <p:grpSpPr>
          <a:xfrm rot="-5400000">
            <a:off x="-652168" y="8756318"/>
            <a:ext cx="1810047" cy="1603322"/>
            <a:chOff x="0" y="0"/>
            <a:chExt cx="2413396" cy="2137762"/>
          </a:xfrm>
        </p:grpSpPr>
        <p:sp>
          <p:nvSpPr>
            <p:cNvPr name="Freeform 10" id="10"/>
            <p:cNvSpPr/>
            <p:nvPr/>
          </p:nvSpPr>
          <p:spPr>
            <a:xfrm flipH="false" flipV="false" rot="0">
              <a:off x="0" y="0"/>
              <a:ext cx="2413381" cy="2137664"/>
            </a:xfrm>
            <a:custGeom>
              <a:avLst/>
              <a:gdLst/>
              <a:ahLst/>
              <a:cxnLst/>
              <a:rect r="r" b="b" t="t" l="l"/>
              <a:pathLst>
                <a:path h="2137664" w="2413381">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p:spPr>
        </p:sp>
      </p:grpSp>
      <p:sp>
        <p:nvSpPr>
          <p:cNvPr name="Freeform 11" id="11" descr="Logo: Co-funded by the European Union"/>
          <p:cNvSpPr/>
          <p:nvPr/>
        </p:nvSpPr>
        <p:spPr>
          <a:xfrm flipH="false" flipV="false" rot="0">
            <a:off x="12309675" y="8850376"/>
            <a:ext cx="4348910" cy="1378585"/>
          </a:xfrm>
          <a:custGeom>
            <a:avLst/>
            <a:gdLst/>
            <a:ahLst/>
            <a:cxnLst/>
            <a:rect r="r" b="b" t="t" l="l"/>
            <a:pathLst>
              <a:path h="1378585" w="4348910">
                <a:moveTo>
                  <a:pt x="0" y="0"/>
                </a:moveTo>
                <a:lnTo>
                  <a:pt x="4348909" y="0"/>
                </a:lnTo>
                <a:lnTo>
                  <a:pt x="4348909" y="1378586"/>
                </a:lnTo>
                <a:lnTo>
                  <a:pt x="0" y="1378586"/>
                </a:lnTo>
                <a:lnTo>
                  <a:pt x="0" y="0"/>
                </a:lnTo>
                <a:close/>
              </a:path>
            </a:pathLst>
          </a:custGeom>
          <a:blipFill>
            <a:blip r:embed="rId7"/>
            <a:stretch>
              <a:fillRect l="-89810" t="0" r="0" b="0"/>
            </a:stretch>
          </a:blipFill>
        </p:spPr>
      </p:sp>
      <p:sp>
        <p:nvSpPr>
          <p:cNvPr name="Freeform 12" id="12"/>
          <p:cNvSpPr/>
          <p:nvPr/>
        </p:nvSpPr>
        <p:spPr>
          <a:xfrm flipH="false" flipV="false" rot="-5400000">
            <a:off x="1689659" y="8966038"/>
            <a:ext cx="1045381" cy="1412688"/>
          </a:xfrm>
          <a:custGeom>
            <a:avLst/>
            <a:gdLst/>
            <a:ahLst/>
            <a:cxnLst/>
            <a:rect r="r" b="b" t="t" l="l"/>
            <a:pathLst>
              <a:path h="1412688" w="1045381">
                <a:moveTo>
                  <a:pt x="0" y="0"/>
                </a:moveTo>
                <a:lnTo>
                  <a:pt x="1045381" y="0"/>
                </a:lnTo>
                <a:lnTo>
                  <a:pt x="1045381" y="1412688"/>
                </a:lnTo>
                <a:lnTo>
                  <a:pt x="0" y="1412688"/>
                </a:lnTo>
                <a:lnTo>
                  <a:pt x="0" y="0"/>
                </a:lnTo>
                <a:close/>
              </a:path>
            </a:pathLst>
          </a:custGeom>
          <a:blipFill>
            <a:blip r:embed="rId8">
              <a:extLst>
                <a:ext uri="{96DAC541-7B7A-43D3-8B79-37D633B846F1}">
                  <asvg:svgBlip xmlns:asvg="http://schemas.microsoft.com/office/drawing/2016/SVG/main" r:embed="rId9"/>
                </a:ext>
              </a:extLst>
            </a:blip>
            <a:stretch>
              <a:fillRect l="-72892" t="0" r="-72892" b="0"/>
            </a:stretch>
          </a:blipFill>
        </p:spPr>
      </p:sp>
      <p:sp>
        <p:nvSpPr>
          <p:cNvPr name="TextBox 13" id="13"/>
          <p:cNvSpPr txBox="true"/>
          <p:nvPr/>
        </p:nvSpPr>
        <p:spPr>
          <a:xfrm rot="0">
            <a:off x="1348740" y="1105805"/>
            <a:ext cx="15590520" cy="938784"/>
          </a:xfrm>
          <a:prstGeom prst="rect">
            <a:avLst/>
          </a:prstGeom>
        </p:spPr>
        <p:txBody>
          <a:bodyPr anchor="t" rtlCol="false" tIns="0" lIns="0" bIns="0" rIns="0">
            <a:spAutoFit/>
          </a:bodyPr>
          <a:lstStyle/>
          <a:p>
            <a:pPr algn="l">
              <a:lnSpc>
                <a:spcPts val="7128"/>
              </a:lnSpc>
            </a:pPr>
            <a:r>
              <a:rPr lang="en-US" b="true" sz="6600" spc="61">
                <a:solidFill>
                  <a:srgbClr val="000000"/>
                </a:solidFill>
                <a:latin typeface="TT Rounds Condensed Bold"/>
                <a:ea typeface="TT Rounds Condensed Bold"/>
                <a:cs typeface="TT Rounds Condensed Bold"/>
                <a:sym typeface="TT Rounds Condensed Bold"/>
              </a:rPr>
              <a:t>Title</a:t>
            </a:r>
          </a:p>
        </p:txBody>
      </p:sp>
      <p:sp>
        <p:nvSpPr>
          <p:cNvPr name="TextBox 14" id="14"/>
          <p:cNvSpPr txBox="true"/>
          <p:nvPr/>
        </p:nvSpPr>
        <p:spPr>
          <a:xfrm rot="0">
            <a:off x="1348740" y="2774632"/>
            <a:ext cx="15590520" cy="647700"/>
          </a:xfrm>
          <a:prstGeom prst="rect">
            <a:avLst/>
          </a:prstGeom>
        </p:spPr>
        <p:txBody>
          <a:bodyPr anchor="t" rtlCol="false" tIns="0" lIns="0" bIns="0" rIns="0">
            <a:spAutoFit/>
          </a:bodyPr>
          <a:lstStyle/>
          <a:p>
            <a:pPr algn="l" marL="760095" indent="-380048" lvl="1">
              <a:lnSpc>
                <a:spcPts val="5040"/>
              </a:lnSpc>
            </a:pPr>
            <a:r>
              <a:rPr lang="en-US" sz="4200" spc="39" u="sng">
                <a:solidFill>
                  <a:srgbClr val="000000"/>
                </a:solidFill>
                <a:latin typeface="TT Rounds Condensed"/>
                <a:ea typeface="TT Rounds Condensed"/>
                <a:cs typeface="TT Rounds Condensed"/>
                <a:sym typeface="TT Rounds Condensed"/>
              </a:rPr>
              <a:t>Information</a:t>
            </a:r>
          </a:p>
        </p:txBody>
      </p:sp>
      <p:sp>
        <p:nvSpPr>
          <p:cNvPr name="TextBox 15" id="15"/>
          <p:cNvSpPr txBox="true"/>
          <p:nvPr/>
        </p:nvSpPr>
        <p:spPr>
          <a:xfrm rot="0">
            <a:off x="16384110" y="8949436"/>
            <a:ext cx="555148" cy="435080"/>
          </a:xfrm>
          <a:prstGeom prst="rect">
            <a:avLst/>
          </a:prstGeom>
        </p:spPr>
        <p:txBody>
          <a:bodyPr anchor="t" rtlCol="false" tIns="0" lIns="0" bIns="0" rIns="0">
            <a:spAutoFit/>
          </a:bodyPr>
          <a:lstStyle/>
          <a:p>
            <a:pPr algn="ctr">
              <a:lnSpc>
                <a:spcPts val="2160"/>
              </a:lnSpc>
            </a:pPr>
            <a:r>
              <a:rPr lang="en-US" sz="1800">
                <a:solidFill>
                  <a:srgbClr val="FFFFFF"/>
                </a:solidFill>
                <a:latin typeface="Montserrat"/>
                <a:ea typeface="Montserrat"/>
                <a:cs typeface="Montserrat"/>
                <a:sym typeface="Montserrat"/>
              </a:rPr>
              <a:t>7</a:t>
            </a:r>
          </a:p>
        </p:txBody>
      </p:sp>
      <p:sp>
        <p:nvSpPr>
          <p:cNvPr id="16" name="TextBox 15"/>
          <p:cNvSpPr txBox="1"/>
          <p:nvPr/>
        </p:nvSpPr>
        <p:spPr>
          <a:xfrm>
            <a:off x="914400" y="914400"/>
            <a:ext cx="7315200" cy="1371600"/>
          </a:xfrm>
          <a:prstGeom prst="rect">
            <a:avLst/>
          </a:prstGeom>
          <a:noFill/>
        </p:spPr>
        <p:txBody>
          <a:bodyPr wrap="none">
            <a:spAutoFit/>
          </a:bodyPr>
          <a:lstStyle/>
          <a:p>
            <a:r>
              <a:rPr sz="4400" b="1"/>
              <a:t>Introduction to Data Sources</a:t>
            </a:r>
          </a:p>
        </p:txBody>
      </p:sp>
      <p:sp>
        <p:nvSpPr>
          <p:cNvPr id="17" name="TextBox 16"/>
          <p:cNvSpPr txBox="1"/>
          <p:nvPr/>
        </p:nvSpPr>
        <p:spPr>
          <a:xfrm>
            <a:off x="914400" y="1828800"/>
            <a:ext cx="7315200" cy="1371600"/>
          </a:xfrm>
          <a:prstGeom prst="rect">
            <a:avLst/>
          </a:prstGeom>
          <a:noFill/>
        </p:spPr>
        <p:txBody>
          <a:bodyPr wrap="none">
            <a:spAutoFit/>
          </a:bodyPr>
          <a:lstStyle/>
          <a:p>
            <a:r>
              <a:t>This lesson introduces various data sources used for cybersecurity analytics. Participants will gain an understanding of the types, characteristics, and considerations associated with different data sources to enhance their ability to collect and analyze relevant data for effective cybersecurity protection.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Sources Overview</a:t>
            </a:r>
          </a:p>
        </p:txBody>
      </p:sp>
      <p:sp>
        <p:nvSpPr>
          <p:cNvPr id="3" name="Content Placeholder 2"/>
          <p:cNvSpPr>
            <a:spLocks noGrp="1"/>
          </p:cNvSpPr>
          <p:nvPr>
            <p:ph idx="1"/>
          </p:nvPr>
        </p:nvSpPr>
        <p:spPr/>
        <p:txBody>
          <a:bodyPr wrap="square"/>
          <a:lstStyle/>
          <a:p>
            <a:r>
              <a:t>**Internal and External Data Sources**</a:t>
            </a:r>
          </a:p>
          <a:p/>
          <a:p>
            <a:r>
              <a:t>**Internal sources:**</a:t>
            </a:r>
          </a:p>
          <a:p>
            <a:r>
              <a:t>- Logs, databases, and file systems within the organization</a:t>
            </a:r>
          </a:p>
          <a:p>
            <a:r>
              <a:t>- Example: Access logs from web servers</a:t>
            </a:r>
          </a:p>
          <a:p/>
          <a:p>
            <a:r>
              <a:t>**External sources:**</a:t>
            </a:r>
          </a:p>
          <a:p>
            <a:r>
              <a:t>- Purchased data feeds, social media, and open source intelligence</a:t>
            </a:r>
          </a:p>
          <a:p>
            <a:r>
              <a:t>- Example: Threat intelligence feeds from security vendors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Sources</a:t>
            </a:r>
          </a:p>
        </p:txBody>
      </p:sp>
      <p:sp>
        <p:nvSpPr>
          <p:cNvPr id="3" name="Content Placeholder 2"/>
          <p:cNvSpPr>
            <a:spLocks noGrp="1"/>
          </p:cNvSpPr>
          <p:nvPr>
            <p:ph idx="1"/>
          </p:nvPr>
        </p:nvSpPr>
        <p:spPr/>
        <p:txBody>
          <a:bodyPr wrap="square"/>
          <a:lstStyle/>
          <a:p>
            <a:r>
              <a:t>Data Sources are the backbone of any cybersecurity program.</a:t>
            </a:r>
          </a:p>
          <a:p>
            <a:r>
              <a:t>They provide the information needed to detect, prevent, and respond to threats.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Sources Overview</a:t>
            </a:r>
          </a:p>
        </p:txBody>
      </p:sp>
      <p:sp>
        <p:nvSpPr>
          <p:cNvPr id="3" name="Content Placeholder 2"/>
          <p:cNvSpPr>
            <a:spLocks noGrp="1"/>
          </p:cNvSpPr>
          <p:nvPr>
            <p:ph idx="1"/>
          </p:nvPr>
        </p:nvSpPr>
        <p:spPr/>
        <p:txBody>
          <a:bodyPr wrap="square"/>
          <a:lstStyle/>
          <a:p>
            <a:r>
              <a:t>**Key Data Sources for Security Monitoring**</a:t>
            </a:r>
          </a:p>
          <a:p/>
          <a:p>
            <a:r>
              <a:t>- Logs: Detailed records of system events and user activities</a:t>
            </a:r>
          </a:p>
          <a:p>
            <a:r>
              <a:t>- Network traffic: Packets flowing through the network, providing insights into communication patterns and potential threats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Sources Overview</a:t>
            </a:r>
          </a:p>
        </p:txBody>
      </p:sp>
      <p:sp>
        <p:nvSpPr>
          <p:cNvPr id="3" name="Content Placeholder 2"/>
          <p:cNvSpPr>
            <a:spLocks noGrp="1"/>
          </p:cNvSpPr>
          <p:nvPr>
            <p:ph idx="1"/>
          </p:nvPr>
        </p:nvSpPr>
        <p:spPr/>
        <p:txBody>
          <a:bodyPr wrap="square"/>
          <a:lstStyle/>
          <a:p>
            <a:r>
              <a:t>Identifying different types of data sources is essential for effective data protection.</a:t>
            </a:r>
          </a:p>
          <a:p/>
          <a:p>
            <a:r>
              <a:t>Common data sources include:</a:t>
            </a:r>
          </a:p>
          <a:p>
            <a:r>
              <a:t>*Databases</a:t>
            </a:r>
          </a:p>
          <a:p>
            <a:r>
              <a:t>*File servers</a:t>
            </a:r>
          </a:p>
          <a:p>
            <a:r>
              <a:t>*Cloud storage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Source Attributes</a:t>
            </a:r>
          </a:p>
        </p:txBody>
      </p:sp>
      <p:sp>
        <p:nvSpPr>
          <p:cNvPr id="3" name="Content Placeholder 2"/>
          <p:cNvSpPr>
            <a:spLocks noGrp="1"/>
          </p:cNvSpPr>
          <p:nvPr>
            <p:ph idx="1"/>
          </p:nvPr>
        </p:nvSpPr>
        <p:spPr/>
        <p:txBody>
          <a:bodyPr wrap="square"/>
          <a:lstStyle/>
          <a:p>
            <a:r>
              <a:t>**Key Points:**</a:t>
            </a:r>
          </a:p>
          <a:p/>
          <a:p>
            <a:r>
              <a:t>- Data sources have attributes that describe their characteristics.</a:t>
            </a:r>
          </a:p>
          <a:p>
            <a:r>
              <a:t>- Attributes can include data format, size, location, and sensitivity.</a:t>
            </a:r>
          </a:p>
          <a:p>
            <a:r>
              <a:t>- Understanding data source attributes is crucial for effective data management and security.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Source Types</a:t>
            </a:r>
          </a:p>
        </p:txBody>
      </p:sp>
      <p:sp>
        <p:nvSpPr>
          <p:cNvPr id="3" name="Content Placeholder 2"/>
          <p:cNvSpPr>
            <a:spLocks noGrp="1"/>
          </p:cNvSpPr>
          <p:nvPr>
            <p:ph idx="1"/>
          </p:nvPr>
        </p:nvSpPr>
        <p:spPr/>
        <p:txBody>
          <a:bodyPr wrap="square"/>
          <a:lstStyle/>
          <a:p>
            <a:r>
              <a:t>**Key Point 1:** Understanding different data sources is crucial for effective cybersecurity.</a:t>
            </a:r>
          </a:p>
          <a:p>
            <a:r>
              <a:t>**Key Point 2:** Data sources can be classified as internal or external, structured or unstructured.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Sources</a:t>
            </a:r>
          </a:p>
        </p:txBody>
      </p:sp>
      <p:sp>
        <p:nvSpPr>
          <p:cNvPr id="3" name="Text Placeholder 2"/>
          <p:cNvSpPr>
            <a:spLocks noGrp="1"/>
          </p:cNvSpPr>
          <p:nvPr>
            <p:ph type="body" idx="1"/>
          </p:nvPr>
        </p:nvSpPr>
        <p:spPr/>
        <p:txBody>
          <a:bodyPr/>
          <a:lstStyle/>
          <a:p>
            <a:r>
              <a:t>Discussion Points: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Identify Data Sources</a:t>
            </a:r>
          </a:p>
        </p:txBody>
      </p:sp>
      <p:sp>
        <p:nvSpPr>
          <p:cNvPr id="3" name="Text Placeholder 2"/>
          <p:cNvSpPr>
            <a:spLocks noGrp="1"/>
          </p:cNvSpPr>
          <p:nvPr>
            <p:ph type="body" idx="1"/>
          </p:nvPr>
        </p:nvSpPr>
        <p:spPr/>
        <p:txBody>
          <a:bodyPr/>
          <a:lstStyle/>
          <a:p>
            <a:r>
              <a:t>Discussion Points: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Hands-on Lab Exercise</a:t>
            </a:r>
          </a:p>
        </p:txBody>
      </p:sp>
      <p:sp>
        <p:nvSpPr>
          <p:cNvPr id="3" name="Content Placeholder 2"/>
          <p:cNvSpPr>
            <a:spLocks noGrp="1"/>
          </p:cNvSpPr>
          <p:nvPr>
            <p:ph idx="1" sz="half"/>
          </p:nvPr>
        </p:nvSpPr>
        <p:spPr/>
        <p:txBody>
          <a:bodyPr/>
          <a:lstStyle/>
          <a:p>
            <a:r>
              <a:t>Lab Exercise</a:t>
            </a:r>
          </a:p>
          <a:p>
            <a:r>
              <a:t>Objectives:</a:t>
            </a:r>
          </a:p>
          <a:p>
            <a:pPr lvl="1"/>
            <a:r>
              <a:t>• Divide participants into teams.</a:t>
            </a:r>
          </a:p>
          <a:p>
            <a:pPr lvl="1"/>
            <a:r>
              <a:t>• Provide each team with a list of hypothetical cybersecurity scenarios.</a:t>
            </a:r>
          </a:p>
          <a:p>
            <a:pPr lvl="1"/>
            <a:r>
              <a:t>• Instruct teams to identify and discuss the most relevant data sources for each scenario, considering data types, volume, and accessibility.</a:t>
            </a:r>
          </a:p>
          <a:p>
            <a:br/>
            <a:r>
              <a:t>Required Tools:</a:t>
            </a:r>
          </a:p>
          <a:p>
            <a:pPr lvl="1"/>
            <a:r>
              <a:t>• Wireshark</a:t>
            </a:r>
          </a:p>
          <a:p>
            <a:pPr lvl="1"/>
            <a:r>
              <a:t>• Zabbix</a:t>
            </a:r>
          </a:p>
          <a:p>
            <a:pPr lvl="1"/>
            <a:r>
              <a:t>• Nessus</a:t>
            </a:r>
          </a:p>
        </p:txBody>
      </p:sp>
      <p:sp>
        <p:nvSpPr>
          <p:cNvPr id="4" name="Content Placeholder 3"/>
          <p:cNvSpPr>
            <a:spLocks noGrp="1"/>
          </p:cNvSpPr>
          <p:nvPr>
            <p:ph idx="2" sz="half"/>
          </p:nvPr>
        </p:nvSpPr>
        <p:spPr/>
        <p:txBody>
          <a:bodyPr/>
          <a:lstStyle/>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Error in Content Generation</a:t>
            </a:r>
          </a:p>
        </p:txBody>
      </p:sp>
      <p:sp>
        <p:nvSpPr>
          <p:cNvPr id="3" name="Text Placeholder 2"/>
          <p:cNvSpPr>
            <a:spLocks noGrp="1"/>
          </p:cNvSpPr>
          <p:nvPr>
            <p:ph type="body" idx="1"/>
          </p:nvPr>
        </p:nvSpPr>
        <p:spPr/>
        <p:txBody>
          <a:bodyPr/>
          <a:lstStyle/>
          <a:p>
            <a:r>
              <a:t>Knowledge Check</a:t>
            </a:r>
          </a:p>
        </p:txBody>
      </p:sp>
      <p:sp>
        <p:nvSpPr>
          <p:cNvPr id="4" name="Content Placeholder 3"/>
          <p:cNvSpPr>
            <a:spLocks noGrp="1"/>
          </p:cNvSpPr>
          <p:nvPr>
            <p:ph idx="2" sz="half"/>
          </p:nvPr>
        </p:nvSpPr>
        <p:spPr/>
        <p:txBody>
          <a:bodyPr/>
          <a:lstStyle/>
          <a:p/>
        </p:txBody>
      </p:sp>
      <p:sp>
        <p:nvSpPr>
          <p:cNvPr id="5" name="Text Placeholder 4"/>
          <p:cNvSpPr>
            <a:spLocks noGrp="1"/>
          </p:cNvSpPr>
          <p:nvPr>
            <p:ph type="body" idx="3" sz="quarter"/>
          </p:nvPr>
        </p:nvSpPr>
        <p:spPr/>
        <p:txBody>
          <a:bodyPr/>
          <a:lstStyle/>
          <a:p/>
        </p:txBody>
      </p:sp>
      <p:sp>
        <p:nvSpPr>
          <p:cNvPr id="6" name="Content Placeholder 5"/>
          <p:cNvSpPr>
            <a:spLocks noGrp="1"/>
          </p:cNvSpPr>
          <p:nvPr>
            <p:ph idx="4" sz="quarter"/>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Data Sources</a:t>
            </a:r>
          </a:p>
        </p:txBody>
      </p:sp>
      <p:sp>
        <p:nvSpPr>
          <p:cNvPr id="3" name="Content Placeholder 2"/>
          <p:cNvSpPr>
            <a:spLocks noGrp="1"/>
          </p:cNvSpPr>
          <p:nvPr>
            <p:ph idx="1"/>
          </p:nvPr>
        </p:nvSpPr>
        <p:spPr/>
        <p:txBody>
          <a:bodyPr/>
          <a:lstStyle/>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Slide</a:t>
            </a:r>
          </a:p>
        </p:txBody>
      </p:sp>
      <p:sp>
        <p:nvSpPr>
          <p:cNvPr id="3" name="TextBox 2"/>
          <p:cNvSpPr txBox="1"/>
          <p:nvPr/>
        </p:nvSpPr>
        <p:spPr>
          <a:xfrm>
            <a:off x="914400" y="1828800"/>
            <a:ext cx="7315200" cy="3657600"/>
          </a:xfrm>
          <a:prstGeom prst="rect">
            <a:avLst/>
          </a:prstGeom>
          <a:noFill/>
        </p:spPr>
        <p:txBody>
          <a:bodyPr wrap="square">
            <a:spAutoFit/>
          </a:bodyPr>
          <a:lstStyle/>
          <a:p>
            <a:r>
              <a:t>Content generation failed. Please try again.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Learning Objectives</a:t>
            </a:r>
          </a:p>
        </p:txBody>
      </p:sp>
      <p:sp>
        <p:nvSpPr>
          <p:cNvPr id="3" name="Content Placeholder 2"/>
          <p:cNvSpPr>
            <a:spLocks noGrp="1"/>
          </p:cNvSpPr>
          <p:nvPr>
            <p:ph idx="1"/>
          </p:nvPr>
        </p:nvSpPr>
        <p:spPr/>
        <p:txBody>
          <a:bodyPr wrap="square"/>
          <a:lstStyle/>
          <a:p>
            <a:r>
              <a:t>By the end of this lesson, you will be able to:</a:t>
            </a:r>
          </a:p>
          <a:p>
            <a:pPr/>
            <a:r>
              <a:t>Identify and describe different types of data sources used in cybersecurity analytics.</a:t>
            </a:r>
          </a:p>
          <a:p>
            <a:pPr/>
            <a:r>
              <a:t>Understand the characteristics and considerations associated with each data source type.</a:t>
            </a:r>
          </a:p>
          <a:p>
            <a:pPr/>
            <a:r>
              <a:t>Discuss the importance of selecting the appropriate data sources based on specific cybersecurity needs and requirements.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Sources</a:t>
            </a:r>
          </a:p>
        </p:txBody>
      </p:sp>
      <p:sp>
        <p:nvSpPr>
          <p:cNvPr id="3" name="Content Placeholder 2"/>
          <p:cNvSpPr>
            <a:spLocks noGrp="1"/>
          </p:cNvSpPr>
          <p:nvPr>
            <p:ph idx="1"/>
          </p:nvPr>
        </p:nvSpPr>
        <p:spPr/>
        <p:txBody>
          <a:bodyPr wrap="square"/>
          <a:lstStyle/>
          <a:p>
            <a:r>
              <a:t>**Understanding Data Sources**</a:t>
            </a:r>
          </a:p>
          <a:p/>
          <a:p>
            <a:r>
              <a:t>- Data sources are the origin of data for cybersecurity analysis.</a:t>
            </a:r>
          </a:p>
          <a:p>
            <a:r>
              <a:t>- They can be internal (e.g., logs, databases) or external (e.g., threat intelligence feeds).</a:t>
            </a:r>
          </a:p>
          <a:p>
            <a:r>
              <a:t>- Identifying and managing data sources effectively is crucial for accurate and timely threat detection and response.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Sources: Part 2</a:t>
            </a:r>
          </a:p>
        </p:txBody>
      </p:sp>
      <p:sp>
        <p:nvSpPr>
          <p:cNvPr id="3" name="Content Placeholder 2"/>
          <p:cNvSpPr>
            <a:spLocks noGrp="1"/>
          </p:cNvSpPr>
          <p:nvPr>
            <p:ph idx="1"/>
          </p:nvPr>
        </p:nvSpPr>
        <p:spPr/>
        <p:txBody>
          <a:bodyPr wrap="square"/>
          <a:lstStyle/>
          <a:p>
            <a:r>
              <a:t>**Network Logs**</a:t>
            </a:r>
          </a:p>
          <a:p>
            <a:r>
              <a:t>* Contain valuable information about network activity, including IP addresses, ports, and communication patterns.</a:t>
            </a:r>
          </a:p>
          <a:p>
            <a:r>
              <a:t>* Can be used to detect suspicious activity, such as unauthorized access attempts or malware infections.</a:t>
            </a:r>
          </a:p>
          <a:p>
            <a:r>
              <a:t>**Cloud Logs**</a:t>
            </a:r>
          </a:p>
          <a:p>
            <a:r>
              <a:t>* Collect data from cloud-based applications and services, such as user activity, system events, and performance metrics.</a:t>
            </a:r>
          </a:p>
          <a:p>
            <a:r>
              <a:t>* Can be used to monitor and secure cloud environments, as well as troubleshoot issues.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Sources Overview</a:t>
            </a:r>
          </a:p>
        </p:txBody>
      </p:sp>
      <p:sp>
        <p:nvSpPr>
          <p:cNvPr id="3" name="Content Placeholder 2"/>
          <p:cNvSpPr>
            <a:spLocks noGrp="1"/>
          </p:cNvSpPr>
          <p:nvPr>
            <p:ph idx="1"/>
          </p:nvPr>
        </p:nvSpPr>
        <p:spPr/>
        <p:txBody>
          <a:bodyPr wrap="square"/>
          <a:lstStyle/>
          <a:p>
            <a:r>
              <a:t>**Key Data Sources for SMEs**</a:t>
            </a:r>
          </a:p>
          <a:p/>
          <a:p>
            <a:r>
              <a:t>Data sources are critical for cybersecurity. Here are the main ones:</a:t>
            </a:r>
          </a:p>
          <a:p/>
          <a:p>
            <a:r>
              <a:t>* **Logs:** Contain records of system events.</a:t>
            </a:r>
          </a:p>
          <a:p>
            <a:r>
              <a:t>* **Network data:** Provides information about network activity.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Sources Part 4</a:t>
            </a:r>
          </a:p>
        </p:txBody>
      </p:sp>
      <p:sp>
        <p:nvSpPr>
          <p:cNvPr id="3" name="Content Placeholder 2"/>
          <p:cNvSpPr>
            <a:spLocks noGrp="1"/>
          </p:cNvSpPr>
          <p:nvPr>
            <p:ph idx="1"/>
          </p:nvPr>
        </p:nvSpPr>
        <p:spPr/>
        <p:txBody>
          <a:bodyPr wrap="square"/>
          <a:lstStyle/>
          <a:p>
            <a:r>
              <a:t>Various types of data sources exist, each with its own characteristics and potential risks. Understanding these data sources is crucial for effective data protection.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Source Types</a:t>
            </a:r>
          </a:p>
        </p:txBody>
      </p:sp>
      <p:sp>
        <p:nvSpPr>
          <p:cNvPr id="3" name="Content Placeholder 2"/>
          <p:cNvSpPr>
            <a:spLocks noGrp="1"/>
          </p:cNvSpPr>
          <p:nvPr>
            <p:ph idx="1"/>
          </p:nvPr>
        </p:nvSpPr>
        <p:spPr/>
        <p:txBody>
          <a:bodyPr wrap="square"/>
          <a:lstStyle/>
          <a:p>
            <a:r>
              <a:t>**Types of Data Sources:**</a:t>
            </a:r>
          </a:p>
          <a:p/>
          <a:p>
            <a:r>
              <a:t>- **Internal:** Data generated within the organization.</a:t>
            </a:r>
          </a:p>
          <a:p>
            <a:r>
              <a:t>- **External:** Data obtained from outside sources.</a:t>
            </a:r>
          </a:p>
          <a:p>
            <a:r>
              <a:t>- **Public:** Data available to the general public.</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Sources: Key Points</a:t>
            </a:r>
          </a:p>
        </p:txBody>
      </p:sp>
      <p:sp>
        <p:nvSpPr>
          <p:cNvPr id="3" name="Content Placeholder 2"/>
          <p:cNvSpPr>
            <a:spLocks noGrp="1"/>
          </p:cNvSpPr>
          <p:nvPr>
            <p:ph idx="1"/>
          </p:nvPr>
        </p:nvSpPr>
        <p:spPr/>
        <p:txBody>
          <a:bodyPr wrap="square"/>
          <a:lstStyle/>
          <a:p>
            <a:r>
              <a:t>**Understanding the data sources is crucial for effective cybersecurity:**</a:t>
            </a:r>
          </a:p>
          <a:p/>
          <a:p>
            <a:r>
              <a:t>* Identify potential threats and vulnerabilities.</a:t>
            </a:r>
          </a:p>
          <a:p>
            <a:r>
              <a:t>* Prioritize risk management efforts.</a:t>
            </a:r>
          </a:p>
          <a:p>
            <a:r>
              <a:t>* Enhance security controls and incident response.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DAGd8VWJ8oU</dc:identifier>
  <dcterms:modified xsi:type="dcterms:W3CDTF">2011-08-01T06:04:30Z</dcterms:modified>
  <cp:revision>1</cp:revision>
  <dc:title>Template-for-training-material.potx</dc:title>
</cp:coreProperties>
</file>