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57"/>
  </p:notesMasterIdLst>
  <p:handoutMasterIdLst>
    <p:handoutMasterId r:id="rId58"/>
  </p:handoutMasterIdLst>
  <p:sldIdLst>
    <p:sldId id="256" r:id="rId2"/>
    <p:sldId id="258" r:id="rId3"/>
    <p:sldId id="257" r:id="rId4"/>
    <p:sldId id="263" r:id="rId5"/>
    <p:sldId id="264" r:id="rId6"/>
    <p:sldId id="265" r:id="rId7"/>
    <p:sldId id="266" r:id="rId8"/>
    <p:sldId id="259" r:id="rId9"/>
    <p:sldId id="267" r:id="rId10"/>
    <p:sldId id="260" r:id="rId11"/>
    <p:sldId id="268" r:id="rId12"/>
    <p:sldId id="269" r:id="rId13"/>
    <p:sldId id="270" r:id="rId14"/>
    <p:sldId id="271" r:id="rId15"/>
    <p:sldId id="272" r:id="rId16"/>
    <p:sldId id="273" r:id="rId17"/>
    <p:sldId id="274" r:id="rId18"/>
    <p:sldId id="275" r:id="rId19"/>
    <p:sldId id="277" r:id="rId20"/>
    <p:sldId id="276" r:id="rId21"/>
    <p:sldId id="278" r:id="rId22"/>
    <p:sldId id="292" r:id="rId23"/>
    <p:sldId id="293" r:id="rId24"/>
    <p:sldId id="294" r:id="rId25"/>
    <p:sldId id="295" r:id="rId26"/>
    <p:sldId id="261" r:id="rId27"/>
    <p:sldId id="302" r:id="rId28"/>
    <p:sldId id="296" r:id="rId29"/>
    <p:sldId id="303" r:id="rId30"/>
    <p:sldId id="279" r:id="rId31"/>
    <p:sldId id="297" r:id="rId32"/>
    <p:sldId id="280" r:id="rId33"/>
    <p:sldId id="304" r:id="rId34"/>
    <p:sldId id="281" r:id="rId35"/>
    <p:sldId id="305" r:id="rId36"/>
    <p:sldId id="298" r:id="rId37"/>
    <p:sldId id="282" r:id="rId38"/>
    <p:sldId id="307" r:id="rId39"/>
    <p:sldId id="306" r:id="rId40"/>
    <p:sldId id="299" r:id="rId41"/>
    <p:sldId id="283" r:id="rId42"/>
    <p:sldId id="284" r:id="rId43"/>
    <p:sldId id="285" r:id="rId44"/>
    <p:sldId id="308" r:id="rId45"/>
    <p:sldId id="309" r:id="rId46"/>
    <p:sldId id="300" r:id="rId47"/>
    <p:sldId id="286" r:id="rId48"/>
    <p:sldId id="301" r:id="rId49"/>
    <p:sldId id="287" r:id="rId50"/>
    <p:sldId id="262" r:id="rId51"/>
    <p:sldId id="288" r:id="rId52"/>
    <p:sldId id="289" r:id="rId53"/>
    <p:sldId id="290" r:id="rId54"/>
    <p:sldId id="291" r:id="rId55"/>
    <p:sldId id="3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72" autoAdjust="0"/>
    <p:restoredTop sz="94660"/>
  </p:normalViewPr>
  <p:slideViewPr>
    <p:cSldViewPr snapToGrid="0">
      <p:cViewPr varScale="1">
        <p:scale>
          <a:sx n="70" d="100"/>
          <a:sy n="70" d="100"/>
        </p:scale>
        <p:origin x="3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 Quốc Thắng" userId="448d5621545efbd3" providerId="LiveId" clId="{B0949CEC-533E-44F5-87A0-7B9B640D13C5}"/>
    <pc:docChg chg="undo custSel addSld delSld modSld">
      <pc:chgData name="La Quốc Thắng" userId="448d5621545efbd3" providerId="LiveId" clId="{B0949CEC-533E-44F5-87A0-7B9B640D13C5}" dt="2018-03-17T04:55:47.006" v="55" actId="20577"/>
      <pc:docMkLst>
        <pc:docMk/>
      </pc:docMkLst>
      <pc:sldChg chg="addSp delSp modSp modAnim">
        <pc:chgData name="La Quốc Thắng" userId="448d5621545efbd3" providerId="LiveId" clId="{B0949CEC-533E-44F5-87A0-7B9B640D13C5}" dt="2018-03-17T04:55:30.929" v="40" actId="478"/>
        <pc:sldMkLst>
          <pc:docMk/>
          <pc:sldMk cId="3876844931" sldId="256"/>
        </pc:sldMkLst>
        <pc:spChg chg="add del">
          <ac:chgData name="La Quốc Thắng" userId="448d5621545efbd3" providerId="LiveId" clId="{B0949CEC-533E-44F5-87A0-7B9B640D13C5}" dt="2018-03-17T04:41:06.132" v="13" actId="478"/>
          <ac:spMkLst>
            <pc:docMk/>
            <pc:sldMk cId="3876844931" sldId="256"/>
            <ac:spMk id="5" creationId="{0482CA8D-A5C4-46C8-BBE5-785E1FBF5811}"/>
          </ac:spMkLst>
        </pc:spChg>
        <pc:spChg chg="del">
          <ac:chgData name="La Quốc Thắng" userId="448d5621545efbd3" providerId="LiveId" clId="{B0949CEC-533E-44F5-87A0-7B9B640D13C5}" dt="2018-03-17T04:49:45.711" v="38" actId="478"/>
          <ac:spMkLst>
            <pc:docMk/>
            <pc:sldMk cId="3876844931" sldId="256"/>
            <ac:spMk id="6" creationId="{EA790E16-36D3-44B3-8F4F-50F2D2D5DB14}"/>
          </ac:spMkLst>
        </pc:spChg>
        <pc:spChg chg="del">
          <ac:chgData name="La Quốc Thắng" userId="448d5621545efbd3" providerId="LiveId" clId="{B0949CEC-533E-44F5-87A0-7B9B640D13C5}" dt="2018-03-17T04:49:39.047" v="34" actId="478"/>
          <ac:spMkLst>
            <pc:docMk/>
            <pc:sldMk cId="3876844931" sldId="256"/>
            <ac:spMk id="7" creationId="{CC104939-BA51-467E-ABE2-25371197CB23}"/>
          </ac:spMkLst>
        </pc:spChg>
        <pc:spChg chg="del mod">
          <ac:chgData name="La Quốc Thắng" userId="448d5621545efbd3" providerId="LiveId" clId="{B0949CEC-533E-44F5-87A0-7B9B640D13C5}" dt="2018-03-17T04:55:30.929" v="40" actId="478"/>
          <ac:spMkLst>
            <pc:docMk/>
            <pc:sldMk cId="3876844931" sldId="256"/>
            <ac:spMk id="8" creationId="{0FBF6CAE-BD6E-4DD2-983C-68B4108825D8}"/>
          </ac:spMkLst>
        </pc:spChg>
      </pc:sldChg>
      <pc:sldChg chg="delSp modSp add del">
        <pc:chgData name="La Quốc Thắng" userId="448d5621545efbd3" providerId="LiveId" clId="{B0949CEC-533E-44F5-87A0-7B9B640D13C5}" dt="2018-03-17T04:55:47.006" v="55" actId="20577"/>
        <pc:sldMkLst>
          <pc:docMk/>
          <pc:sldMk cId="2410528063" sldId="257"/>
        </pc:sldMkLst>
        <pc:spChg chg="del">
          <ac:chgData name="La Quốc Thắng" userId="448d5621545efbd3" providerId="LiveId" clId="{B0949CEC-533E-44F5-87A0-7B9B640D13C5}" dt="2018-03-17T04:49:45.711" v="38" actId="20577"/>
          <ac:spMkLst>
            <pc:docMk/>
            <pc:sldMk cId="2410528063" sldId="257"/>
            <ac:spMk id="4" creationId="{F8051F4D-D514-4BE7-BD9E-B42574FDAAE0}"/>
          </ac:spMkLst>
        </pc:spChg>
        <pc:spChg chg="mod">
          <ac:chgData name="La Quốc Thắng" userId="448d5621545efbd3" providerId="LiveId" clId="{B0949CEC-533E-44F5-87A0-7B9B640D13C5}" dt="2018-03-17T04:55:47.006" v="55" actId="20577"/>
          <ac:spMkLst>
            <pc:docMk/>
            <pc:sldMk cId="2410528063" sldId="257"/>
            <ac:spMk id="5" creationId="{3A248F68-A0A3-4E88-8419-D987C66AC64C}"/>
          </ac:spMkLst>
        </pc:spChg>
      </pc:sldChg>
      <pc:sldChg chg="add del">
        <pc:chgData name="La Quốc Thắng" userId="448d5621545efbd3" providerId="LiveId" clId="{B0949CEC-533E-44F5-87A0-7B9B640D13C5}" dt="2018-03-17T04:49:44.672" v="37" actId="20577"/>
        <pc:sldMkLst>
          <pc:docMk/>
          <pc:sldMk cId="2470627788" sldId="258"/>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8.xml"/><Relationship Id="rId1" Type="http://schemas.openxmlformats.org/officeDocument/2006/relationships/slide" Target="../slides/slide3.xml"/><Relationship Id="rId5" Type="http://schemas.openxmlformats.org/officeDocument/2006/relationships/slide" Target="../slides/slide50.xml"/><Relationship Id="rId4" Type="http://schemas.openxmlformats.org/officeDocument/2006/relationships/slide" Target="../slides/slide2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05B40B-00EE-404C-82CB-9F0402C26011}"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vi-VN"/>
        </a:p>
      </dgm:t>
    </dgm:pt>
    <dgm:pt modelId="{067C6207-010B-4E41-AEA6-E5BE595161F1}">
      <dgm:prSet phldrT="[Văn bản]"/>
      <dgm:spPr/>
      <dgm:t>
        <a:bodyPr/>
        <a:lstStyle/>
        <a:p>
          <a:r>
            <a:rPr lang="vi-VN"/>
            <a:t>Tổng quan về phương pháp</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5AA78519-650F-498E-B538-CD1D2EAF1354}" type="parTrans" cxnId="{672FEC91-4459-4B1B-AA5C-AFCD6C286483}">
      <dgm:prSet/>
      <dgm:spPr/>
      <dgm:t>
        <a:bodyPr/>
        <a:lstStyle/>
        <a:p>
          <a:endParaRPr lang="vi-VN"/>
        </a:p>
      </dgm:t>
    </dgm:pt>
    <dgm:pt modelId="{D1B7F885-B84D-4E14-9A79-4C5C44E517BA}" type="sibTrans" cxnId="{672FEC91-4459-4B1B-AA5C-AFCD6C286483}">
      <dgm:prSet/>
      <dgm:spPr/>
      <dgm:t>
        <a:bodyPr/>
        <a:lstStyle/>
        <a:p>
          <a:endParaRPr lang="vi-VN"/>
        </a:p>
      </dgm:t>
    </dgm:pt>
    <dgm:pt modelId="{A9FA97E3-1364-463F-995D-1E3484C7F2E9}">
      <dgm:prSet phldrT="[Văn bản]"/>
      <dgm:spPr/>
      <dgm:t>
        <a:bodyPr/>
        <a:lstStyle/>
        <a:p>
          <a:r>
            <a:rPr lang="vi-VN"/>
            <a:t>Mục tiêu</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2FEBC376-F70B-4F1B-B6BD-667FEDA72BF6}" type="parTrans" cxnId="{17541BFC-49AA-46B6-84F2-E8C7845A0399}">
      <dgm:prSet/>
      <dgm:spPr/>
      <dgm:t>
        <a:bodyPr/>
        <a:lstStyle/>
        <a:p>
          <a:endParaRPr lang="vi-VN"/>
        </a:p>
      </dgm:t>
    </dgm:pt>
    <dgm:pt modelId="{67F8FFF5-C6A4-4DCE-AB20-629D38050A53}" type="sibTrans" cxnId="{17541BFC-49AA-46B6-84F2-E8C7845A0399}">
      <dgm:prSet/>
      <dgm:spPr/>
      <dgm:t>
        <a:bodyPr/>
        <a:lstStyle/>
        <a:p>
          <a:endParaRPr lang="vi-VN"/>
        </a:p>
      </dgm:t>
    </dgm:pt>
    <dgm:pt modelId="{B78DD4D3-A073-4B03-A04B-81D9472D2E97}">
      <dgm:prSet phldrT="[Văn bản]"/>
      <dgm:spPr/>
      <dgm:t>
        <a:bodyPr/>
        <a:lstStyle/>
        <a:p>
          <a:r>
            <a:rPr lang="vi-VN"/>
            <a:t>Cài đặt</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AF561B2E-BB7B-44C9-B6A1-1BB84284C270}" type="parTrans" cxnId="{1B59F2C6-9F7F-45AA-8859-095540F64E08}">
      <dgm:prSet/>
      <dgm:spPr/>
      <dgm:t>
        <a:bodyPr/>
        <a:lstStyle/>
        <a:p>
          <a:endParaRPr lang="vi-VN"/>
        </a:p>
      </dgm:t>
    </dgm:pt>
    <dgm:pt modelId="{A2D03898-2D3B-4B9C-B543-E69DFD4AB05F}" type="sibTrans" cxnId="{1B59F2C6-9F7F-45AA-8859-095540F64E08}">
      <dgm:prSet/>
      <dgm:spPr/>
      <dgm:t>
        <a:bodyPr/>
        <a:lstStyle/>
        <a:p>
          <a:endParaRPr lang="vi-VN"/>
        </a:p>
      </dgm:t>
    </dgm:pt>
    <dgm:pt modelId="{9FA43A09-B2C1-410F-95F8-F20C7804ABAE}">
      <dgm:prSet phldrT="[Văn bản]"/>
      <dgm:spPr/>
      <dgm:t>
        <a:bodyPr/>
        <a:lstStyle/>
        <a:p>
          <a:r>
            <a:rPr lang="vi-VN"/>
            <a:t>Xuất danh sách cạnh</a:t>
          </a:r>
        </a:p>
      </dgm:t>
    </dgm:pt>
    <dgm:pt modelId="{357FAFDC-63EE-4692-A7E5-1A6774F11C07}" type="parTrans" cxnId="{A9825B53-8DDC-470A-991A-18929993CDE5}">
      <dgm:prSet/>
      <dgm:spPr/>
      <dgm:t>
        <a:bodyPr/>
        <a:lstStyle/>
        <a:p>
          <a:endParaRPr lang="vi-VN"/>
        </a:p>
      </dgm:t>
    </dgm:pt>
    <dgm:pt modelId="{3862BA04-7781-4EB7-B870-04F0ED700E77}" type="sibTrans" cxnId="{A9825B53-8DDC-470A-991A-18929993CDE5}">
      <dgm:prSet/>
      <dgm:spPr/>
      <dgm:t>
        <a:bodyPr/>
        <a:lstStyle/>
        <a:p>
          <a:endParaRPr lang="vi-VN"/>
        </a:p>
      </dgm:t>
    </dgm:pt>
    <dgm:pt modelId="{EB7CA5A1-9302-4435-8591-81F06EE14B70}">
      <dgm:prSet phldrT="[Văn bản]"/>
      <dgm:spPr/>
      <dgm:t>
        <a:bodyPr/>
        <a:lstStyle/>
        <a:p>
          <a:r>
            <a:rPr lang="vi-VN"/>
            <a:t>Các thao tác trên cấu trúc dữ liệu</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53CB746D-846E-44CB-8447-B03A1F432C0C}" type="parTrans" cxnId="{CC5AA4AC-A1F8-4438-9770-31AB0F338589}">
      <dgm:prSet/>
      <dgm:spPr/>
      <dgm:t>
        <a:bodyPr/>
        <a:lstStyle/>
        <a:p>
          <a:endParaRPr lang="vi-VN"/>
        </a:p>
      </dgm:t>
    </dgm:pt>
    <dgm:pt modelId="{B09D22B1-E858-403F-81B9-13181502D7DF}" type="sibTrans" cxnId="{CC5AA4AC-A1F8-4438-9770-31AB0F338589}">
      <dgm:prSet/>
      <dgm:spPr/>
      <dgm:t>
        <a:bodyPr/>
        <a:lstStyle/>
        <a:p>
          <a:endParaRPr lang="vi-VN"/>
        </a:p>
      </dgm:t>
    </dgm:pt>
    <dgm:pt modelId="{C72CE98A-F7FE-4CD8-BACE-54989A6B7EAC}">
      <dgm:prSet phldrT="[Văn bản]"/>
      <dgm:spPr/>
      <dgm:t>
        <a:bodyPr/>
        <a:lstStyle/>
        <a:p>
          <a:r>
            <a:rPr lang="vi-VN"/>
            <a:t>Thêm một đỉnh vào đồ thị</a:t>
          </a:r>
        </a:p>
      </dgm:t>
    </dgm:pt>
    <dgm:pt modelId="{EEB095F3-DE58-4A6E-8408-049FFDE99A41}" type="parTrans" cxnId="{4A3297EF-A643-4E9C-AC98-95ADF79FC93B}">
      <dgm:prSet/>
      <dgm:spPr/>
      <dgm:t>
        <a:bodyPr/>
        <a:lstStyle/>
        <a:p>
          <a:endParaRPr lang="vi-VN"/>
        </a:p>
      </dgm:t>
    </dgm:pt>
    <dgm:pt modelId="{1C821C86-A25E-4AC4-B6A9-20BCC0F0A3CE}" type="sibTrans" cxnId="{4A3297EF-A643-4E9C-AC98-95ADF79FC93B}">
      <dgm:prSet/>
      <dgm:spPr/>
      <dgm:t>
        <a:bodyPr/>
        <a:lstStyle/>
        <a:p>
          <a:endParaRPr lang="vi-VN"/>
        </a:p>
      </dgm:t>
    </dgm:pt>
    <dgm:pt modelId="{4B508664-9D2D-40B8-8EFC-C98D343DC40B}">
      <dgm:prSet phldrT="[Văn bản]"/>
      <dgm:spPr/>
      <dgm:t>
        <a:bodyPr/>
        <a:lstStyle/>
        <a:p>
          <a:r>
            <a:rPr lang="vi-VN"/>
            <a:t>Xuất thông tin một đỉnh</a:t>
          </a:r>
        </a:p>
      </dgm:t>
    </dgm:pt>
    <dgm:pt modelId="{242CE3DB-2C15-4B42-B507-49505EFE7260}" type="parTrans" cxnId="{780A1C01-F526-4C65-B490-9897A62F8210}">
      <dgm:prSet/>
      <dgm:spPr/>
      <dgm:t>
        <a:bodyPr/>
        <a:lstStyle/>
        <a:p>
          <a:endParaRPr lang="vi-VN"/>
        </a:p>
      </dgm:t>
    </dgm:pt>
    <dgm:pt modelId="{F4706BA4-B919-464E-82C2-AB5718BD4FE8}" type="sibTrans" cxnId="{780A1C01-F526-4C65-B490-9897A62F8210}">
      <dgm:prSet/>
      <dgm:spPr/>
      <dgm:t>
        <a:bodyPr/>
        <a:lstStyle/>
        <a:p>
          <a:endParaRPr lang="vi-VN"/>
        </a:p>
      </dgm:t>
    </dgm:pt>
    <dgm:pt modelId="{4D0D7A96-8200-4511-BDAB-FB1547AF5799}">
      <dgm:prSet phldrT="[Văn bản]"/>
      <dgm:spPr/>
      <dgm:t>
        <a:bodyPr/>
        <a:lstStyle/>
        <a:p>
          <a:r>
            <a:rPr lang="vi-VN"/>
            <a:t>Kiểm tra 2 đỉnh có kề</a:t>
          </a:r>
        </a:p>
      </dgm:t>
    </dgm:pt>
    <dgm:pt modelId="{0249C0C9-B3FF-40CC-9440-69FC61FA709E}" type="parTrans" cxnId="{FCD03A24-AC20-4DDD-AE7E-854ECA14DF81}">
      <dgm:prSet/>
      <dgm:spPr/>
      <dgm:t>
        <a:bodyPr/>
        <a:lstStyle/>
        <a:p>
          <a:endParaRPr lang="vi-VN"/>
        </a:p>
      </dgm:t>
    </dgm:pt>
    <dgm:pt modelId="{455C8911-19F3-4555-A034-62079BBA942A}" type="sibTrans" cxnId="{FCD03A24-AC20-4DDD-AE7E-854ECA14DF81}">
      <dgm:prSet/>
      <dgm:spPr/>
      <dgm:t>
        <a:bodyPr/>
        <a:lstStyle/>
        <a:p>
          <a:endParaRPr lang="vi-VN"/>
        </a:p>
      </dgm:t>
    </dgm:pt>
    <dgm:pt modelId="{214177DA-785E-425E-997D-CE5E01F2C4B5}">
      <dgm:prSet phldrT="[Văn bản]"/>
      <dgm:spPr/>
      <dgm:t>
        <a:bodyPr/>
        <a:lstStyle/>
        <a:p>
          <a:r>
            <a:rPr lang="vi-VN"/>
            <a:t>Thêm một cạnh</a:t>
          </a:r>
        </a:p>
      </dgm:t>
    </dgm:pt>
    <dgm:pt modelId="{EC1E664A-A042-42C9-A3C8-7642E7815E7C}" type="parTrans" cxnId="{FD6B80D1-30A1-4350-95E7-4B0CCAC534E4}">
      <dgm:prSet/>
      <dgm:spPr/>
      <dgm:t>
        <a:bodyPr/>
        <a:lstStyle/>
        <a:p>
          <a:endParaRPr lang="vi-VN"/>
        </a:p>
      </dgm:t>
    </dgm:pt>
    <dgm:pt modelId="{879DDCBD-11C5-4D60-A7E3-C30BBD1A8BE8}" type="sibTrans" cxnId="{FD6B80D1-30A1-4350-95E7-4B0CCAC534E4}">
      <dgm:prSet/>
      <dgm:spPr/>
      <dgm:t>
        <a:bodyPr/>
        <a:lstStyle/>
        <a:p>
          <a:endParaRPr lang="vi-VN"/>
        </a:p>
      </dgm:t>
    </dgm:pt>
    <dgm:pt modelId="{6AFC9900-E169-4416-A9BC-1C6655CDEB6E}">
      <dgm:prSet phldrT="[Văn bản]"/>
      <dgm:spPr/>
      <dgm:t>
        <a:bodyPr/>
        <a:lstStyle/>
        <a:p>
          <a:r>
            <a:rPr lang="vi-VN"/>
            <a:t>Lưu thông tin đồ thị xuống file</a:t>
          </a:r>
        </a:p>
      </dgm:t>
    </dgm:pt>
    <dgm:pt modelId="{2EA3BDF5-52B7-4339-AE21-E8B81A2A04ED}" type="parTrans" cxnId="{2E444DFB-5985-4C43-9F19-2A00EBC7EB1C}">
      <dgm:prSet/>
      <dgm:spPr/>
      <dgm:t>
        <a:bodyPr/>
        <a:lstStyle/>
        <a:p>
          <a:endParaRPr lang="vi-VN"/>
        </a:p>
      </dgm:t>
    </dgm:pt>
    <dgm:pt modelId="{A75F20F4-BFA2-4DD9-A9A3-26977A444B16}" type="sibTrans" cxnId="{2E444DFB-5985-4C43-9F19-2A00EBC7EB1C}">
      <dgm:prSet/>
      <dgm:spPr/>
      <dgm:t>
        <a:bodyPr/>
        <a:lstStyle/>
        <a:p>
          <a:endParaRPr lang="vi-VN"/>
        </a:p>
      </dgm:t>
    </dgm:pt>
    <dgm:pt modelId="{2928F244-4CEC-4950-B24D-183BBF21DBAC}">
      <dgm:prSet phldrT="[Văn bản]"/>
      <dgm:spPr/>
      <dgm:t>
        <a:bodyPr/>
        <a:lstStyle/>
        <a:p>
          <a:r>
            <a:rPr lang="vi-VN"/>
            <a:t>Tạo đồ thị dữ liệu từ file</a:t>
          </a:r>
        </a:p>
      </dgm:t>
    </dgm:pt>
    <dgm:pt modelId="{1766E5D6-FF52-4A99-BDED-DCF58E2EBEF6}" type="parTrans" cxnId="{37C245A7-0BC5-474E-89C2-0F408BE9F612}">
      <dgm:prSet/>
      <dgm:spPr/>
      <dgm:t>
        <a:bodyPr/>
        <a:lstStyle/>
        <a:p>
          <a:endParaRPr lang="vi-VN"/>
        </a:p>
      </dgm:t>
    </dgm:pt>
    <dgm:pt modelId="{1C834EE1-4E21-43D9-8A99-5FB06A321E9E}" type="sibTrans" cxnId="{37C245A7-0BC5-474E-89C2-0F408BE9F612}">
      <dgm:prSet/>
      <dgm:spPr/>
      <dgm:t>
        <a:bodyPr/>
        <a:lstStyle/>
        <a:p>
          <a:endParaRPr lang="vi-VN"/>
        </a:p>
      </dgm:t>
    </dgm:pt>
    <dgm:pt modelId="{5E404BF8-CFE8-41CE-8E1F-B7229EF28A95}">
      <dgm:prSet phldrT="[Văn bản]"/>
      <dgm:spPr/>
      <dgm:t>
        <a:bodyPr/>
        <a:lstStyle/>
        <a:p>
          <a:r>
            <a:rPr lang="vi-VN"/>
            <a:t>Duyệt đồ thị</a:t>
          </a:r>
        </a:p>
      </dgm:t>
    </dgm:pt>
    <dgm:pt modelId="{2A9B8BCF-9299-48FF-9E02-284AB603D697}" type="parTrans" cxnId="{05D3BF8A-1E60-481D-91E2-202AB3C355FF}">
      <dgm:prSet/>
      <dgm:spPr/>
      <dgm:t>
        <a:bodyPr/>
        <a:lstStyle/>
        <a:p>
          <a:endParaRPr lang="vi-VN"/>
        </a:p>
      </dgm:t>
    </dgm:pt>
    <dgm:pt modelId="{C0DC41A3-E810-4336-83E5-64A192C3247C}" type="sibTrans" cxnId="{05D3BF8A-1E60-481D-91E2-202AB3C355FF}">
      <dgm:prSet/>
      <dgm:spPr/>
      <dgm:t>
        <a:bodyPr/>
        <a:lstStyle/>
        <a:p>
          <a:endParaRPr lang="vi-VN"/>
        </a:p>
      </dgm:t>
    </dgm:pt>
    <dgm:pt modelId="{E0020E97-9907-4014-B2DF-EBFF1C36EDDE}">
      <dgm:prSet phldrT="[Văn bản]"/>
      <dgm:spPr/>
      <dgm:t>
        <a:bodyPr/>
        <a:lstStyle/>
        <a:p>
          <a:r>
            <a:rPr lang="vi-VN"/>
            <a:t>Kết luận</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D50F2475-ECE6-4B6B-8F3F-DCBBF0430488}" type="parTrans" cxnId="{C4C02891-024B-4313-8BFB-547E6D55BF86}">
      <dgm:prSet/>
      <dgm:spPr/>
      <dgm:t>
        <a:bodyPr/>
        <a:lstStyle/>
        <a:p>
          <a:endParaRPr lang="vi-VN"/>
        </a:p>
      </dgm:t>
    </dgm:pt>
    <dgm:pt modelId="{1390BCC6-63AE-4144-91DF-F6811559D8DC}" type="sibTrans" cxnId="{C4C02891-024B-4313-8BFB-547E6D55BF86}">
      <dgm:prSet/>
      <dgm:spPr/>
      <dgm:t>
        <a:bodyPr/>
        <a:lstStyle/>
        <a:p>
          <a:endParaRPr lang="vi-VN"/>
        </a:p>
      </dgm:t>
    </dgm:pt>
    <dgm:pt modelId="{BD3E5DFC-B95B-4866-B41E-89DB4312E5EF}" type="pres">
      <dgm:prSet presAssocID="{2405B40B-00EE-404C-82CB-9F0402C26011}" presName="linear" presStyleCnt="0">
        <dgm:presLayoutVars>
          <dgm:animLvl val="lvl"/>
          <dgm:resizeHandles val="exact"/>
        </dgm:presLayoutVars>
      </dgm:prSet>
      <dgm:spPr/>
    </dgm:pt>
    <dgm:pt modelId="{57A49CE8-8BB7-45EC-8E26-7D3DB0F21665}" type="pres">
      <dgm:prSet presAssocID="{067C6207-010B-4E41-AEA6-E5BE595161F1}" presName="parentText" presStyleLbl="node1" presStyleIdx="0" presStyleCnt="5">
        <dgm:presLayoutVars>
          <dgm:chMax val="0"/>
          <dgm:bulletEnabled val="1"/>
        </dgm:presLayoutVars>
      </dgm:prSet>
      <dgm:spPr/>
    </dgm:pt>
    <dgm:pt modelId="{DFECFF85-7135-4C3A-B3B5-CA7DB513961F}" type="pres">
      <dgm:prSet presAssocID="{D1B7F885-B84D-4E14-9A79-4C5C44E517BA}" presName="spacer" presStyleCnt="0"/>
      <dgm:spPr/>
    </dgm:pt>
    <dgm:pt modelId="{37856C68-A158-49EA-B83F-6AC62FEE12E4}" type="pres">
      <dgm:prSet presAssocID="{A9FA97E3-1364-463F-995D-1E3484C7F2E9}" presName="parentText" presStyleLbl="node1" presStyleIdx="1" presStyleCnt="5">
        <dgm:presLayoutVars>
          <dgm:chMax val="0"/>
          <dgm:bulletEnabled val="1"/>
        </dgm:presLayoutVars>
      </dgm:prSet>
      <dgm:spPr/>
    </dgm:pt>
    <dgm:pt modelId="{AC58D655-3A93-44D2-960A-BDA37E7B0012}" type="pres">
      <dgm:prSet presAssocID="{67F8FFF5-C6A4-4DCE-AB20-629D38050A53}" presName="spacer" presStyleCnt="0"/>
      <dgm:spPr/>
    </dgm:pt>
    <dgm:pt modelId="{CE7DDD91-B6FB-4F38-8CF3-8E8F82598A3F}" type="pres">
      <dgm:prSet presAssocID="{B78DD4D3-A073-4B03-A04B-81D9472D2E97}" presName="parentText" presStyleLbl="node1" presStyleIdx="2" presStyleCnt="5">
        <dgm:presLayoutVars>
          <dgm:chMax val="0"/>
          <dgm:bulletEnabled val="1"/>
        </dgm:presLayoutVars>
      </dgm:prSet>
      <dgm:spPr/>
    </dgm:pt>
    <dgm:pt modelId="{1AFAE789-C8B8-452C-8F5C-0B542D397FDC}" type="pres">
      <dgm:prSet presAssocID="{A2D03898-2D3B-4B9C-B543-E69DFD4AB05F}" presName="spacer" presStyleCnt="0"/>
      <dgm:spPr/>
    </dgm:pt>
    <dgm:pt modelId="{81C2EB49-6F3A-4A79-A084-A25656094407}" type="pres">
      <dgm:prSet presAssocID="{EB7CA5A1-9302-4435-8591-81F06EE14B70}" presName="parentText" presStyleLbl="node1" presStyleIdx="3" presStyleCnt="5">
        <dgm:presLayoutVars>
          <dgm:chMax val="0"/>
          <dgm:bulletEnabled val="1"/>
        </dgm:presLayoutVars>
      </dgm:prSet>
      <dgm:spPr/>
    </dgm:pt>
    <dgm:pt modelId="{A9656549-ABD3-4D4D-B1AD-F74CDDB770E1}" type="pres">
      <dgm:prSet presAssocID="{EB7CA5A1-9302-4435-8591-81F06EE14B70}" presName="childText" presStyleLbl="revTx" presStyleIdx="0" presStyleCnt="1">
        <dgm:presLayoutVars>
          <dgm:bulletEnabled val="1"/>
        </dgm:presLayoutVars>
      </dgm:prSet>
      <dgm:spPr/>
    </dgm:pt>
    <dgm:pt modelId="{C60E22A6-25FE-4E2E-A11A-6D4251E83D25}" type="pres">
      <dgm:prSet presAssocID="{E0020E97-9907-4014-B2DF-EBFF1C36EDDE}" presName="parentText" presStyleLbl="node1" presStyleIdx="4" presStyleCnt="5">
        <dgm:presLayoutVars>
          <dgm:chMax val="0"/>
          <dgm:bulletEnabled val="1"/>
        </dgm:presLayoutVars>
      </dgm:prSet>
      <dgm:spPr/>
    </dgm:pt>
  </dgm:ptLst>
  <dgm:cxnLst>
    <dgm:cxn modelId="{780A1C01-F526-4C65-B490-9897A62F8210}" srcId="{EB7CA5A1-9302-4435-8591-81F06EE14B70}" destId="{4B508664-9D2D-40B8-8EFC-C98D343DC40B}" srcOrd="2" destOrd="0" parTransId="{242CE3DB-2C15-4B42-B507-49505EFE7260}" sibTransId="{F4706BA4-B919-464E-82C2-AB5718BD4FE8}"/>
    <dgm:cxn modelId="{5F4A260B-531A-46C6-A264-C56B443092B5}" type="presOf" srcId="{214177DA-785E-425E-997D-CE5E01F2C4B5}" destId="{A9656549-ABD3-4D4D-B1AD-F74CDDB770E1}" srcOrd="0" destOrd="4" presId="urn:microsoft.com/office/officeart/2005/8/layout/vList2"/>
    <dgm:cxn modelId="{050A6B19-98A9-4825-B3AE-34247788278B}" type="presOf" srcId="{5E404BF8-CFE8-41CE-8E1F-B7229EF28A95}" destId="{A9656549-ABD3-4D4D-B1AD-F74CDDB770E1}" srcOrd="0" destOrd="7" presId="urn:microsoft.com/office/officeart/2005/8/layout/vList2"/>
    <dgm:cxn modelId="{B36F861E-7D49-47C4-B649-9CFE04C65822}" type="presOf" srcId="{2405B40B-00EE-404C-82CB-9F0402C26011}" destId="{BD3E5DFC-B95B-4866-B41E-89DB4312E5EF}" srcOrd="0" destOrd="0" presId="urn:microsoft.com/office/officeart/2005/8/layout/vList2"/>
    <dgm:cxn modelId="{ACCDF020-F431-4244-818D-FE52C0198602}" type="presOf" srcId="{C72CE98A-F7FE-4CD8-BACE-54989A6B7EAC}" destId="{A9656549-ABD3-4D4D-B1AD-F74CDDB770E1}" srcOrd="0" destOrd="1" presId="urn:microsoft.com/office/officeart/2005/8/layout/vList2"/>
    <dgm:cxn modelId="{FCD03A24-AC20-4DDD-AE7E-854ECA14DF81}" srcId="{EB7CA5A1-9302-4435-8591-81F06EE14B70}" destId="{4D0D7A96-8200-4511-BDAB-FB1547AF5799}" srcOrd="3" destOrd="0" parTransId="{0249C0C9-B3FF-40CC-9440-69FC61FA709E}" sibTransId="{455C8911-19F3-4555-A034-62079BBA942A}"/>
    <dgm:cxn modelId="{B58FC83E-E521-4423-B448-A97D5403A404}" type="presOf" srcId="{067C6207-010B-4E41-AEA6-E5BE595161F1}" destId="{57A49CE8-8BB7-45EC-8E26-7D3DB0F21665}" srcOrd="0" destOrd="0" presId="urn:microsoft.com/office/officeart/2005/8/layout/vList2"/>
    <dgm:cxn modelId="{C5AAEC4E-A90B-4B35-8FE5-CB64C71B6833}" type="presOf" srcId="{A9FA97E3-1364-463F-995D-1E3484C7F2E9}" destId="{37856C68-A158-49EA-B83F-6AC62FEE12E4}" srcOrd="0" destOrd="0" presId="urn:microsoft.com/office/officeart/2005/8/layout/vList2"/>
    <dgm:cxn modelId="{1C786172-1FDC-4B3E-9616-44868FA927B6}" type="presOf" srcId="{6AFC9900-E169-4416-A9BC-1C6655CDEB6E}" destId="{A9656549-ABD3-4D4D-B1AD-F74CDDB770E1}" srcOrd="0" destOrd="5" presId="urn:microsoft.com/office/officeart/2005/8/layout/vList2"/>
    <dgm:cxn modelId="{A9825B53-8DDC-470A-991A-18929993CDE5}" srcId="{EB7CA5A1-9302-4435-8591-81F06EE14B70}" destId="{9FA43A09-B2C1-410F-95F8-F20C7804ABAE}" srcOrd="0" destOrd="0" parTransId="{357FAFDC-63EE-4692-A7E5-1A6774F11C07}" sibTransId="{3862BA04-7781-4EB7-B870-04F0ED700E77}"/>
    <dgm:cxn modelId="{99276879-6E8B-471F-86B3-7C9DCE49EA3B}" type="presOf" srcId="{E0020E97-9907-4014-B2DF-EBFF1C36EDDE}" destId="{C60E22A6-25FE-4E2E-A11A-6D4251E83D25}" srcOrd="0" destOrd="0" presId="urn:microsoft.com/office/officeart/2005/8/layout/vList2"/>
    <dgm:cxn modelId="{05D3BF8A-1E60-481D-91E2-202AB3C355FF}" srcId="{EB7CA5A1-9302-4435-8591-81F06EE14B70}" destId="{5E404BF8-CFE8-41CE-8E1F-B7229EF28A95}" srcOrd="7" destOrd="0" parTransId="{2A9B8BCF-9299-48FF-9E02-284AB603D697}" sibTransId="{C0DC41A3-E810-4336-83E5-64A192C3247C}"/>
    <dgm:cxn modelId="{C4C02891-024B-4313-8BFB-547E6D55BF86}" srcId="{2405B40B-00EE-404C-82CB-9F0402C26011}" destId="{E0020E97-9907-4014-B2DF-EBFF1C36EDDE}" srcOrd="4" destOrd="0" parTransId="{D50F2475-ECE6-4B6B-8F3F-DCBBF0430488}" sibTransId="{1390BCC6-63AE-4144-91DF-F6811559D8DC}"/>
    <dgm:cxn modelId="{672FEC91-4459-4B1B-AA5C-AFCD6C286483}" srcId="{2405B40B-00EE-404C-82CB-9F0402C26011}" destId="{067C6207-010B-4E41-AEA6-E5BE595161F1}" srcOrd="0" destOrd="0" parTransId="{5AA78519-650F-498E-B538-CD1D2EAF1354}" sibTransId="{D1B7F885-B84D-4E14-9A79-4C5C44E517BA}"/>
    <dgm:cxn modelId="{37C245A7-0BC5-474E-89C2-0F408BE9F612}" srcId="{EB7CA5A1-9302-4435-8591-81F06EE14B70}" destId="{2928F244-4CEC-4950-B24D-183BBF21DBAC}" srcOrd="6" destOrd="0" parTransId="{1766E5D6-FF52-4A99-BDED-DCF58E2EBEF6}" sibTransId="{1C834EE1-4E21-43D9-8A99-5FB06A321E9E}"/>
    <dgm:cxn modelId="{CC5AA4AC-A1F8-4438-9770-31AB0F338589}" srcId="{2405B40B-00EE-404C-82CB-9F0402C26011}" destId="{EB7CA5A1-9302-4435-8591-81F06EE14B70}" srcOrd="3" destOrd="0" parTransId="{53CB746D-846E-44CB-8447-B03A1F432C0C}" sibTransId="{B09D22B1-E858-403F-81B9-13181502D7DF}"/>
    <dgm:cxn modelId="{780501AF-8C8E-439E-BE8C-1E754AC42322}" type="presOf" srcId="{B78DD4D3-A073-4B03-A04B-81D9472D2E97}" destId="{CE7DDD91-B6FB-4F38-8CF3-8E8F82598A3F}" srcOrd="0" destOrd="0" presId="urn:microsoft.com/office/officeart/2005/8/layout/vList2"/>
    <dgm:cxn modelId="{1B59F2C6-9F7F-45AA-8859-095540F64E08}" srcId="{2405B40B-00EE-404C-82CB-9F0402C26011}" destId="{B78DD4D3-A073-4B03-A04B-81D9472D2E97}" srcOrd="2" destOrd="0" parTransId="{AF561B2E-BB7B-44C9-B6A1-1BB84284C270}" sibTransId="{A2D03898-2D3B-4B9C-B543-E69DFD4AB05F}"/>
    <dgm:cxn modelId="{FD6B80D1-30A1-4350-95E7-4B0CCAC534E4}" srcId="{EB7CA5A1-9302-4435-8591-81F06EE14B70}" destId="{214177DA-785E-425E-997D-CE5E01F2C4B5}" srcOrd="4" destOrd="0" parTransId="{EC1E664A-A042-42C9-A3C8-7642E7815E7C}" sibTransId="{879DDCBD-11C5-4D60-A7E3-C30BBD1A8BE8}"/>
    <dgm:cxn modelId="{6D43F3D8-F26D-42DF-944B-CA47F7A0786D}" type="presOf" srcId="{4B508664-9D2D-40B8-8EFC-C98D343DC40B}" destId="{A9656549-ABD3-4D4D-B1AD-F74CDDB770E1}" srcOrd="0" destOrd="2" presId="urn:microsoft.com/office/officeart/2005/8/layout/vList2"/>
    <dgm:cxn modelId="{AEA7A3DC-6E38-4465-A104-3EBFC22B6F1E}" type="presOf" srcId="{2928F244-4CEC-4950-B24D-183BBF21DBAC}" destId="{A9656549-ABD3-4D4D-B1AD-F74CDDB770E1}" srcOrd="0" destOrd="6" presId="urn:microsoft.com/office/officeart/2005/8/layout/vList2"/>
    <dgm:cxn modelId="{F46E3AE5-0EC8-4534-A33F-A38099DF88CD}" type="presOf" srcId="{EB7CA5A1-9302-4435-8591-81F06EE14B70}" destId="{81C2EB49-6F3A-4A79-A084-A25656094407}" srcOrd="0" destOrd="0" presId="urn:microsoft.com/office/officeart/2005/8/layout/vList2"/>
    <dgm:cxn modelId="{80AFC1EA-ACDE-488A-8E3B-0C63C2B8AF1F}" type="presOf" srcId="{4D0D7A96-8200-4511-BDAB-FB1547AF5799}" destId="{A9656549-ABD3-4D4D-B1AD-F74CDDB770E1}" srcOrd="0" destOrd="3" presId="urn:microsoft.com/office/officeart/2005/8/layout/vList2"/>
    <dgm:cxn modelId="{4A3297EF-A643-4E9C-AC98-95ADF79FC93B}" srcId="{EB7CA5A1-9302-4435-8591-81F06EE14B70}" destId="{C72CE98A-F7FE-4CD8-BACE-54989A6B7EAC}" srcOrd="1" destOrd="0" parTransId="{EEB095F3-DE58-4A6E-8408-049FFDE99A41}" sibTransId="{1C821C86-A25E-4AC4-B6A9-20BCC0F0A3CE}"/>
    <dgm:cxn modelId="{2E444DFB-5985-4C43-9F19-2A00EBC7EB1C}" srcId="{EB7CA5A1-9302-4435-8591-81F06EE14B70}" destId="{6AFC9900-E169-4416-A9BC-1C6655CDEB6E}" srcOrd="5" destOrd="0" parTransId="{2EA3BDF5-52B7-4339-AE21-E8B81A2A04ED}" sibTransId="{A75F20F4-BFA2-4DD9-A9A3-26977A444B16}"/>
    <dgm:cxn modelId="{17541BFC-49AA-46B6-84F2-E8C7845A0399}" srcId="{2405B40B-00EE-404C-82CB-9F0402C26011}" destId="{A9FA97E3-1364-463F-995D-1E3484C7F2E9}" srcOrd="1" destOrd="0" parTransId="{2FEBC376-F70B-4F1B-B6BD-667FEDA72BF6}" sibTransId="{67F8FFF5-C6A4-4DCE-AB20-629D38050A53}"/>
    <dgm:cxn modelId="{083E69FC-61C9-4076-AC01-9D2CE7D1B458}" type="presOf" srcId="{9FA43A09-B2C1-410F-95F8-F20C7804ABAE}" destId="{A9656549-ABD3-4D4D-B1AD-F74CDDB770E1}" srcOrd="0" destOrd="0" presId="urn:microsoft.com/office/officeart/2005/8/layout/vList2"/>
    <dgm:cxn modelId="{A4CA6D2A-556F-4501-BFBE-C0C5C314A968}" type="presParOf" srcId="{BD3E5DFC-B95B-4866-B41E-89DB4312E5EF}" destId="{57A49CE8-8BB7-45EC-8E26-7D3DB0F21665}" srcOrd="0" destOrd="0" presId="urn:microsoft.com/office/officeart/2005/8/layout/vList2"/>
    <dgm:cxn modelId="{87B69C02-9770-4B4F-B61E-31282889FAF3}" type="presParOf" srcId="{BD3E5DFC-B95B-4866-B41E-89DB4312E5EF}" destId="{DFECFF85-7135-4C3A-B3B5-CA7DB513961F}" srcOrd="1" destOrd="0" presId="urn:microsoft.com/office/officeart/2005/8/layout/vList2"/>
    <dgm:cxn modelId="{B58BD763-8D12-461F-97F4-8551A6B1C7F8}" type="presParOf" srcId="{BD3E5DFC-B95B-4866-B41E-89DB4312E5EF}" destId="{37856C68-A158-49EA-B83F-6AC62FEE12E4}" srcOrd="2" destOrd="0" presId="urn:microsoft.com/office/officeart/2005/8/layout/vList2"/>
    <dgm:cxn modelId="{30C5ABD3-B332-47F9-A44D-311CD4B8FCDD}" type="presParOf" srcId="{BD3E5DFC-B95B-4866-B41E-89DB4312E5EF}" destId="{AC58D655-3A93-44D2-960A-BDA37E7B0012}" srcOrd="3" destOrd="0" presId="urn:microsoft.com/office/officeart/2005/8/layout/vList2"/>
    <dgm:cxn modelId="{09E4F3B6-653F-4607-93C7-20F45A0F6843}" type="presParOf" srcId="{BD3E5DFC-B95B-4866-B41E-89DB4312E5EF}" destId="{CE7DDD91-B6FB-4F38-8CF3-8E8F82598A3F}" srcOrd="4" destOrd="0" presId="urn:microsoft.com/office/officeart/2005/8/layout/vList2"/>
    <dgm:cxn modelId="{A41BE987-B6F6-4535-A0CC-F5EC20DE2C5D}" type="presParOf" srcId="{BD3E5DFC-B95B-4866-B41E-89DB4312E5EF}" destId="{1AFAE789-C8B8-452C-8F5C-0B542D397FDC}" srcOrd="5" destOrd="0" presId="urn:microsoft.com/office/officeart/2005/8/layout/vList2"/>
    <dgm:cxn modelId="{CEDB71CF-AF10-4505-B679-465B1570838A}" type="presParOf" srcId="{BD3E5DFC-B95B-4866-B41E-89DB4312E5EF}" destId="{81C2EB49-6F3A-4A79-A084-A25656094407}" srcOrd="6" destOrd="0" presId="urn:microsoft.com/office/officeart/2005/8/layout/vList2"/>
    <dgm:cxn modelId="{823FE35B-0C1E-41D0-85CD-98F63C30536A}" type="presParOf" srcId="{BD3E5DFC-B95B-4866-B41E-89DB4312E5EF}" destId="{A9656549-ABD3-4D4D-B1AD-F74CDDB770E1}" srcOrd="7" destOrd="0" presId="urn:microsoft.com/office/officeart/2005/8/layout/vList2"/>
    <dgm:cxn modelId="{83723F5E-76BB-4C5C-B055-958EC027E79D}" type="presParOf" srcId="{BD3E5DFC-B95B-4866-B41E-89DB4312E5EF}" destId="{C60E22A6-25FE-4E2E-A11A-6D4251E83D2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49CE8-8BB7-45EC-8E26-7D3DB0F21665}">
      <dsp:nvSpPr>
        <dsp:cNvPr id="0" name=""/>
        <dsp:cNvSpPr/>
      </dsp:nvSpPr>
      <dsp:spPr>
        <a:xfrm>
          <a:off x="0" y="29557"/>
          <a:ext cx="9906000" cy="444600"/>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a:t>Tổng quan về phương pháp</a:t>
          </a:r>
        </a:p>
      </dsp:txBody>
      <dsp:txXfrm>
        <a:off x="21704" y="51261"/>
        <a:ext cx="9862592" cy="401192"/>
      </dsp:txXfrm>
    </dsp:sp>
    <dsp:sp modelId="{37856C68-A158-49EA-B83F-6AC62FEE12E4}">
      <dsp:nvSpPr>
        <dsp:cNvPr id="0" name=""/>
        <dsp:cNvSpPr/>
      </dsp:nvSpPr>
      <dsp:spPr>
        <a:xfrm>
          <a:off x="0" y="528877"/>
          <a:ext cx="9906000" cy="444600"/>
        </a:xfrm>
        <a:prstGeom prst="roundRect">
          <a:avLst/>
        </a:prstGeom>
        <a:gradFill rotWithShape="0">
          <a:gsLst>
            <a:gs pos="0">
              <a:schemeClr val="accent5">
                <a:hueOff val="1065261"/>
                <a:satOff val="-7052"/>
                <a:lumOff val="-1225"/>
                <a:alphaOff val="0"/>
                <a:tint val="94000"/>
                <a:satMod val="105000"/>
                <a:lumMod val="102000"/>
              </a:schemeClr>
            </a:gs>
            <a:gs pos="100000">
              <a:schemeClr val="accent5">
                <a:hueOff val="1065261"/>
                <a:satOff val="-7052"/>
                <a:lumOff val="-1225"/>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a:t>Mục tiêu</a:t>
          </a:r>
        </a:p>
      </dsp:txBody>
      <dsp:txXfrm>
        <a:off x="21704" y="550581"/>
        <a:ext cx="9862592" cy="401192"/>
      </dsp:txXfrm>
    </dsp:sp>
    <dsp:sp modelId="{CE7DDD91-B6FB-4F38-8CF3-8E8F82598A3F}">
      <dsp:nvSpPr>
        <dsp:cNvPr id="0" name=""/>
        <dsp:cNvSpPr/>
      </dsp:nvSpPr>
      <dsp:spPr>
        <a:xfrm>
          <a:off x="0" y="1028197"/>
          <a:ext cx="9906000" cy="444600"/>
        </a:xfrm>
        <a:prstGeom prst="roundRect">
          <a:avLst/>
        </a:prstGeom>
        <a:gradFill rotWithShape="0">
          <a:gsLst>
            <a:gs pos="0">
              <a:schemeClr val="accent5">
                <a:hueOff val="2130522"/>
                <a:satOff val="-14104"/>
                <a:lumOff val="-2451"/>
                <a:alphaOff val="0"/>
                <a:tint val="94000"/>
                <a:satMod val="105000"/>
                <a:lumMod val="102000"/>
              </a:schemeClr>
            </a:gs>
            <a:gs pos="100000">
              <a:schemeClr val="accent5">
                <a:hueOff val="2130522"/>
                <a:satOff val="-14104"/>
                <a:lumOff val="-2451"/>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a:t>Cài đặt</a:t>
          </a:r>
        </a:p>
      </dsp:txBody>
      <dsp:txXfrm>
        <a:off x="21704" y="1049901"/>
        <a:ext cx="9862592" cy="401192"/>
      </dsp:txXfrm>
    </dsp:sp>
    <dsp:sp modelId="{81C2EB49-6F3A-4A79-A084-A25656094407}">
      <dsp:nvSpPr>
        <dsp:cNvPr id="0" name=""/>
        <dsp:cNvSpPr/>
      </dsp:nvSpPr>
      <dsp:spPr>
        <a:xfrm>
          <a:off x="0" y="1527517"/>
          <a:ext cx="9906000" cy="444600"/>
        </a:xfrm>
        <a:prstGeom prst="roundRect">
          <a:avLst/>
        </a:prstGeom>
        <a:gradFill rotWithShape="0">
          <a:gsLst>
            <a:gs pos="0">
              <a:schemeClr val="accent5">
                <a:hueOff val="3195783"/>
                <a:satOff val="-21155"/>
                <a:lumOff val="-3676"/>
                <a:alphaOff val="0"/>
                <a:tint val="94000"/>
                <a:satMod val="105000"/>
                <a:lumMod val="102000"/>
              </a:schemeClr>
            </a:gs>
            <a:gs pos="100000">
              <a:schemeClr val="accent5">
                <a:hueOff val="3195783"/>
                <a:satOff val="-21155"/>
                <a:lumOff val="-3676"/>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a:t>Các thao tác trên cấu trúc dữ liệu</a:t>
          </a:r>
        </a:p>
      </dsp:txBody>
      <dsp:txXfrm>
        <a:off x="21704" y="1549221"/>
        <a:ext cx="9862592" cy="401192"/>
      </dsp:txXfrm>
    </dsp:sp>
    <dsp:sp modelId="{A9656549-ABD3-4D4D-B1AD-F74CDDB770E1}">
      <dsp:nvSpPr>
        <dsp:cNvPr id="0" name=""/>
        <dsp:cNvSpPr/>
      </dsp:nvSpPr>
      <dsp:spPr>
        <a:xfrm>
          <a:off x="0" y="1972118"/>
          <a:ext cx="9906000" cy="1966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vi-VN" sz="1500" kern="1200"/>
            <a:t>Xuất danh sách cạnh</a:t>
          </a:r>
        </a:p>
        <a:p>
          <a:pPr marL="114300" lvl="1" indent="-114300" algn="l" defTabSz="666750">
            <a:lnSpc>
              <a:spcPct val="90000"/>
            </a:lnSpc>
            <a:spcBef>
              <a:spcPct val="0"/>
            </a:spcBef>
            <a:spcAft>
              <a:spcPct val="20000"/>
            </a:spcAft>
            <a:buChar char="•"/>
          </a:pPr>
          <a:r>
            <a:rPr lang="vi-VN" sz="1500" kern="1200"/>
            <a:t>Thêm một đỉnh vào đồ thị</a:t>
          </a:r>
        </a:p>
        <a:p>
          <a:pPr marL="114300" lvl="1" indent="-114300" algn="l" defTabSz="666750">
            <a:lnSpc>
              <a:spcPct val="90000"/>
            </a:lnSpc>
            <a:spcBef>
              <a:spcPct val="0"/>
            </a:spcBef>
            <a:spcAft>
              <a:spcPct val="20000"/>
            </a:spcAft>
            <a:buChar char="•"/>
          </a:pPr>
          <a:r>
            <a:rPr lang="vi-VN" sz="1500" kern="1200"/>
            <a:t>Xuất thông tin một đỉnh</a:t>
          </a:r>
        </a:p>
        <a:p>
          <a:pPr marL="114300" lvl="1" indent="-114300" algn="l" defTabSz="666750">
            <a:lnSpc>
              <a:spcPct val="90000"/>
            </a:lnSpc>
            <a:spcBef>
              <a:spcPct val="0"/>
            </a:spcBef>
            <a:spcAft>
              <a:spcPct val="20000"/>
            </a:spcAft>
            <a:buChar char="•"/>
          </a:pPr>
          <a:r>
            <a:rPr lang="vi-VN" sz="1500" kern="1200"/>
            <a:t>Kiểm tra 2 đỉnh có kề</a:t>
          </a:r>
        </a:p>
        <a:p>
          <a:pPr marL="114300" lvl="1" indent="-114300" algn="l" defTabSz="666750">
            <a:lnSpc>
              <a:spcPct val="90000"/>
            </a:lnSpc>
            <a:spcBef>
              <a:spcPct val="0"/>
            </a:spcBef>
            <a:spcAft>
              <a:spcPct val="20000"/>
            </a:spcAft>
            <a:buChar char="•"/>
          </a:pPr>
          <a:r>
            <a:rPr lang="vi-VN" sz="1500" kern="1200"/>
            <a:t>Thêm một cạnh</a:t>
          </a:r>
        </a:p>
        <a:p>
          <a:pPr marL="114300" lvl="1" indent="-114300" algn="l" defTabSz="666750">
            <a:lnSpc>
              <a:spcPct val="90000"/>
            </a:lnSpc>
            <a:spcBef>
              <a:spcPct val="0"/>
            </a:spcBef>
            <a:spcAft>
              <a:spcPct val="20000"/>
            </a:spcAft>
            <a:buChar char="•"/>
          </a:pPr>
          <a:r>
            <a:rPr lang="vi-VN" sz="1500" kern="1200"/>
            <a:t>Lưu thông tin đồ thị xuống file</a:t>
          </a:r>
        </a:p>
        <a:p>
          <a:pPr marL="114300" lvl="1" indent="-114300" algn="l" defTabSz="666750">
            <a:lnSpc>
              <a:spcPct val="90000"/>
            </a:lnSpc>
            <a:spcBef>
              <a:spcPct val="0"/>
            </a:spcBef>
            <a:spcAft>
              <a:spcPct val="20000"/>
            </a:spcAft>
            <a:buChar char="•"/>
          </a:pPr>
          <a:r>
            <a:rPr lang="vi-VN" sz="1500" kern="1200"/>
            <a:t>Tạo đồ thị dữ liệu từ file</a:t>
          </a:r>
        </a:p>
        <a:p>
          <a:pPr marL="114300" lvl="1" indent="-114300" algn="l" defTabSz="666750">
            <a:lnSpc>
              <a:spcPct val="90000"/>
            </a:lnSpc>
            <a:spcBef>
              <a:spcPct val="0"/>
            </a:spcBef>
            <a:spcAft>
              <a:spcPct val="20000"/>
            </a:spcAft>
            <a:buChar char="•"/>
          </a:pPr>
          <a:r>
            <a:rPr lang="vi-VN" sz="1500" kern="1200"/>
            <a:t>Duyệt đồ thị</a:t>
          </a:r>
        </a:p>
      </dsp:txBody>
      <dsp:txXfrm>
        <a:off x="0" y="1972118"/>
        <a:ext cx="9906000" cy="1966500"/>
      </dsp:txXfrm>
    </dsp:sp>
    <dsp:sp modelId="{C60E22A6-25FE-4E2E-A11A-6D4251E83D25}">
      <dsp:nvSpPr>
        <dsp:cNvPr id="0" name=""/>
        <dsp:cNvSpPr/>
      </dsp:nvSpPr>
      <dsp:spPr>
        <a:xfrm>
          <a:off x="0" y="3938618"/>
          <a:ext cx="9906000" cy="444600"/>
        </a:xfrm>
        <a:prstGeom prst="roundRect">
          <a:avLst/>
        </a:prstGeom>
        <a:gradFill rotWithShape="0">
          <a:gsLst>
            <a:gs pos="0">
              <a:schemeClr val="accent5">
                <a:hueOff val="4261045"/>
                <a:satOff val="-28207"/>
                <a:lumOff val="-4902"/>
                <a:alphaOff val="0"/>
                <a:tint val="94000"/>
                <a:satMod val="105000"/>
                <a:lumMod val="102000"/>
              </a:schemeClr>
            </a:gs>
            <a:gs pos="100000">
              <a:schemeClr val="accent5">
                <a:hueOff val="4261045"/>
                <a:satOff val="-28207"/>
                <a:lumOff val="-4902"/>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a:t>Kết luận</a:t>
          </a:r>
        </a:p>
      </dsp:txBody>
      <dsp:txXfrm>
        <a:off x="21704" y="3960322"/>
        <a:ext cx="9862592" cy="4011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AE115670-EF9B-45AC-B94F-DAB1A61D0A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a:extLst>
              <a:ext uri="{FF2B5EF4-FFF2-40B4-BE49-F238E27FC236}">
                <a16:creationId xmlns:a16="http://schemas.microsoft.com/office/drawing/2014/main" id="{8478DA74-F527-43FF-A5D9-FAA6060D8F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0ADEC2-D937-42C3-B073-E27991F061CC}" type="datetime1">
              <a:rPr lang="vi-VN" smtClean="0"/>
              <a:t>07/04/2018</a:t>
            </a:fld>
            <a:endParaRPr lang="vi-VN"/>
          </a:p>
        </p:txBody>
      </p:sp>
      <p:sp>
        <p:nvSpPr>
          <p:cNvPr id="4" name="Chỗ dành sẵn cho Chân trang 3">
            <a:extLst>
              <a:ext uri="{FF2B5EF4-FFF2-40B4-BE49-F238E27FC236}">
                <a16:creationId xmlns:a16="http://schemas.microsoft.com/office/drawing/2014/main" id="{2D8CC82A-7329-4BC3-B973-5298214D0D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Chỗ dành sẵn cho Số hiệu Bản chiếu 4">
            <a:extLst>
              <a:ext uri="{FF2B5EF4-FFF2-40B4-BE49-F238E27FC236}">
                <a16:creationId xmlns:a16="http://schemas.microsoft.com/office/drawing/2014/main" id="{9A021818-F8C5-4600-BF57-48B36EF754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4BDFF2-55F7-4F2B-BD86-11E60ED2B4D5}" type="slidenum">
              <a:rPr lang="vi-VN" smtClean="0"/>
              <a:t>‹#›</a:t>
            </a:fld>
            <a:endParaRPr lang="vi-VN"/>
          </a:p>
        </p:txBody>
      </p:sp>
    </p:spTree>
    <p:extLst>
      <p:ext uri="{BB962C8B-B14F-4D97-AF65-F5344CB8AC3E}">
        <p14:creationId xmlns:p14="http://schemas.microsoft.com/office/powerpoint/2010/main" val="35920520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567D3-B66A-4D34-9E94-11D38F8E8E65}" type="datetime1">
              <a:rPr lang="vi-VN" smtClean="0"/>
              <a:t>07/04/2018</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E248B-C79B-42D3-8F38-D1D3C230F1D3}" type="slidenum">
              <a:rPr lang="vi-VN" smtClean="0"/>
              <a:t>‹#›</a:t>
            </a:fld>
            <a:endParaRPr lang="vi-VN"/>
          </a:p>
        </p:txBody>
      </p:sp>
    </p:spTree>
    <p:extLst>
      <p:ext uri="{BB962C8B-B14F-4D97-AF65-F5344CB8AC3E}">
        <p14:creationId xmlns:p14="http://schemas.microsoft.com/office/powerpoint/2010/main" val="26273643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vi-VN"/>
              <a:t>Bấm để sửa kiểu tiêu đề Bản cái</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3ED1B28-8A53-485A-84C1-0B265CFA598A}" type="datetime1">
              <a:rPr lang="vi-VN" smtClean="0"/>
              <a:t>07/04/2018</a:t>
            </a:fld>
            <a:endParaRPr lang="vi-VN"/>
          </a:p>
        </p:txBody>
      </p:sp>
      <p:sp>
        <p:nvSpPr>
          <p:cNvPr id="5" name="Footer Placeholder 4"/>
          <p:cNvSpPr>
            <a:spLocks noGrp="1"/>
          </p:cNvSpPr>
          <p:nvPr>
            <p:ph type="ftr" sz="quarter" idx="11"/>
          </p:nvPr>
        </p:nvSpPr>
        <p:spPr>
          <a:xfrm>
            <a:off x="1876424" y="5410201"/>
            <a:ext cx="5124886" cy="365125"/>
          </a:xfrm>
        </p:spPr>
        <p:txBody>
          <a:bodyPr/>
          <a:lstStyle/>
          <a:p>
            <a:endParaRPr lang="vi-VN"/>
          </a:p>
        </p:txBody>
      </p:sp>
      <p:sp>
        <p:nvSpPr>
          <p:cNvPr id="6" name="Slide Number Placeholder 5"/>
          <p:cNvSpPr>
            <a:spLocks noGrp="1"/>
          </p:cNvSpPr>
          <p:nvPr>
            <p:ph type="sldNum" sz="quarter" idx="12"/>
          </p:nvPr>
        </p:nvSpPr>
        <p:spPr>
          <a:xfrm>
            <a:off x="9896911" y="5410199"/>
            <a:ext cx="771089" cy="365125"/>
          </a:xfrm>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199892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vi-VN"/>
              <a:t>Bấm biểu tượng để thêm hình ảnh</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243DF1FD-6027-4423-9204-584D59F341A9}" type="datetime1">
              <a:rPr lang="vi-VN" smtClean="0"/>
              <a:t>07/04/2018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382569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vi-VN"/>
              <a:t>Bấm để sửa kiểu tiêu đề Bản cái</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210C5025-E012-495B-9D79-3E7ADA23E337}" type="datetime1">
              <a:rPr lang="vi-VN" smtClean="0"/>
              <a:t>07/04/2018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3589065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vi-VN"/>
              <a:t>Bấm để sửa kiểu tiêu đề Bản cái</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2CC91685-B27A-4B7A-ACBB-B5F2CC4D4F7E}" type="datetime1">
              <a:rPr lang="vi-VN" smtClean="0"/>
              <a:t>07/04/2018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B2CFA18-319A-48AE-A18B-716ED0DA894D}" type="slidenum">
              <a:rPr lang="vi-VN" smtClean="0"/>
              <a:t>‹#›</a:t>
            </a:fld>
            <a:endParaRPr lang="vi-V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7442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vi-VN"/>
              <a:t>Bấm để sửa kiểu tiêu đề Bản cái</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1C1394FF-A915-45E7-9DAC-610FBE757E96}" type="datetime1">
              <a:rPr lang="vi-VN" smtClean="0"/>
              <a:t>07/04/2018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1255867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vi-VN"/>
              <a:t>Bấm để sửa kiểu tiêu đề Bản cái</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3" name="Date Placeholder 2"/>
          <p:cNvSpPr>
            <a:spLocks noGrp="1"/>
          </p:cNvSpPr>
          <p:nvPr>
            <p:ph type="dt" sz="half" idx="10"/>
          </p:nvPr>
        </p:nvSpPr>
        <p:spPr/>
        <p:txBody>
          <a:bodyPr/>
          <a:lstStyle/>
          <a:p>
            <a:fld id="{3D9DD4C4-C2BF-4DD0-980D-0DA422B6F21B}" type="datetime1">
              <a:rPr lang="vi-VN" smtClean="0"/>
              <a:t>07/04/2018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484025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vi-VN"/>
              <a:t>Bấm để sửa kiểu tiêu đề Bản cái</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3" name="Date Placeholder 2"/>
          <p:cNvSpPr>
            <a:spLocks noGrp="1"/>
          </p:cNvSpPr>
          <p:nvPr>
            <p:ph type="dt" sz="half" idx="10"/>
          </p:nvPr>
        </p:nvSpPr>
        <p:spPr/>
        <p:txBody>
          <a:bodyPr/>
          <a:lstStyle/>
          <a:p>
            <a:fld id="{51EA7A53-C042-4EB6-94D7-55332B1867C9}" type="datetime1">
              <a:rPr lang="vi-VN" smtClean="0"/>
              <a:t>07/04/2018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641846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98D3430C-8DDE-4534-984B-3E9E104D928E}" type="datetime1">
              <a:rPr lang="vi-VN" smtClean="0"/>
              <a:t>07/04/2018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2977136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C662DF59-246C-4172-A209-9E2EA46E264C}" type="datetime1">
              <a:rPr lang="vi-VN" smtClean="0"/>
              <a:t>07/04/2018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93996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9543D72-4924-4645-8811-0B9F9A3CC905}" type="datetime1">
              <a:rPr lang="vi-VN" smtClean="0"/>
              <a:t>07/04/2018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534374652"/>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vi-VN"/>
              <a:t>Bấm để sửa kiểu tiêu đề Bản cái</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1654EA2-923E-4D9B-9F4C-4B4357B0C763}" type="datetime1">
              <a:rPr lang="vi-VN" smtClean="0"/>
              <a:t>07/04/2018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207812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02D260AA-4342-4D71-9BB1-90E4766A8F37}" type="datetime1">
              <a:rPr lang="vi-VN" smtClean="0"/>
              <a:t>07/04/2018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117538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1141410" y="3073397"/>
            <a:ext cx="4878391" cy="2717801"/>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6172200" y="3073397"/>
            <a:ext cx="4875210" cy="2717801"/>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DC26DB49-B43F-4387-B95F-F66DE17F0D82}" type="datetime1">
              <a:rPr lang="vi-VN" smtClean="0"/>
              <a:t>07/04/2018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44003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8426DEAC-DAE7-4D72-9B67-46E49FBB1E61}" type="datetime1">
              <a:rPr lang="vi-VN" smtClean="0"/>
              <a:t>07/04/2018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19736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C1420-1935-4F13-A0BE-0A359366B795}" type="datetime1">
              <a:rPr lang="vi-VN" smtClean="0"/>
              <a:t>07/04/2018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351811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vi-VN"/>
              <a:t>Bấm để sửa kiểu tiêu đề Bản cái</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2182F944-713D-42A4-B739-9359BAF4E288}" type="datetime1">
              <a:rPr lang="vi-VN" smtClean="0"/>
              <a:t>07/04/2018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334953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C2D77836-907B-434A-A433-3D9F6CFB2C82}" type="datetime1">
              <a:rPr lang="vi-VN" smtClean="0"/>
              <a:t>07/04/2018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420960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543D72-4924-4645-8811-0B9F9A3CC905}" type="datetime1">
              <a:rPr lang="vi-VN" smtClean="0"/>
              <a:t>07/04/2018</a:t>
            </a:fld>
            <a:endParaRPr lang="vi-V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B2CFA18-319A-48AE-A18B-716ED0DA894D}" type="slidenum">
              <a:rPr lang="vi-VN" smtClean="0"/>
              <a:t>‹#›</a:t>
            </a:fld>
            <a:endParaRPr lang="vi-VN"/>
          </a:p>
        </p:txBody>
      </p:sp>
    </p:spTree>
    <p:extLst>
      <p:ext uri="{BB962C8B-B14F-4D97-AF65-F5344CB8AC3E}">
        <p14:creationId xmlns:p14="http://schemas.microsoft.com/office/powerpoint/2010/main" val="289006963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E1E0903-A31C-4EBA-BB5B-A88790EF2FCB}"/>
              </a:ext>
            </a:extLst>
          </p:cNvPr>
          <p:cNvSpPr>
            <a:spLocks noGrp="1"/>
          </p:cNvSpPr>
          <p:nvPr>
            <p:ph type="ctrTitle"/>
          </p:nvPr>
        </p:nvSpPr>
        <p:spPr>
          <a:xfrm>
            <a:off x="1887248" y="189489"/>
            <a:ext cx="8791575" cy="2387600"/>
          </a:xfrm>
        </p:spPr>
        <p:txBody>
          <a:bodyPr>
            <a:normAutofit/>
          </a:bodyPr>
          <a:lstStyle/>
          <a:p>
            <a:pPr algn="ctr"/>
            <a:r>
              <a:rPr lang="vi-VN" sz="3200"/>
              <a:t>Bài thuyết trình MÔN HỌC:</a:t>
            </a:r>
            <a:br>
              <a:rPr lang="vi-VN" sz="4000"/>
            </a:br>
            <a:r>
              <a:rPr lang="vi-VN" sz="3600"/>
              <a:t>CẤU TRÚC DỮ LIỆU VÀ GIẢI THUẬT 2</a:t>
            </a:r>
            <a:br>
              <a:rPr lang="vi-VN" sz="3600"/>
            </a:br>
            <a:r>
              <a:rPr lang="vi-VN" sz="3200"/>
              <a:t>Nhóm 10</a:t>
            </a:r>
          </a:p>
        </p:txBody>
      </p:sp>
      <p:sp>
        <p:nvSpPr>
          <p:cNvPr id="3" name="Tiêu đề phụ 2">
            <a:extLst>
              <a:ext uri="{FF2B5EF4-FFF2-40B4-BE49-F238E27FC236}">
                <a16:creationId xmlns:a16="http://schemas.microsoft.com/office/drawing/2014/main" id="{7E751708-4F79-41D9-95A1-9F977E0FD179}"/>
              </a:ext>
            </a:extLst>
          </p:cNvPr>
          <p:cNvSpPr>
            <a:spLocks noGrp="1"/>
          </p:cNvSpPr>
          <p:nvPr>
            <p:ph type="subTitle" idx="1"/>
          </p:nvPr>
        </p:nvSpPr>
        <p:spPr>
          <a:xfrm>
            <a:off x="1887248" y="2795154"/>
            <a:ext cx="8791575" cy="1655762"/>
          </a:xfrm>
        </p:spPr>
        <p:txBody>
          <a:bodyPr>
            <a:normAutofit/>
          </a:bodyPr>
          <a:lstStyle/>
          <a:p>
            <a:pPr algn="ctr">
              <a:lnSpc>
                <a:spcPct val="100000"/>
              </a:lnSpc>
            </a:pPr>
            <a:r>
              <a:rPr lang="vi-VN" sz="2800" b="1" cap="none">
                <a:solidFill>
                  <a:schemeClr val="accent6">
                    <a:lumMod val="40000"/>
                    <a:lumOff val="60000"/>
                  </a:schemeClr>
                </a:solidFill>
                <a:latin typeface="Constantia" panose="02030602050306030303" pitchFamily="18" charset="0"/>
              </a:rPr>
              <a:t>Tên đề tài</a:t>
            </a:r>
            <a:r>
              <a:rPr lang="vi-VN" sz="2800" b="1">
                <a:solidFill>
                  <a:schemeClr val="accent6">
                    <a:lumMod val="40000"/>
                    <a:lumOff val="60000"/>
                  </a:schemeClr>
                </a:solidFill>
                <a:latin typeface="Constantia" panose="02030602050306030303" pitchFamily="18" charset="0"/>
              </a:rPr>
              <a:t>:</a:t>
            </a:r>
          </a:p>
          <a:p>
            <a:pPr algn="ctr">
              <a:lnSpc>
                <a:spcPct val="100000"/>
              </a:lnSpc>
            </a:pPr>
            <a:r>
              <a:rPr lang="vi-VN" sz="2800" b="1">
                <a:solidFill>
                  <a:schemeClr val="accent6">
                    <a:lumMod val="40000"/>
                    <a:lumOff val="60000"/>
                  </a:schemeClr>
                </a:solidFill>
                <a:latin typeface="Constantia" panose="02030602050306030303" pitchFamily="18" charset="0"/>
              </a:rPr>
              <a:t>ĐỒ THỊ BIỂU DIỄN BẰNG DANH SÁCH CẠNH</a:t>
            </a:r>
          </a:p>
        </p:txBody>
      </p:sp>
      <p:sp>
        <p:nvSpPr>
          <p:cNvPr id="4" name="Hộp Văn bản 3">
            <a:extLst>
              <a:ext uri="{FF2B5EF4-FFF2-40B4-BE49-F238E27FC236}">
                <a16:creationId xmlns:a16="http://schemas.microsoft.com/office/drawing/2014/main" id="{F49FC9FC-3E9D-4F43-9688-65A1AC546820}"/>
              </a:ext>
            </a:extLst>
          </p:cNvPr>
          <p:cNvSpPr txBox="1"/>
          <p:nvPr/>
        </p:nvSpPr>
        <p:spPr>
          <a:xfrm>
            <a:off x="2396835" y="4450916"/>
            <a:ext cx="7772400" cy="1569660"/>
          </a:xfrm>
          <a:prstGeom prst="rect">
            <a:avLst/>
          </a:prstGeom>
          <a:noFill/>
        </p:spPr>
        <p:txBody>
          <a:bodyPr wrap="square" rtlCol="0">
            <a:spAutoFit/>
          </a:bodyPr>
          <a:lstStyle/>
          <a:p>
            <a:pPr>
              <a:tabLst>
                <a:tab pos="3048000" algn="l"/>
              </a:tabLst>
            </a:pPr>
            <a:r>
              <a:rPr lang="vi-VN" sz="2400">
                <a:latin typeface="Calibri" panose="020F0502020204030204" pitchFamily="34" charset="0"/>
                <a:cs typeface="Calibri" panose="020F0502020204030204" pitchFamily="34" charset="0"/>
              </a:rPr>
              <a:t>Giảng viên hướng dẫn: 	Đinh Viết Tuấn</a:t>
            </a:r>
          </a:p>
          <a:p>
            <a:pPr>
              <a:tabLst>
                <a:tab pos="3048000" algn="l"/>
              </a:tabLst>
            </a:pPr>
            <a:r>
              <a:rPr lang="vi-VN" sz="2400">
                <a:latin typeface="Calibri" panose="020F0502020204030204" pitchFamily="34" charset="0"/>
                <a:cs typeface="Calibri" panose="020F0502020204030204" pitchFamily="34" charset="0"/>
              </a:rPr>
              <a:t>Sinh viên thực hiện: 	1610207 – La Quốc Thắng</a:t>
            </a:r>
          </a:p>
          <a:p>
            <a:pPr>
              <a:tabLst>
                <a:tab pos="3048000" algn="l"/>
              </a:tabLst>
            </a:pPr>
            <a:r>
              <a:rPr lang="vi-VN" sz="2400">
                <a:latin typeface="Calibri" panose="020F0502020204030204" pitchFamily="34" charset="0"/>
                <a:cs typeface="Calibri" panose="020F0502020204030204" pitchFamily="34" charset="0"/>
              </a:rPr>
              <a:t>	1610229 – Cao Quốc Bảo Toàn</a:t>
            </a:r>
          </a:p>
          <a:p>
            <a:pPr>
              <a:tabLst>
                <a:tab pos="3048000" algn="l"/>
              </a:tabLst>
            </a:pPr>
            <a:r>
              <a:rPr lang="vi-VN" sz="2400">
                <a:latin typeface="Calibri" panose="020F0502020204030204" pitchFamily="34" charset="0"/>
                <a:cs typeface="Calibri" panose="020F0502020204030204" pitchFamily="34" charset="0"/>
              </a:rPr>
              <a:t>	1610235 – Nguyễn Hiếu Trung</a:t>
            </a:r>
          </a:p>
        </p:txBody>
      </p:sp>
    </p:spTree>
    <p:extLst>
      <p:ext uri="{BB962C8B-B14F-4D97-AF65-F5344CB8AC3E}">
        <p14:creationId xmlns:p14="http://schemas.microsoft.com/office/powerpoint/2010/main" val="387684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065 -0.36736 L -4.58333E-6 0.25 " pathEditMode="relative" rAng="0" ptsTypes="AA">
                                      <p:cBhvr>
                                        <p:cTn id="6" dur="2000" fill="hold"/>
                                        <p:tgtEl>
                                          <p:spTgt spid="2"/>
                                        </p:tgtEl>
                                        <p:attrNameLst>
                                          <p:attrName>ppt_x</p:attrName>
                                          <p:attrName>ppt_y</p:attrName>
                                        </p:attrNameLst>
                                      </p:cBhvr>
                                      <p:rCtr x="26" y="3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grpId="1" nodeType="clickEffect">
                                  <p:stCondLst>
                                    <p:cond delay="0"/>
                                  </p:stCondLst>
                                  <p:childTnLst>
                                    <p:animMotion origin="layout" path="M 1.66667E-6 0.25 L 0.00169 -0.00046 " pathEditMode="relative" rAng="0" ptsTypes="AA">
                                      <p:cBhvr>
                                        <p:cTn id="10" dur="2000" fill="hold"/>
                                        <p:tgtEl>
                                          <p:spTgt spid="2"/>
                                        </p:tgtEl>
                                        <p:attrNameLst>
                                          <p:attrName>ppt_x</p:attrName>
                                          <p:attrName>ppt_y</p:attrName>
                                        </p:attrNameLst>
                                      </p:cBhvr>
                                      <p:rCtr x="78" y="-12523"/>
                                    </p:animMotion>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lstStyle/>
          <a:p>
            <a:r>
              <a:rPr lang="vi-VN"/>
              <a:t>Trong dự án, tạo ra 3 tập tin .h nằm trong thư mục Header Files như sau:</a:t>
            </a:r>
          </a:p>
          <a:p>
            <a:pPr lvl="1"/>
            <a:r>
              <a:rPr lang="vi-VN"/>
              <a:t>Menu.h: Định nghĩa menu vận hành các chức năng của chương trình.</a:t>
            </a:r>
          </a:p>
          <a:p>
            <a:pPr lvl="1"/>
            <a:r>
              <a:rPr lang="vi-VN"/>
              <a:t>Common.h: Định nghĩa các hằng số và kiểu dữ liệu của đồ thị.</a:t>
            </a:r>
          </a:p>
          <a:p>
            <a:pPr lvl="1"/>
            <a:r>
              <a:rPr lang="vi-VN"/>
              <a:t>Graph.h: Định nghĩa các thao tác trên đồ thị.</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10</a:t>
            </a:fld>
            <a:endParaRPr lang="vi-VN"/>
          </a:p>
        </p:txBody>
      </p:sp>
    </p:spTree>
    <p:extLst>
      <p:ext uri="{BB962C8B-B14F-4D97-AF65-F5344CB8AC3E}">
        <p14:creationId xmlns:p14="http://schemas.microsoft.com/office/powerpoint/2010/main" val="401477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a:bodyPr>
          <a:lstStyle/>
          <a:p>
            <a:r>
              <a:rPr lang="vi-VN"/>
              <a:t>Thư mục Resource Files ta tạo 6 tập tin TextX.txt chứa dữ liệu về đồ thị có cấu trúc xác định như sau: (Mỗi thông tin phải phân biệt rõ ràng bằng khoảng trắng hoặc xuống dòng)</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11</a:t>
            </a:fld>
            <a:endParaRPr lang="vi-VN"/>
          </a:p>
        </p:txBody>
      </p:sp>
    </p:spTree>
    <p:extLst>
      <p:ext uri="{BB962C8B-B14F-4D97-AF65-F5344CB8AC3E}">
        <p14:creationId xmlns:p14="http://schemas.microsoft.com/office/powerpoint/2010/main" val="329179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9" name="Chỗ dành sẵn cho Nội dung 5">
            <a:extLst>
              <a:ext uri="{FF2B5EF4-FFF2-40B4-BE49-F238E27FC236}">
                <a16:creationId xmlns:a16="http://schemas.microsoft.com/office/drawing/2014/main" id="{303C20C3-229A-42EB-BDDF-88FBE09C4AE9}"/>
              </a:ext>
            </a:extLst>
          </p:cNvPr>
          <p:cNvPicPr>
            <a:picLocks noChangeAspect="1"/>
          </p:cNvPicPr>
          <p:nvPr/>
        </p:nvPicPr>
        <p:blipFill>
          <a:blip r:embed="rId3"/>
          <a:stretch>
            <a:fillRect/>
          </a:stretch>
        </p:blipFill>
        <p:spPr>
          <a:xfrm>
            <a:off x="1118988" y="1294576"/>
            <a:ext cx="6112382" cy="4263386"/>
          </a:xfrm>
          <a:prstGeom prst="rect">
            <a:avLst/>
          </a:prstGeom>
        </p:spPr>
      </p:pic>
      <p:sp>
        <p:nvSpPr>
          <p:cNvPr id="2" name="Tiêu đề 1">
            <a:extLst>
              <a:ext uri="{FF2B5EF4-FFF2-40B4-BE49-F238E27FC236}">
                <a16:creationId xmlns:a16="http://schemas.microsoft.com/office/drawing/2014/main" id="{19C9CB52-16BE-4B82-9BA2-C9C0AD43BCE5}"/>
              </a:ext>
            </a:extLst>
          </p:cNvPr>
          <p:cNvSpPr>
            <a:spLocks noGrp="1"/>
          </p:cNvSpPr>
          <p:nvPr>
            <p:ph type="title"/>
          </p:nvPr>
        </p:nvSpPr>
        <p:spPr>
          <a:xfrm>
            <a:off x="8036041" y="618518"/>
            <a:ext cx="3281003" cy="1478570"/>
          </a:xfrm>
        </p:spPr>
        <p:txBody>
          <a:bodyPr anchor="b">
            <a:normAutofit/>
          </a:bodyPr>
          <a:lstStyle/>
          <a:p>
            <a:r>
              <a:rPr lang="vi-VN" sz="2800"/>
              <a:t>iii. Cài đặt</a:t>
            </a:r>
          </a:p>
        </p:txBody>
      </p:sp>
      <p:sp>
        <p:nvSpPr>
          <p:cNvPr id="11" name="Content Placeholder 10">
            <a:extLst>
              <a:ext uri="{FF2B5EF4-FFF2-40B4-BE49-F238E27FC236}">
                <a16:creationId xmlns:a16="http://schemas.microsoft.com/office/drawing/2014/main" id="{8E770365-48F4-4805-9F56-A11CC190F52F}"/>
              </a:ext>
            </a:extLst>
          </p:cNvPr>
          <p:cNvSpPr>
            <a:spLocks noGrp="1"/>
          </p:cNvSpPr>
          <p:nvPr>
            <p:ph idx="1"/>
          </p:nvPr>
        </p:nvSpPr>
        <p:spPr>
          <a:xfrm>
            <a:off x="8036041" y="2249487"/>
            <a:ext cx="3281004" cy="3541714"/>
          </a:xfrm>
        </p:spPr>
        <p:txBody>
          <a:bodyPr>
            <a:normAutofit/>
          </a:bodyPr>
          <a:lstStyle/>
          <a:p>
            <a:pPr marL="241300" lvl="1"/>
            <a:r>
              <a:rPr lang="vi-VN"/>
              <a:t>Cấu trúc file text:</a:t>
            </a:r>
          </a:p>
          <a:p>
            <a:pPr lvl="1"/>
            <a:r>
              <a:rPr lang="vi-VN"/>
              <a:t>Số đỉnh</a:t>
            </a:r>
          </a:p>
          <a:p>
            <a:pPr lvl="1"/>
            <a:r>
              <a:rPr lang="vi-VN"/>
              <a:t>Số cạnh</a:t>
            </a:r>
          </a:p>
          <a:p>
            <a:pPr lvl="1"/>
            <a:r>
              <a:rPr lang="vi-VN"/>
              <a:t>Loại đồ thị (0 : vô hướng/ 1 : có hướng)</a:t>
            </a:r>
          </a:p>
          <a:p>
            <a:pPr lvl="1"/>
            <a:r>
              <a:rPr lang="vi-VN"/>
              <a:t>Ma trận kề</a:t>
            </a:r>
          </a:p>
        </p:txBody>
      </p:sp>
      <p:sp>
        <p:nvSpPr>
          <p:cNvPr id="4" name="Chỗ dành sẵn cho Ngày tháng 3">
            <a:extLst>
              <a:ext uri="{FF2B5EF4-FFF2-40B4-BE49-F238E27FC236}">
                <a16:creationId xmlns:a16="http://schemas.microsoft.com/office/drawing/2014/main" id="{DA126AF9-383D-4734-BD45-E14B4A100670}"/>
              </a:ext>
            </a:extLst>
          </p:cNvPr>
          <p:cNvSpPr>
            <a:spLocks noGrp="1"/>
          </p:cNvSpPr>
          <p:nvPr>
            <p:ph type="dt" sz="half" idx="10"/>
          </p:nvPr>
        </p:nvSpPr>
        <p:spPr>
          <a:xfrm>
            <a:off x="7456921" y="6309360"/>
            <a:ext cx="2743200" cy="365125"/>
          </a:xfrm>
        </p:spPr>
        <p:txBody>
          <a:bodyPr>
            <a:normAutofit/>
          </a:bodyPr>
          <a:lstStyle/>
          <a:p>
            <a:pPr>
              <a:spcAft>
                <a:spcPts val="600"/>
              </a:spcAft>
            </a:pPr>
            <a:fld id="{68F19A1A-1962-4605-B60B-F5ACA67B7D5D}" type="datetime1">
              <a:rPr lang="vi-VN" smtClean="0"/>
              <a:pPr>
                <a:spcAft>
                  <a:spcPts val="600"/>
                </a:spcAft>
              </a:pPr>
              <a:t>07/04/2018</a:t>
            </a:fld>
            <a:endParaRPr lang="vi-VN"/>
          </a:p>
        </p:txBody>
      </p:sp>
      <p:sp>
        <p:nvSpPr>
          <p:cNvPr id="5" name="Chỗ dành sẵn cho Số hiệu Bản chiếu 4">
            <a:extLst>
              <a:ext uri="{FF2B5EF4-FFF2-40B4-BE49-F238E27FC236}">
                <a16:creationId xmlns:a16="http://schemas.microsoft.com/office/drawing/2014/main" id="{4C5E0C73-9481-4691-B8D7-8E2A032A25B2}"/>
              </a:ext>
            </a:extLst>
          </p:cNvPr>
          <p:cNvSpPr>
            <a:spLocks noGrp="1"/>
          </p:cNvSpPr>
          <p:nvPr>
            <p:ph type="sldNum" sz="quarter" idx="12"/>
          </p:nvPr>
        </p:nvSpPr>
        <p:spPr>
          <a:xfrm>
            <a:off x="10276321" y="6309360"/>
            <a:ext cx="771089" cy="365125"/>
          </a:xfrm>
        </p:spPr>
        <p:txBody>
          <a:bodyPr>
            <a:normAutofit/>
          </a:bodyPr>
          <a:lstStyle/>
          <a:p>
            <a:pPr>
              <a:spcAft>
                <a:spcPts val="600"/>
              </a:spcAft>
            </a:pPr>
            <a:fld id="{0B2CFA18-319A-48AE-A18B-716ED0DA894D}" type="slidenum">
              <a:rPr lang="vi-VN" smtClean="0"/>
              <a:pPr>
                <a:spcAft>
                  <a:spcPts val="600"/>
                </a:spcAft>
              </a:pPr>
              <a:t>12</a:t>
            </a:fld>
            <a:endParaRPr lang="vi-VN"/>
          </a:p>
        </p:txBody>
      </p:sp>
    </p:spTree>
    <p:extLst>
      <p:ext uri="{BB962C8B-B14F-4D97-AF65-F5344CB8AC3E}">
        <p14:creationId xmlns:p14="http://schemas.microsoft.com/office/powerpoint/2010/main" val="2492750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fontScale="92500" lnSpcReduction="20000"/>
          </a:bodyPr>
          <a:lstStyle/>
          <a:p>
            <a:r>
              <a:rPr lang="vi-VN"/>
              <a:t>Các bước tiến hành cài đặt:</a:t>
            </a:r>
          </a:p>
          <a:p>
            <a:pPr marL="914400" lvl="1" indent="-457200">
              <a:buFont typeface="+mj-lt"/>
              <a:buAutoNum type="arabicPeriod"/>
            </a:pPr>
            <a:r>
              <a:rPr lang="vi-VN"/>
              <a:t>Trong tập tin Common.h viết như sau:</a:t>
            </a:r>
          </a:p>
          <a:p>
            <a:pPr lvl="2">
              <a:buFont typeface="Wingdings" panose="05000000000000000000" pitchFamily="2" charset="2"/>
              <a:buChar char="Ø"/>
            </a:pPr>
            <a:r>
              <a:rPr lang="vi-VN"/>
              <a:t> Định nghĩa các hằng số và kiểu dữ liệu:</a:t>
            </a:r>
          </a:p>
          <a:p>
            <a:pPr marL="1371600" lvl="3" indent="0">
              <a:buNone/>
            </a:pPr>
            <a:r>
              <a:rPr lang="vi-VN" sz="1900">
                <a:solidFill>
                  <a:srgbClr val="98676A"/>
                </a:solidFill>
                <a:latin typeface="Consolas" panose="020B0609020204030204" pitchFamily="49" charset="0"/>
              </a:rPr>
              <a:t>#define</a:t>
            </a:r>
            <a:r>
              <a:rPr lang="vi-VN" sz="1900">
                <a:solidFill>
                  <a:srgbClr val="D3AF86"/>
                </a:solidFill>
                <a:latin typeface="Consolas" panose="020B0609020204030204" pitchFamily="49" charset="0"/>
              </a:rPr>
              <a:t> </a:t>
            </a:r>
            <a:r>
              <a:rPr lang="vi-VN" sz="1900">
                <a:solidFill>
                  <a:srgbClr val="8AB1B0"/>
                </a:solidFill>
                <a:latin typeface="Consolas" panose="020B0609020204030204" pitchFamily="49" charset="0"/>
              </a:rPr>
              <a:t>UPPER</a:t>
            </a:r>
            <a:r>
              <a:rPr lang="vi-VN" sz="1900">
                <a:solidFill>
                  <a:srgbClr val="D3AF86"/>
                </a:solidFill>
                <a:latin typeface="Consolas" panose="020B0609020204030204" pitchFamily="49" charset="0"/>
              </a:rPr>
              <a:t> </a:t>
            </a:r>
            <a:r>
              <a:rPr lang="vi-VN" sz="1900">
                <a:solidFill>
                  <a:srgbClr val="F79A32"/>
                </a:solidFill>
                <a:latin typeface="Consolas" panose="020B0609020204030204" pitchFamily="49" charset="0"/>
              </a:rPr>
              <a:t>100</a:t>
            </a:r>
            <a:r>
              <a:rPr lang="vi-VN" sz="1900">
                <a:solidFill>
                  <a:srgbClr val="D3AF86"/>
                </a:solidFill>
                <a:latin typeface="Consolas" panose="020B0609020204030204" pitchFamily="49" charset="0"/>
              </a:rPr>
              <a:t>   </a:t>
            </a:r>
            <a:r>
              <a:rPr lang="vi-VN" sz="1900">
                <a:solidFill>
                  <a:srgbClr val="A57A4C"/>
                </a:solidFill>
                <a:latin typeface="Consolas" panose="020B0609020204030204" pitchFamily="49" charset="0"/>
              </a:rPr>
              <a:t>//Số phần tử tối đa</a:t>
            </a:r>
            <a:endParaRPr lang="vi-VN" sz="1900">
              <a:solidFill>
                <a:srgbClr val="D3AF86"/>
              </a:solidFill>
              <a:latin typeface="Consolas" panose="020B0609020204030204" pitchFamily="49" charset="0"/>
            </a:endParaRPr>
          </a:p>
          <a:p>
            <a:pPr marL="1371600" lvl="3" indent="0">
              <a:buNone/>
            </a:pPr>
            <a:r>
              <a:rPr lang="vi-VN" sz="1900">
                <a:solidFill>
                  <a:srgbClr val="98676A"/>
                </a:solidFill>
                <a:latin typeface="Consolas" panose="020B0609020204030204" pitchFamily="49" charset="0"/>
              </a:rPr>
              <a:t>#define</a:t>
            </a:r>
            <a:r>
              <a:rPr lang="vi-VN" sz="1900">
                <a:solidFill>
                  <a:srgbClr val="D3AF86"/>
                </a:solidFill>
                <a:latin typeface="Consolas" panose="020B0609020204030204" pitchFamily="49" charset="0"/>
              </a:rPr>
              <a:t> </a:t>
            </a:r>
            <a:r>
              <a:rPr lang="vi-VN" sz="1900">
                <a:solidFill>
                  <a:srgbClr val="8AB1B0"/>
                </a:solidFill>
                <a:latin typeface="Consolas" panose="020B0609020204030204" pitchFamily="49" charset="0"/>
              </a:rPr>
              <a:t>ZERO</a:t>
            </a:r>
            <a:r>
              <a:rPr lang="vi-VN" sz="1900">
                <a:solidFill>
                  <a:srgbClr val="D3AF86"/>
                </a:solidFill>
                <a:latin typeface="Consolas" panose="020B0609020204030204" pitchFamily="49" charset="0"/>
              </a:rPr>
              <a:t> </a:t>
            </a:r>
            <a:r>
              <a:rPr lang="vi-VN" sz="1900">
                <a:solidFill>
                  <a:srgbClr val="F79A32"/>
                </a:solidFill>
                <a:latin typeface="Consolas" panose="020B0609020204030204" pitchFamily="49" charset="0"/>
              </a:rPr>
              <a:t>0</a:t>
            </a:r>
            <a:r>
              <a:rPr lang="vi-VN" sz="1900">
                <a:solidFill>
                  <a:srgbClr val="D3AF86"/>
                </a:solidFill>
                <a:latin typeface="Consolas" panose="020B0609020204030204" pitchFamily="49" charset="0"/>
              </a:rPr>
              <a:t>      </a:t>
            </a:r>
            <a:r>
              <a:rPr lang="vi-VN" sz="1900">
                <a:solidFill>
                  <a:srgbClr val="A57A4C"/>
                </a:solidFill>
                <a:latin typeface="Consolas" panose="020B0609020204030204" pitchFamily="49" charset="0"/>
              </a:rPr>
              <a:t>//Giá trị 0</a:t>
            </a:r>
            <a:endParaRPr lang="vi-VN" sz="1900">
              <a:solidFill>
                <a:srgbClr val="D3AF86"/>
              </a:solidFill>
              <a:latin typeface="Consolas" panose="020B0609020204030204" pitchFamily="49" charset="0"/>
            </a:endParaRPr>
          </a:p>
          <a:p>
            <a:pPr marL="1371600" lvl="3" indent="0">
              <a:buNone/>
            </a:pPr>
            <a:r>
              <a:rPr lang="vi-VN" sz="1900">
                <a:solidFill>
                  <a:srgbClr val="98676A"/>
                </a:solidFill>
                <a:latin typeface="Consolas" panose="020B0609020204030204" pitchFamily="49" charset="0"/>
              </a:rPr>
              <a:t>#define</a:t>
            </a:r>
            <a:r>
              <a:rPr lang="vi-VN" sz="1900">
                <a:solidFill>
                  <a:srgbClr val="D3AF86"/>
                </a:solidFill>
                <a:latin typeface="Consolas" panose="020B0609020204030204" pitchFamily="49" charset="0"/>
              </a:rPr>
              <a:t> </a:t>
            </a:r>
            <a:r>
              <a:rPr lang="vi-VN" sz="1900">
                <a:solidFill>
                  <a:srgbClr val="8AB1B0"/>
                </a:solidFill>
                <a:latin typeface="Consolas" panose="020B0609020204030204" pitchFamily="49" charset="0"/>
              </a:rPr>
              <a:t>MAX</a:t>
            </a:r>
            <a:r>
              <a:rPr lang="vi-VN" sz="1900">
                <a:solidFill>
                  <a:srgbClr val="D3AF86"/>
                </a:solidFill>
                <a:latin typeface="Consolas" panose="020B0609020204030204" pitchFamily="49" charset="0"/>
              </a:rPr>
              <a:t> </a:t>
            </a:r>
            <a:r>
              <a:rPr lang="vi-VN" sz="1900">
                <a:solidFill>
                  <a:srgbClr val="F79A32"/>
                </a:solidFill>
                <a:latin typeface="Consolas" panose="020B0609020204030204" pitchFamily="49" charset="0"/>
              </a:rPr>
              <a:t>20</a:t>
            </a:r>
            <a:r>
              <a:rPr lang="vi-VN" sz="1900">
                <a:solidFill>
                  <a:srgbClr val="D3AF86"/>
                </a:solidFill>
                <a:latin typeface="Consolas" panose="020B0609020204030204" pitchFamily="49" charset="0"/>
              </a:rPr>
              <a:t>      </a:t>
            </a:r>
            <a:r>
              <a:rPr lang="vi-VN" sz="1900">
                <a:solidFill>
                  <a:srgbClr val="A57A4C"/>
                </a:solidFill>
                <a:latin typeface="Consolas" panose="020B0609020204030204" pitchFamily="49" charset="0"/>
              </a:rPr>
              <a:t>//Số đỉnh tối đa</a:t>
            </a:r>
            <a:endParaRPr lang="vi-VN" sz="1900">
              <a:solidFill>
                <a:srgbClr val="D3AF86"/>
              </a:solidFill>
              <a:latin typeface="Consolas" panose="020B0609020204030204" pitchFamily="49" charset="0"/>
            </a:endParaRPr>
          </a:p>
          <a:p>
            <a:pPr marL="1371600" lvl="3" indent="0">
              <a:buNone/>
            </a:pPr>
            <a:r>
              <a:rPr lang="vi-VN" sz="1900">
                <a:solidFill>
                  <a:srgbClr val="98676A"/>
                </a:solidFill>
                <a:latin typeface="Consolas" panose="020B0609020204030204" pitchFamily="49" charset="0"/>
              </a:rPr>
              <a:t>#define</a:t>
            </a:r>
            <a:r>
              <a:rPr lang="vi-VN" sz="1900">
                <a:solidFill>
                  <a:srgbClr val="D3AF86"/>
                </a:solidFill>
                <a:latin typeface="Consolas" panose="020B0609020204030204" pitchFamily="49" charset="0"/>
              </a:rPr>
              <a:t> </a:t>
            </a:r>
            <a:r>
              <a:rPr lang="vi-VN" sz="1900">
                <a:solidFill>
                  <a:srgbClr val="8AB1B0"/>
                </a:solidFill>
                <a:latin typeface="Consolas" panose="020B0609020204030204" pitchFamily="49" charset="0"/>
              </a:rPr>
              <a:t>INF</a:t>
            </a:r>
            <a:r>
              <a:rPr lang="vi-VN" sz="1900">
                <a:solidFill>
                  <a:srgbClr val="D3AF86"/>
                </a:solidFill>
                <a:latin typeface="Consolas" panose="020B0609020204030204" pitchFamily="49" charset="0"/>
              </a:rPr>
              <a:t> </a:t>
            </a:r>
            <a:r>
              <a:rPr lang="vi-VN" sz="1900">
                <a:solidFill>
                  <a:srgbClr val="F79A32"/>
                </a:solidFill>
                <a:latin typeface="Consolas" panose="020B0609020204030204" pitchFamily="49" charset="0"/>
              </a:rPr>
              <a:t>1000</a:t>
            </a:r>
            <a:r>
              <a:rPr lang="vi-VN" sz="1900">
                <a:solidFill>
                  <a:srgbClr val="D3AF86"/>
                </a:solidFill>
                <a:latin typeface="Consolas" panose="020B0609020204030204" pitchFamily="49" charset="0"/>
              </a:rPr>
              <a:t>    </a:t>
            </a:r>
            <a:r>
              <a:rPr lang="vi-VN" sz="1900">
                <a:solidFill>
                  <a:srgbClr val="A57A4C"/>
                </a:solidFill>
                <a:latin typeface="Consolas" panose="020B0609020204030204" pitchFamily="49" charset="0"/>
              </a:rPr>
              <a:t>//Vô cùng</a:t>
            </a:r>
            <a:endParaRPr lang="vi-VN" sz="1900">
              <a:solidFill>
                <a:srgbClr val="D3AF86"/>
              </a:solidFill>
              <a:latin typeface="Consolas" panose="020B0609020204030204" pitchFamily="49" charset="0"/>
            </a:endParaRPr>
          </a:p>
          <a:p>
            <a:pPr marL="1371600" lvl="3" indent="0">
              <a:buNone/>
            </a:pPr>
            <a:r>
              <a:rPr lang="vi-VN" sz="1900">
                <a:solidFill>
                  <a:srgbClr val="98676A"/>
                </a:solidFill>
                <a:latin typeface="Consolas" panose="020B0609020204030204" pitchFamily="49" charset="0"/>
              </a:rPr>
              <a:t>#define</a:t>
            </a:r>
            <a:r>
              <a:rPr lang="vi-VN" sz="1900">
                <a:solidFill>
                  <a:srgbClr val="D3AF86"/>
                </a:solidFill>
                <a:latin typeface="Consolas" panose="020B0609020204030204" pitchFamily="49" charset="0"/>
              </a:rPr>
              <a:t> </a:t>
            </a:r>
            <a:r>
              <a:rPr lang="vi-VN" sz="1900">
                <a:solidFill>
                  <a:srgbClr val="8AB1B0"/>
                </a:solidFill>
                <a:latin typeface="Consolas" panose="020B0609020204030204" pitchFamily="49" charset="0"/>
              </a:rPr>
              <a:t>YES</a:t>
            </a:r>
            <a:r>
              <a:rPr lang="vi-VN" sz="1900">
                <a:solidFill>
                  <a:srgbClr val="D3AF86"/>
                </a:solidFill>
                <a:latin typeface="Consolas" panose="020B0609020204030204" pitchFamily="49" charset="0"/>
              </a:rPr>
              <a:t> </a:t>
            </a:r>
            <a:r>
              <a:rPr lang="vi-VN" sz="1900">
                <a:solidFill>
                  <a:srgbClr val="F79A32"/>
                </a:solidFill>
                <a:latin typeface="Consolas" panose="020B0609020204030204" pitchFamily="49" charset="0"/>
              </a:rPr>
              <a:t>1</a:t>
            </a:r>
            <a:r>
              <a:rPr lang="vi-VN" sz="1900">
                <a:solidFill>
                  <a:srgbClr val="D3AF86"/>
                </a:solidFill>
                <a:latin typeface="Consolas" panose="020B0609020204030204" pitchFamily="49" charset="0"/>
              </a:rPr>
              <a:t>       </a:t>
            </a:r>
            <a:r>
              <a:rPr lang="vi-VN" sz="1900">
                <a:solidFill>
                  <a:srgbClr val="A57A4C"/>
                </a:solidFill>
                <a:latin typeface="Consolas" panose="020B0609020204030204" pitchFamily="49" charset="0"/>
              </a:rPr>
              <a:t>//Đã xét</a:t>
            </a:r>
            <a:endParaRPr lang="vi-VN" sz="1900">
              <a:solidFill>
                <a:srgbClr val="D3AF86"/>
              </a:solidFill>
              <a:latin typeface="Consolas" panose="020B0609020204030204" pitchFamily="49" charset="0"/>
            </a:endParaRPr>
          </a:p>
          <a:p>
            <a:pPr marL="1371600" lvl="3" indent="0">
              <a:buNone/>
            </a:pPr>
            <a:r>
              <a:rPr lang="vi-VN" sz="1900">
                <a:solidFill>
                  <a:srgbClr val="98676A"/>
                </a:solidFill>
                <a:latin typeface="Consolas" panose="020B0609020204030204" pitchFamily="49" charset="0"/>
              </a:rPr>
              <a:t>#define</a:t>
            </a:r>
            <a:r>
              <a:rPr lang="vi-VN" sz="1900">
                <a:solidFill>
                  <a:srgbClr val="D3AF86"/>
                </a:solidFill>
                <a:latin typeface="Consolas" panose="020B0609020204030204" pitchFamily="49" charset="0"/>
              </a:rPr>
              <a:t> </a:t>
            </a:r>
            <a:r>
              <a:rPr lang="vi-VN" sz="1900">
                <a:solidFill>
                  <a:srgbClr val="8AB1B0"/>
                </a:solidFill>
                <a:latin typeface="Consolas" panose="020B0609020204030204" pitchFamily="49" charset="0"/>
              </a:rPr>
              <a:t>NO</a:t>
            </a:r>
            <a:r>
              <a:rPr lang="vi-VN" sz="1900">
                <a:solidFill>
                  <a:srgbClr val="D3AF86"/>
                </a:solidFill>
                <a:latin typeface="Consolas" panose="020B0609020204030204" pitchFamily="49" charset="0"/>
              </a:rPr>
              <a:t> </a:t>
            </a:r>
            <a:r>
              <a:rPr lang="vi-VN" sz="1900">
                <a:solidFill>
                  <a:srgbClr val="F79A32"/>
                </a:solidFill>
                <a:latin typeface="Consolas" panose="020B0609020204030204" pitchFamily="49" charset="0"/>
              </a:rPr>
              <a:t>0</a:t>
            </a:r>
            <a:r>
              <a:rPr lang="vi-VN" sz="1900">
                <a:solidFill>
                  <a:srgbClr val="D3AF86"/>
                </a:solidFill>
                <a:latin typeface="Consolas" panose="020B0609020204030204" pitchFamily="49" charset="0"/>
              </a:rPr>
              <a:t>        </a:t>
            </a:r>
            <a:r>
              <a:rPr lang="vi-VN" sz="1900">
                <a:solidFill>
                  <a:srgbClr val="A57A4C"/>
                </a:solidFill>
                <a:latin typeface="Consolas" panose="020B0609020204030204" pitchFamily="49" charset="0"/>
              </a:rPr>
              <a:t>//Chưa xét</a:t>
            </a:r>
            <a:endParaRPr lang="vi-VN" sz="1900">
              <a:solidFill>
                <a:srgbClr val="D3AF86"/>
              </a:solidFill>
              <a:latin typeface="Consolas" panose="020B0609020204030204" pitchFamily="49" charset="0"/>
            </a:endParaRPr>
          </a:p>
          <a:p>
            <a:pPr marL="1371600" lvl="3" indent="0">
              <a:buNone/>
            </a:pPr>
            <a:r>
              <a:rPr lang="vi-VN" sz="1900">
                <a:solidFill>
                  <a:srgbClr val="98676A"/>
                </a:solidFill>
                <a:latin typeface="Consolas" panose="020B0609020204030204" pitchFamily="49" charset="0"/>
              </a:rPr>
              <a:t>#define</a:t>
            </a:r>
            <a:r>
              <a:rPr lang="vi-VN" sz="1900">
                <a:solidFill>
                  <a:srgbClr val="D3AF86"/>
                </a:solidFill>
                <a:latin typeface="Consolas" panose="020B0609020204030204" pitchFamily="49" charset="0"/>
              </a:rPr>
              <a:t> </a:t>
            </a:r>
            <a:r>
              <a:rPr lang="vi-VN" sz="1900">
                <a:solidFill>
                  <a:srgbClr val="8AB1B0"/>
                </a:solidFill>
                <a:latin typeface="Consolas" panose="020B0609020204030204" pitchFamily="49" charset="0"/>
              </a:rPr>
              <a:t>NULLDATA</a:t>
            </a:r>
            <a:r>
              <a:rPr lang="vi-VN" sz="1900">
                <a:solidFill>
                  <a:srgbClr val="D3AF86"/>
                </a:solidFill>
                <a:latin typeface="Consolas" panose="020B0609020204030204" pitchFamily="49" charset="0"/>
              </a:rPr>
              <a:t> -</a:t>
            </a:r>
            <a:r>
              <a:rPr lang="vi-VN" sz="1900">
                <a:solidFill>
                  <a:srgbClr val="F79A32"/>
                </a:solidFill>
                <a:latin typeface="Consolas" panose="020B0609020204030204" pitchFamily="49" charset="0"/>
              </a:rPr>
              <a:t>1</a:t>
            </a:r>
            <a:r>
              <a:rPr lang="vi-VN" sz="1900">
                <a:solidFill>
                  <a:srgbClr val="D3AF86"/>
                </a:solidFill>
                <a:latin typeface="Consolas" panose="020B0609020204030204" pitchFamily="49" charset="0"/>
              </a:rPr>
              <a:t> </a:t>
            </a:r>
            <a:r>
              <a:rPr lang="vi-VN" sz="1900">
                <a:solidFill>
                  <a:srgbClr val="A57A4C"/>
                </a:solidFill>
                <a:latin typeface="Consolas" panose="020B0609020204030204" pitchFamily="49" charset="0"/>
              </a:rPr>
              <a:t>//Giá trị rỗng</a:t>
            </a:r>
            <a:endParaRPr lang="vi-VN" sz="1900">
              <a:solidFill>
                <a:srgbClr val="BBBBBB"/>
              </a:solidFill>
              <a:latin typeface="Consolas" panose="020B0609020204030204" pitchFamily="49" charset="0"/>
            </a:endParaRP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13</a:t>
            </a:fld>
            <a:endParaRPr lang="vi-VN"/>
          </a:p>
        </p:txBody>
      </p:sp>
    </p:spTree>
    <p:extLst>
      <p:ext uri="{BB962C8B-B14F-4D97-AF65-F5344CB8AC3E}">
        <p14:creationId xmlns:p14="http://schemas.microsoft.com/office/powerpoint/2010/main" val="35888902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anim calcmode="lin" valueType="num">
                                      <p:cBhvr>
                                        <p:cTn id="8"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500"/>
                                        <p:tgtEl>
                                          <p:spTgt spid="3">
                                            <p:txEl>
                                              <p:pRg st="1" end="1"/>
                                            </p:txEl>
                                          </p:spTgt>
                                        </p:tgtEl>
                                      </p:cBhvr>
                                    </p:animEffect>
                                    <p:anim calcmode="lin" valueType="num">
                                      <p:cBhvr>
                                        <p:cTn id="15"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500"/>
                                        <p:tgtEl>
                                          <p:spTgt spid="3">
                                            <p:txEl>
                                              <p:pRg st="2" end="2"/>
                                            </p:txEl>
                                          </p:spTgt>
                                        </p:tgtEl>
                                      </p:cBhvr>
                                    </p:animEffect>
                                    <p:anim calcmode="lin" valueType="num">
                                      <p:cBhvr>
                                        <p:cTn id="22"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500"/>
                                        <p:tgtEl>
                                          <p:spTgt spid="3">
                                            <p:txEl>
                                              <p:pRg st="3" end="3"/>
                                            </p:txEl>
                                          </p:spTgt>
                                        </p:tgtEl>
                                      </p:cBhvr>
                                    </p:animEffect>
                                    <p:anim calcmode="lin" valueType="num">
                                      <p:cBhvr>
                                        <p:cTn id="29"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42" presetClass="entr" presetSubtype="0" fill="hold" grpId="0" nodeType="after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500"/>
                                        <p:tgtEl>
                                          <p:spTgt spid="3">
                                            <p:txEl>
                                              <p:pRg st="4" end="4"/>
                                            </p:txEl>
                                          </p:spTgt>
                                        </p:tgtEl>
                                      </p:cBhvr>
                                    </p:animEffect>
                                    <p:anim calcmode="lin" valueType="num">
                                      <p:cBhvr>
                                        <p:cTn id="35" dur="1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500"/>
                                        <p:tgtEl>
                                          <p:spTgt spid="3">
                                            <p:txEl>
                                              <p:pRg st="5" end="5"/>
                                            </p:txEl>
                                          </p:spTgt>
                                        </p:tgtEl>
                                      </p:cBhvr>
                                    </p:animEffect>
                                    <p:anim calcmode="lin" valueType="num">
                                      <p:cBhvr>
                                        <p:cTn id="41" dur="1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3" fill="hold">
                            <p:stCondLst>
                              <p:cond delay="4500"/>
                            </p:stCondLst>
                            <p:childTnLst>
                              <p:par>
                                <p:cTn id="44" presetID="42" presetClass="entr" presetSubtype="0" fill="hold" grpId="0" nodeType="after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500"/>
                                        <p:tgtEl>
                                          <p:spTgt spid="3">
                                            <p:txEl>
                                              <p:pRg st="6" end="6"/>
                                            </p:txEl>
                                          </p:spTgt>
                                        </p:tgtEl>
                                      </p:cBhvr>
                                    </p:animEffect>
                                    <p:anim calcmode="lin" valueType="num">
                                      <p:cBhvr>
                                        <p:cTn id="47" dur="1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9" fill="hold">
                            <p:stCondLst>
                              <p:cond delay="6000"/>
                            </p:stCondLst>
                            <p:childTnLst>
                              <p:par>
                                <p:cTn id="50" presetID="42" presetClass="entr" presetSubtype="0" fill="hold" grpId="0" nodeType="after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500"/>
                                        <p:tgtEl>
                                          <p:spTgt spid="3">
                                            <p:txEl>
                                              <p:pRg st="7" end="7"/>
                                            </p:txEl>
                                          </p:spTgt>
                                        </p:tgtEl>
                                      </p:cBhvr>
                                    </p:animEffect>
                                    <p:anim calcmode="lin" valueType="num">
                                      <p:cBhvr>
                                        <p:cTn id="53" dur="1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55" fill="hold">
                            <p:stCondLst>
                              <p:cond delay="7500"/>
                            </p:stCondLst>
                            <p:childTnLst>
                              <p:par>
                                <p:cTn id="56" presetID="42" presetClass="entr" presetSubtype="0" fill="hold" grpId="0" nodeType="after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1500"/>
                                        <p:tgtEl>
                                          <p:spTgt spid="3">
                                            <p:txEl>
                                              <p:pRg st="8" end="8"/>
                                            </p:txEl>
                                          </p:spTgt>
                                        </p:tgtEl>
                                      </p:cBhvr>
                                    </p:animEffect>
                                    <p:anim calcmode="lin" valueType="num">
                                      <p:cBhvr>
                                        <p:cTn id="59" dur="1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0" dur="1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61" fill="hold">
                            <p:stCondLst>
                              <p:cond delay="9000"/>
                            </p:stCondLst>
                            <p:childTnLst>
                              <p:par>
                                <p:cTn id="62" presetID="42" presetClass="entr" presetSubtype="0" fill="hold" grpId="0" nodeType="after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500"/>
                                        <p:tgtEl>
                                          <p:spTgt spid="3">
                                            <p:txEl>
                                              <p:pRg st="9" end="9"/>
                                            </p:txEl>
                                          </p:spTgt>
                                        </p:tgtEl>
                                      </p:cBhvr>
                                    </p:animEffect>
                                    <p:anim calcmode="lin" valueType="num">
                                      <p:cBhvr>
                                        <p:cTn id="65" dur="1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a:bodyPr>
          <a:lstStyle/>
          <a:p>
            <a:r>
              <a:rPr lang="vi-VN"/>
              <a:t>Các bước tiến hành cài đặt:</a:t>
            </a:r>
          </a:p>
          <a:p>
            <a:pPr marL="914400" lvl="1" indent="-457200">
              <a:buFont typeface="+mj-lt"/>
              <a:buAutoNum type="arabicPeriod"/>
            </a:pPr>
            <a:r>
              <a:rPr lang="vi-VN"/>
              <a:t>Trong tập tin Common.h viết như sau:</a:t>
            </a:r>
          </a:p>
          <a:p>
            <a:pPr lvl="2">
              <a:buFont typeface="Wingdings" panose="05000000000000000000" pitchFamily="2" charset="2"/>
              <a:buChar char="Ø"/>
            </a:pPr>
            <a:r>
              <a:rPr lang="vi-VN"/>
              <a:t> Định nghĩa các kiểu dữ liệu:</a:t>
            </a:r>
          </a:p>
          <a:p>
            <a:pPr marL="1371600" lvl="3" indent="0">
              <a:buNone/>
            </a:pPr>
            <a:r>
              <a:rPr lang="vi-VN" sz="1800">
                <a:solidFill>
                  <a:srgbClr val="98676A"/>
                </a:solidFill>
                <a:latin typeface="Consolas" panose="020B0609020204030204" pitchFamily="49" charset="0"/>
              </a:rPr>
              <a:t>typedef</a:t>
            </a:r>
            <a:r>
              <a:rPr lang="vi-VN" sz="1800">
                <a:solidFill>
                  <a:srgbClr val="D3AF86"/>
                </a:solidFill>
                <a:latin typeface="Consolas" panose="020B0609020204030204" pitchFamily="49" charset="0"/>
              </a:rPr>
              <a:t> </a:t>
            </a:r>
            <a:r>
              <a:rPr lang="vi-VN" sz="1800">
                <a:solidFill>
                  <a:srgbClr val="98676A"/>
                </a:solidFill>
                <a:latin typeface="Consolas" panose="020B0609020204030204" pitchFamily="49" charset="0"/>
              </a:rPr>
              <a:t>char</a:t>
            </a:r>
            <a:r>
              <a:rPr lang="vi-VN" sz="1800">
                <a:solidFill>
                  <a:srgbClr val="D3AF86"/>
                </a:solidFill>
                <a:latin typeface="Consolas" panose="020B0609020204030204" pitchFamily="49" charset="0"/>
              </a:rPr>
              <a:t> LabelType; 	</a:t>
            </a:r>
            <a:r>
              <a:rPr lang="vi-VN" sz="1800">
                <a:solidFill>
                  <a:srgbClr val="A57A4C"/>
                </a:solidFill>
                <a:latin typeface="Consolas" panose="020B0609020204030204" pitchFamily="49" charset="0"/>
              </a:rPr>
              <a:t>//Kiểu tên nhãn là một ký tự</a:t>
            </a:r>
            <a:endParaRPr lang="vi-VN" sz="1800">
              <a:solidFill>
                <a:srgbClr val="D3AF86"/>
              </a:solidFill>
              <a:latin typeface="Consolas" panose="020B0609020204030204" pitchFamily="49" charset="0"/>
            </a:endParaRPr>
          </a:p>
          <a:p>
            <a:pPr marL="1371600" lvl="3" indent="0">
              <a:buNone/>
            </a:pPr>
            <a:r>
              <a:rPr lang="vi-VN" sz="1800">
                <a:solidFill>
                  <a:srgbClr val="98676A"/>
                </a:solidFill>
                <a:latin typeface="Consolas" panose="020B0609020204030204" pitchFamily="49" charset="0"/>
              </a:rPr>
              <a:t>typedef</a:t>
            </a:r>
            <a:r>
              <a:rPr lang="vi-VN" sz="1800">
                <a:solidFill>
                  <a:srgbClr val="D3AF86"/>
                </a:solidFill>
                <a:latin typeface="Consolas" panose="020B0609020204030204" pitchFamily="49" charset="0"/>
              </a:rPr>
              <a:t> </a:t>
            </a:r>
            <a:r>
              <a:rPr lang="vi-VN" sz="1800">
                <a:solidFill>
                  <a:srgbClr val="98676A"/>
                </a:solidFill>
                <a:latin typeface="Consolas" panose="020B0609020204030204" pitchFamily="49" charset="0"/>
              </a:rPr>
              <a:t>int</a:t>
            </a:r>
            <a:r>
              <a:rPr lang="vi-VN" sz="1800">
                <a:solidFill>
                  <a:srgbClr val="D3AF86"/>
                </a:solidFill>
                <a:latin typeface="Consolas" panose="020B0609020204030204" pitchFamily="49" charset="0"/>
              </a:rPr>
              <a:t> CostType; 	</a:t>
            </a:r>
            <a:r>
              <a:rPr lang="vi-VN" sz="1800">
                <a:solidFill>
                  <a:srgbClr val="A57A4C"/>
                </a:solidFill>
                <a:latin typeface="Consolas" panose="020B0609020204030204" pitchFamily="49" charset="0"/>
              </a:rPr>
              <a:t>//Trọng số</a:t>
            </a:r>
            <a:endParaRPr lang="vi-VN" sz="1800">
              <a:solidFill>
                <a:srgbClr val="D3AF86"/>
              </a:solidFill>
              <a:latin typeface="Consolas" panose="020B0609020204030204" pitchFamily="49" charset="0"/>
            </a:endParaRP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14</a:t>
            </a:fld>
            <a:endParaRPr lang="vi-VN"/>
          </a:p>
        </p:txBody>
      </p:sp>
    </p:spTree>
    <p:extLst>
      <p:ext uri="{BB962C8B-B14F-4D97-AF65-F5344CB8AC3E}">
        <p14:creationId xmlns:p14="http://schemas.microsoft.com/office/powerpoint/2010/main" val="3866468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fontScale="85000" lnSpcReduction="20000"/>
          </a:bodyPr>
          <a:lstStyle/>
          <a:p>
            <a:r>
              <a:rPr lang="vi-VN"/>
              <a:t>Các bước tiến hành cài đặt:</a:t>
            </a:r>
          </a:p>
          <a:p>
            <a:pPr marL="914400" lvl="1" indent="-457200">
              <a:buFont typeface="+mj-lt"/>
              <a:buAutoNum type="arabicPeriod"/>
            </a:pPr>
            <a:r>
              <a:rPr lang="vi-VN"/>
              <a:t>Trong tập tin Common.h viết như sau:</a:t>
            </a:r>
          </a:p>
          <a:p>
            <a:pPr lvl="2">
              <a:buFont typeface="Wingdings" panose="05000000000000000000" pitchFamily="2" charset="2"/>
              <a:buChar char="Ø"/>
            </a:pPr>
            <a:r>
              <a:rPr lang="vi-VN"/>
              <a:t> Định nghĩa cấu trúc một cạnh:</a:t>
            </a:r>
          </a:p>
          <a:p>
            <a:pPr marL="1371600" lvl="3" indent="0">
              <a:buNone/>
            </a:pPr>
            <a:r>
              <a:rPr lang="vi-VN" sz="2200">
                <a:solidFill>
                  <a:srgbClr val="98676A"/>
                </a:solidFill>
                <a:latin typeface="Consolas" panose="020B0609020204030204" pitchFamily="49" charset="0"/>
              </a:rPr>
              <a:t>struct</a:t>
            </a:r>
            <a:r>
              <a:rPr lang="vi-VN" sz="2200">
                <a:solidFill>
                  <a:srgbClr val="D3AF86"/>
                </a:solidFill>
                <a:latin typeface="Consolas" panose="020B0609020204030204" pitchFamily="49" charset="0"/>
              </a:rPr>
              <a:t> </a:t>
            </a:r>
            <a:r>
              <a:rPr lang="vi-VN" sz="2200">
                <a:solidFill>
                  <a:srgbClr val="F06431"/>
                </a:solidFill>
                <a:latin typeface="Consolas" panose="020B0609020204030204" pitchFamily="49" charset="0"/>
              </a:rPr>
              <a:t>Data</a:t>
            </a:r>
            <a:endParaRPr lang="vi-VN" sz="2200">
              <a:solidFill>
                <a:srgbClr val="D3AF86"/>
              </a:solidFill>
              <a:latin typeface="Consolas" panose="020B0609020204030204" pitchFamily="49" charset="0"/>
            </a:endParaRPr>
          </a:p>
          <a:p>
            <a:pPr marL="1371600" lvl="3" indent="0">
              <a:buNone/>
            </a:pPr>
            <a:r>
              <a:rPr lang="vi-VN" sz="2200">
                <a:solidFill>
                  <a:srgbClr val="D3AF86"/>
                </a:solidFill>
                <a:latin typeface="Consolas" panose="020B0609020204030204" pitchFamily="49" charset="0"/>
              </a:rPr>
              <a:t>{</a:t>
            </a:r>
          </a:p>
          <a:p>
            <a:pPr marL="1371600" lvl="3" indent="0">
              <a:buNone/>
            </a:pPr>
            <a:r>
              <a:rPr lang="vi-VN" sz="2200">
                <a:solidFill>
                  <a:srgbClr val="D3AF86"/>
                </a:solidFill>
                <a:latin typeface="Consolas" panose="020B0609020204030204" pitchFamily="49" charset="0"/>
              </a:rPr>
              <a:t>    </a:t>
            </a:r>
            <a:r>
              <a:rPr lang="vi-VN" sz="2200">
                <a:solidFill>
                  <a:srgbClr val="98676A"/>
                </a:solidFill>
                <a:latin typeface="Consolas" panose="020B0609020204030204" pitchFamily="49" charset="0"/>
              </a:rPr>
              <a:t>char</a:t>
            </a:r>
            <a:r>
              <a:rPr lang="vi-VN" sz="2200">
                <a:solidFill>
                  <a:srgbClr val="D3AF86"/>
                </a:solidFill>
                <a:latin typeface="Consolas" panose="020B0609020204030204" pitchFamily="49" charset="0"/>
              </a:rPr>
              <a:t> Source; 		</a:t>
            </a:r>
            <a:r>
              <a:rPr lang="vi-VN" sz="2200">
                <a:solidFill>
                  <a:srgbClr val="A57A4C"/>
                </a:solidFill>
                <a:latin typeface="Consolas" panose="020B0609020204030204" pitchFamily="49" charset="0"/>
              </a:rPr>
              <a:t>//Đỉnh đầu</a:t>
            </a:r>
            <a:endParaRPr lang="vi-VN" sz="2200">
              <a:solidFill>
                <a:srgbClr val="D3AF86"/>
              </a:solidFill>
              <a:latin typeface="Consolas" panose="020B0609020204030204" pitchFamily="49" charset="0"/>
            </a:endParaRPr>
          </a:p>
          <a:p>
            <a:pPr marL="1371600" lvl="3" indent="0">
              <a:buNone/>
            </a:pPr>
            <a:r>
              <a:rPr lang="vi-VN" sz="2200">
                <a:solidFill>
                  <a:srgbClr val="D3AF86"/>
                </a:solidFill>
                <a:latin typeface="Consolas" panose="020B0609020204030204" pitchFamily="49" charset="0"/>
              </a:rPr>
              <a:t>    </a:t>
            </a:r>
            <a:r>
              <a:rPr lang="vi-VN" sz="2200">
                <a:solidFill>
                  <a:srgbClr val="98676A"/>
                </a:solidFill>
                <a:latin typeface="Consolas" panose="020B0609020204030204" pitchFamily="49" charset="0"/>
              </a:rPr>
              <a:t>char</a:t>
            </a:r>
            <a:r>
              <a:rPr lang="vi-VN" sz="2200">
                <a:solidFill>
                  <a:srgbClr val="D3AF86"/>
                </a:solidFill>
                <a:latin typeface="Consolas" panose="020B0609020204030204" pitchFamily="49" charset="0"/>
              </a:rPr>
              <a:t> Target; 		</a:t>
            </a:r>
            <a:r>
              <a:rPr lang="vi-VN" sz="2200">
                <a:solidFill>
                  <a:srgbClr val="A57A4C"/>
                </a:solidFill>
                <a:latin typeface="Consolas" panose="020B0609020204030204" pitchFamily="49" charset="0"/>
              </a:rPr>
              <a:t>//Đỉnh cuối</a:t>
            </a:r>
            <a:endParaRPr lang="vi-VN" sz="2200">
              <a:solidFill>
                <a:srgbClr val="D3AF86"/>
              </a:solidFill>
              <a:latin typeface="Consolas" panose="020B0609020204030204" pitchFamily="49" charset="0"/>
            </a:endParaRPr>
          </a:p>
          <a:p>
            <a:pPr marL="1371600" lvl="3" indent="0">
              <a:buNone/>
            </a:pPr>
            <a:r>
              <a:rPr lang="vi-VN" sz="2200">
                <a:solidFill>
                  <a:srgbClr val="D3AF86"/>
                </a:solidFill>
                <a:latin typeface="Consolas" panose="020B0609020204030204" pitchFamily="49" charset="0"/>
              </a:rPr>
              <a:t>    CostType Weight; 	</a:t>
            </a:r>
            <a:r>
              <a:rPr lang="vi-VN" sz="2200">
                <a:solidFill>
                  <a:srgbClr val="A57A4C"/>
                </a:solidFill>
                <a:latin typeface="Consolas" panose="020B0609020204030204" pitchFamily="49" charset="0"/>
              </a:rPr>
              <a:t>//Trọng số</a:t>
            </a:r>
            <a:endParaRPr lang="vi-VN" sz="2200">
              <a:solidFill>
                <a:srgbClr val="D3AF86"/>
              </a:solidFill>
              <a:latin typeface="Consolas" panose="020B0609020204030204" pitchFamily="49" charset="0"/>
            </a:endParaRPr>
          </a:p>
          <a:p>
            <a:pPr marL="1371600" lvl="3" indent="0">
              <a:buNone/>
            </a:pPr>
            <a:r>
              <a:rPr lang="vi-VN" sz="2200">
                <a:solidFill>
                  <a:srgbClr val="D3AF86"/>
                </a:solidFill>
                <a:latin typeface="Consolas" panose="020B0609020204030204" pitchFamily="49" charset="0"/>
              </a:rPr>
              <a:t>    </a:t>
            </a:r>
            <a:r>
              <a:rPr lang="vi-VN" sz="2200">
                <a:solidFill>
                  <a:srgbClr val="98676A"/>
                </a:solidFill>
                <a:latin typeface="Consolas" panose="020B0609020204030204" pitchFamily="49" charset="0"/>
              </a:rPr>
              <a:t>int</a:t>
            </a:r>
            <a:r>
              <a:rPr lang="vi-VN" sz="2200">
                <a:solidFill>
                  <a:srgbClr val="D3AF86"/>
                </a:solidFill>
                <a:latin typeface="Consolas" panose="020B0609020204030204" pitchFamily="49" charset="0"/>
              </a:rPr>
              <a:t> Marked; 		</a:t>
            </a:r>
            <a:r>
              <a:rPr lang="vi-VN" sz="2200">
                <a:solidFill>
                  <a:srgbClr val="A57A4C"/>
                </a:solidFill>
                <a:latin typeface="Consolas" panose="020B0609020204030204" pitchFamily="49" charset="0"/>
              </a:rPr>
              <a:t>//Trạng thái</a:t>
            </a:r>
            <a:endParaRPr lang="vi-VN" sz="2200">
              <a:solidFill>
                <a:srgbClr val="D3AF86"/>
              </a:solidFill>
              <a:latin typeface="Consolas" panose="020B0609020204030204" pitchFamily="49" charset="0"/>
            </a:endParaRPr>
          </a:p>
          <a:p>
            <a:pPr marL="1371600" lvl="3" indent="0">
              <a:buNone/>
            </a:pPr>
            <a:r>
              <a:rPr lang="vi-VN" sz="2200">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15</a:t>
            </a:fld>
            <a:endParaRPr lang="vi-VN"/>
          </a:p>
        </p:txBody>
      </p:sp>
    </p:spTree>
    <p:extLst>
      <p:ext uri="{BB962C8B-B14F-4D97-AF65-F5344CB8AC3E}">
        <p14:creationId xmlns:p14="http://schemas.microsoft.com/office/powerpoint/2010/main" val="3891505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lnSpcReduction="10000"/>
          </a:bodyPr>
          <a:lstStyle/>
          <a:p>
            <a:r>
              <a:rPr lang="vi-VN"/>
              <a:t>Các bước tiến hành cài đặt:</a:t>
            </a:r>
          </a:p>
          <a:p>
            <a:pPr marL="914400" lvl="1" indent="-457200">
              <a:buFont typeface="+mj-lt"/>
              <a:buAutoNum type="arabicPeriod"/>
            </a:pPr>
            <a:r>
              <a:rPr lang="vi-VN"/>
              <a:t>Trong tập tin Common.h viết như sau:</a:t>
            </a:r>
          </a:p>
          <a:p>
            <a:pPr lvl="2">
              <a:buFont typeface="Wingdings" panose="05000000000000000000" pitchFamily="2" charset="2"/>
              <a:buChar char="Ø"/>
            </a:pPr>
            <a:r>
              <a:rPr lang="vi-VN"/>
              <a:t> Định nghĩa cấu trúc danh sách cạnh:</a:t>
            </a:r>
          </a:p>
          <a:p>
            <a:pPr marL="1371600" lvl="3" indent="0">
              <a:buNone/>
            </a:pPr>
            <a:r>
              <a:rPr lang="en-US" sz="1800">
                <a:solidFill>
                  <a:srgbClr val="98676A"/>
                </a:solidFill>
                <a:latin typeface="Consolas" panose="020B0609020204030204" pitchFamily="49" charset="0"/>
              </a:rPr>
              <a:t>struct</a:t>
            </a:r>
            <a:r>
              <a:rPr lang="en-US" sz="1800">
                <a:solidFill>
                  <a:srgbClr val="D3AF86"/>
                </a:solidFill>
                <a:latin typeface="Consolas" panose="020B0609020204030204" pitchFamily="49" charset="0"/>
              </a:rPr>
              <a:t> </a:t>
            </a:r>
            <a:r>
              <a:rPr lang="en-US" sz="1800">
                <a:solidFill>
                  <a:srgbClr val="F06431"/>
                </a:solidFill>
                <a:latin typeface="Consolas" panose="020B0609020204030204" pitchFamily="49" charset="0"/>
              </a:rPr>
              <a:t>Edge</a:t>
            </a:r>
            <a:endParaRPr lang="en-US" sz="1800">
              <a:solidFill>
                <a:srgbClr val="D3AF86"/>
              </a:solidFill>
              <a:latin typeface="Consolas" panose="020B0609020204030204" pitchFamily="49" charset="0"/>
            </a:endParaRPr>
          </a:p>
          <a:p>
            <a:pPr marL="1371600" lvl="3" indent="0">
              <a:buNone/>
            </a:pPr>
            <a:r>
              <a:rPr lang="en-US" sz="1800">
                <a:solidFill>
                  <a:srgbClr val="D3AF86"/>
                </a:solidFill>
                <a:latin typeface="Consolas" panose="020B0609020204030204" pitchFamily="49" charset="0"/>
              </a:rPr>
              <a:t>{</a:t>
            </a:r>
          </a:p>
          <a:p>
            <a:pPr marL="1371600" lvl="3" indent="0">
              <a:buNone/>
            </a:pPr>
            <a:r>
              <a:rPr lang="en-US" sz="1800">
                <a:solidFill>
                  <a:srgbClr val="D3AF86"/>
                </a:solidFill>
                <a:latin typeface="Consolas" panose="020B0609020204030204" pitchFamily="49" charset="0"/>
              </a:rPr>
              <a:t>    Data info;</a:t>
            </a:r>
          </a:p>
          <a:p>
            <a:pPr marL="1371600" lvl="3" indent="0">
              <a:buNone/>
            </a:pPr>
            <a:r>
              <a:rPr lang="en-US" sz="1800">
                <a:solidFill>
                  <a:srgbClr val="D3AF86"/>
                </a:solidFill>
                <a:latin typeface="Consolas" panose="020B0609020204030204" pitchFamily="49" charset="0"/>
              </a:rPr>
              <a:t>    Edge *Next;</a:t>
            </a:r>
          </a:p>
          <a:p>
            <a:pPr marL="1371600" lvl="3" indent="0">
              <a:buNone/>
            </a:pPr>
            <a:r>
              <a:rPr lang="en-US" sz="1800">
                <a:solidFill>
                  <a:srgbClr val="D3AF86"/>
                </a:solidFill>
                <a:latin typeface="Consolas" panose="020B0609020204030204" pitchFamily="49" charset="0"/>
              </a:rPr>
              <a:t>};</a:t>
            </a:r>
          </a:p>
          <a:p>
            <a:pPr lvl="2">
              <a:buFont typeface="Wingdings" panose="05000000000000000000" pitchFamily="2" charset="2"/>
              <a:buChar char="Ø"/>
            </a:pPr>
            <a:r>
              <a:rPr lang="en-US"/>
              <a:t> Định nghĩa danh sách cạnh: </a:t>
            </a:r>
            <a:r>
              <a:rPr lang="vi-VN">
                <a:solidFill>
                  <a:srgbClr val="98676A"/>
                </a:solidFill>
                <a:latin typeface="Consolas" panose="020B0609020204030204" pitchFamily="49" charset="0"/>
              </a:rPr>
              <a:t>typedef</a:t>
            </a:r>
            <a:r>
              <a:rPr lang="vi-VN">
                <a:solidFill>
                  <a:srgbClr val="D3AF86"/>
                </a:solidFill>
                <a:latin typeface="Consolas" panose="020B0609020204030204" pitchFamily="49" charset="0"/>
              </a:rPr>
              <a:t> Edge *LIST;</a:t>
            </a:r>
            <a:endParaRPr lang="en-US"/>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16</a:t>
            </a:fld>
            <a:endParaRPr lang="vi-VN"/>
          </a:p>
        </p:txBody>
      </p:sp>
    </p:spTree>
    <p:extLst>
      <p:ext uri="{BB962C8B-B14F-4D97-AF65-F5344CB8AC3E}">
        <p14:creationId xmlns:p14="http://schemas.microsoft.com/office/powerpoint/2010/main" val="467056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a:bodyPr>
          <a:lstStyle/>
          <a:p>
            <a:r>
              <a:rPr lang="vi-VN"/>
              <a:t>Các bước tiến hành cài đặt:</a:t>
            </a:r>
          </a:p>
          <a:p>
            <a:pPr marL="914400" lvl="1" indent="-457200">
              <a:buFont typeface="+mj-lt"/>
              <a:buAutoNum type="arabicPeriod"/>
            </a:pPr>
            <a:r>
              <a:rPr lang="vi-VN"/>
              <a:t>Trong tập tin Common.h viết như sau:</a:t>
            </a:r>
          </a:p>
          <a:p>
            <a:pPr lvl="2">
              <a:buFont typeface="Wingdings" panose="05000000000000000000" pitchFamily="2" charset="2"/>
              <a:buChar char="Ø"/>
            </a:pPr>
            <a:r>
              <a:rPr lang="vi-VN"/>
              <a:t> Định nghĩa cấu trúc của một đỉnh:</a:t>
            </a:r>
          </a:p>
          <a:p>
            <a:pPr marL="1371600" lvl="3" indent="0">
              <a:buNone/>
            </a:pPr>
            <a:r>
              <a:rPr lang="vi-VN" sz="1800">
                <a:solidFill>
                  <a:srgbClr val="98676A"/>
                </a:solidFill>
                <a:latin typeface="Consolas" panose="020B0609020204030204" pitchFamily="49" charset="0"/>
              </a:rPr>
              <a:t>struct</a:t>
            </a:r>
            <a:r>
              <a:rPr lang="vi-VN" sz="1800">
                <a:solidFill>
                  <a:srgbClr val="D3AF86"/>
                </a:solidFill>
                <a:latin typeface="Consolas" panose="020B0609020204030204" pitchFamily="49" charset="0"/>
              </a:rPr>
              <a:t> </a:t>
            </a:r>
            <a:r>
              <a:rPr lang="vi-VN" sz="1800">
                <a:solidFill>
                  <a:srgbClr val="F06431"/>
                </a:solidFill>
                <a:latin typeface="Consolas" panose="020B0609020204030204" pitchFamily="49" charset="0"/>
              </a:rPr>
              <a:t>Vertex</a:t>
            </a:r>
            <a:endParaRPr lang="vi-VN" sz="1800">
              <a:solidFill>
                <a:srgbClr val="D3AF86"/>
              </a:solidFill>
              <a:latin typeface="Consolas" panose="020B0609020204030204" pitchFamily="49" charset="0"/>
            </a:endParaRPr>
          </a:p>
          <a:p>
            <a:pPr marL="1371600" lvl="3" indent="0">
              <a:buNone/>
            </a:pPr>
            <a:r>
              <a:rPr lang="vi-VN" sz="1800">
                <a:solidFill>
                  <a:srgbClr val="D3AF86"/>
                </a:solidFill>
                <a:latin typeface="Consolas" panose="020B0609020204030204" pitchFamily="49" charset="0"/>
              </a:rPr>
              <a:t>{</a:t>
            </a:r>
          </a:p>
          <a:p>
            <a:pPr marL="1371600" lvl="3" indent="0">
              <a:buNone/>
            </a:pPr>
            <a:r>
              <a:rPr lang="vi-VN" sz="1800">
                <a:solidFill>
                  <a:srgbClr val="D3AF86"/>
                </a:solidFill>
                <a:latin typeface="Consolas" panose="020B0609020204030204" pitchFamily="49" charset="0"/>
              </a:rPr>
              <a:t>    LabelType Label;</a:t>
            </a:r>
          </a:p>
          <a:p>
            <a:pPr marL="1371600" lvl="3" indent="0">
              <a:buNone/>
            </a:pPr>
            <a:r>
              <a:rPr lang="vi-VN" sz="1800">
                <a:solidFill>
                  <a:srgbClr val="D3AF86"/>
                </a:solidFill>
                <a:latin typeface="Consolas" panose="020B0609020204030204" pitchFamily="49" charset="0"/>
              </a:rPr>
              <a:t>    </a:t>
            </a:r>
            <a:r>
              <a:rPr lang="vi-VN" sz="1800">
                <a:solidFill>
                  <a:srgbClr val="98676A"/>
                </a:solidFill>
                <a:latin typeface="Consolas" panose="020B0609020204030204" pitchFamily="49" charset="0"/>
              </a:rPr>
              <a:t>int</a:t>
            </a:r>
            <a:r>
              <a:rPr lang="vi-VN" sz="1800">
                <a:solidFill>
                  <a:srgbClr val="D3AF86"/>
                </a:solidFill>
                <a:latin typeface="Consolas" panose="020B0609020204030204" pitchFamily="49" charset="0"/>
              </a:rPr>
              <a:t>      Visited;</a:t>
            </a:r>
          </a:p>
          <a:p>
            <a:pPr marL="1371600" lvl="3" indent="0">
              <a:buNone/>
            </a:pPr>
            <a:r>
              <a:rPr lang="vi-VN" sz="1800">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17</a:t>
            </a:fld>
            <a:endParaRPr lang="vi-VN"/>
          </a:p>
        </p:txBody>
      </p:sp>
    </p:spTree>
    <p:extLst>
      <p:ext uri="{BB962C8B-B14F-4D97-AF65-F5344CB8AC3E}">
        <p14:creationId xmlns:p14="http://schemas.microsoft.com/office/powerpoint/2010/main" val="3874962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fontScale="92500" lnSpcReduction="20000"/>
          </a:bodyPr>
          <a:lstStyle/>
          <a:p>
            <a:r>
              <a:rPr lang="vi-VN"/>
              <a:t>Các bước tiến hành cài đặt:</a:t>
            </a:r>
          </a:p>
          <a:p>
            <a:pPr marL="914400" lvl="1" indent="-457200">
              <a:buFont typeface="+mj-lt"/>
              <a:buAutoNum type="arabicPeriod"/>
            </a:pPr>
            <a:r>
              <a:rPr lang="vi-VN"/>
              <a:t>Trong tập tin Common.h viết như sau:</a:t>
            </a:r>
          </a:p>
          <a:p>
            <a:pPr lvl="2">
              <a:buFont typeface="Wingdings" panose="05000000000000000000" pitchFamily="2" charset="2"/>
              <a:buChar char="Ø"/>
            </a:pPr>
            <a:r>
              <a:rPr lang="vi-VN"/>
              <a:t> Định nghĩa kiểu dữ liệu đồ thị: </a:t>
            </a:r>
          </a:p>
          <a:p>
            <a:pPr marL="1371600" lvl="3" indent="0">
              <a:buNone/>
            </a:pPr>
            <a:r>
              <a:rPr lang="vi-VN">
                <a:solidFill>
                  <a:srgbClr val="98676A"/>
                </a:solidFill>
                <a:latin typeface="Consolas" panose="020B0609020204030204" pitchFamily="49" charset="0"/>
              </a:rPr>
              <a:t>struct</a:t>
            </a:r>
            <a:r>
              <a:rPr lang="vi-VN">
                <a:solidFill>
                  <a:srgbClr val="D3AF86"/>
                </a:solidFill>
                <a:latin typeface="Consolas" panose="020B0609020204030204" pitchFamily="49" charset="0"/>
              </a:rPr>
              <a:t> </a:t>
            </a:r>
            <a:r>
              <a:rPr lang="vi-VN">
                <a:solidFill>
                  <a:srgbClr val="F06431"/>
                </a:solidFill>
                <a:latin typeface="Consolas" panose="020B0609020204030204" pitchFamily="49" charset="0"/>
              </a:rPr>
              <a:t>Graph</a:t>
            </a:r>
            <a:endParaRPr lang="vi-VN">
              <a:solidFill>
                <a:srgbClr val="D3AF86"/>
              </a:solidFill>
              <a:latin typeface="Consolas" panose="020B0609020204030204" pitchFamily="49" charset="0"/>
            </a:endParaRPr>
          </a:p>
          <a:p>
            <a:pPr marL="1371600" lvl="3" indent="0">
              <a:buNone/>
            </a:pPr>
            <a:r>
              <a:rPr lang="vi-VN">
                <a:solidFill>
                  <a:srgbClr val="D3AF86"/>
                </a:solidFill>
                <a:latin typeface="Consolas" panose="020B0609020204030204" pitchFamily="49" charset="0"/>
              </a:rPr>
              <a:t>{</a:t>
            </a:r>
          </a:p>
          <a:p>
            <a:pPr marL="1371600" lvl="3"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bool</a:t>
            </a:r>
            <a:r>
              <a:rPr lang="vi-VN">
                <a:solidFill>
                  <a:srgbClr val="D3AF86"/>
                </a:solidFill>
                <a:latin typeface="Consolas" panose="020B0609020204030204" pitchFamily="49" charset="0"/>
              </a:rPr>
              <a:t> Directed;		</a:t>
            </a:r>
            <a:r>
              <a:rPr lang="vi-VN">
                <a:solidFill>
                  <a:srgbClr val="A57A4C"/>
                </a:solidFill>
                <a:latin typeface="Consolas" panose="020B0609020204030204" pitchFamily="49" charset="0"/>
              </a:rPr>
              <a:t>//Có hướng hay không?</a:t>
            </a:r>
            <a:endParaRPr lang="vi-VN">
              <a:solidFill>
                <a:srgbClr val="D3AF86"/>
              </a:solidFill>
              <a:latin typeface="Consolas" panose="020B0609020204030204" pitchFamily="49" charset="0"/>
            </a:endParaRPr>
          </a:p>
          <a:p>
            <a:pPr marL="1371600" lvl="3"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int</a:t>
            </a:r>
            <a:r>
              <a:rPr lang="vi-VN">
                <a:solidFill>
                  <a:srgbClr val="D3AF86"/>
                </a:solidFill>
                <a:latin typeface="Consolas" panose="020B0609020204030204" pitchFamily="49" charset="0"/>
              </a:rPr>
              <a:t> NumVertices;		</a:t>
            </a:r>
            <a:r>
              <a:rPr lang="vi-VN">
                <a:solidFill>
                  <a:srgbClr val="A57A4C"/>
                </a:solidFill>
                <a:latin typeface="Consolas" panose="020B0609020204030204" pitchFamily="49" charset="0"/>
              </a:rPr>
              <a:t>//Số đỉnh</a:t>
            </a:r>
            <a:endParaRPr lang="vi-VN">
              <a:solidFill>
                <a:srgbClr val="D3AF86"/>
              </a:solidFill>
              <a:latin typeface="Consolas" panose="020B0609020204030204" pitchFamily="49" charset="0"/>
            </a:endParaRPr>
          </a:p>
          <a:p>
            <a:pPr marL="1371600" lvl="3"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int</a:t>
            </a:r>
            <a:r>
              <a:rPr lang="vi-VN">
                <a:solidFill>
                  <a:srgbClr val="D3AF86"/>
                </a:solidFill>
                <a:latin typeface="Consolas" panose="020B0609020204030204" pitchFamily="49" charset="0"/>
              </a:rPr>
              <a:t> NumEdges; 		</a:t>
            </a:r>
            <a:r>
              <a:rPr lang="vi-VN">
                <a:solidFill>
                  <a:srgbClr val="A57A4C"/>
                </a:solidFill>
                <a:latin typeface="Consolas" panose="020B0609020204030204" pitchFamily="49" charset="0"/>
              </a:rPr>
              <a:t>//Số cạnh</a:t>
            </a:r>
            <a:endParaRPr lang="vi-VN">
              <a:solidFill>
                <a:srgbClr val="D3AF86"/>
              </a:solidFill>
              <a:latin typeface="Consolas" panose="020B0609020204030204" pitchFamily="49" charset="0"/>
            </a:endParaRPr>
          </a:p>
          <a:p>
            <a:pPr marL="1371600" lvl="3" indent="0">
              <a:buNone/>
            </a:pPr>
            <a:r>
              <a:rPr lang="vi-VN">
                <a:solidFill>
                  <a:srgbClr val="D3AF86"/>
                </a:solidFill>
                <a:latin typeface="Consolas" panose="020B0609020204030204" pitchFamily="49" charset="0"/>
              </a:rPr>
              <a:t>    Vertex Vertices[MAX];   	</a:t>
            </a:r>
            <a:r>
              <a:rPr lang="vi-VN">
                <a:solidFill>
                  <a:srgbClr val="A57A4C"/>
                </a:solidFill>
                <a:latin typeface="Consolas" panose="020B0609020204030204" pitchFamily="49" charset="0"/>
              </a:rPr>
              <a:t>//Danh sách đỉnh</a:t>
            </a:r>
            <a:endParaRPr lang="vi-VN">
              <a:solidFill>
                <a:srgbClr val="D3AF86"/>
              </a:solidFill>
              <a:latin typeface="Consolas" panose="020B0609020204030204" pitchFamily="49" charset="0"/>
            </a:endParaRPr>
          </a:p>
          <a:p>
            <a:pPr marL="1371600" lvl="3" indent="0">
              <a:buNone/>
            </a:pPr>
            <a:r>
              <a:rPr lang="vi-VN">
                <a:solidFill>
                  <a:srgbClr val="D3AF86"/>
                </a:solidFill>
                <a:latin typeface="Consolas" panose="020B0609020204030204" pitchFamily="49" charset="0"/>
              </a:rPr>
              <a:t>    LIST ListEdges; 		</a:t>
            </a:r>
            <a:r>
              <a:rPr lang="vi-VN">
                <a:solidFill>
                  <a:srgbClr val="A57A4C"/>
                </a:solidFill>
                <a:latin typeface="Consolas" panose="020B0609020204030204" pitchFamily="49" charset="0"/>
              </a:rPr>
              <a:t>//Danh sach cạnh</a:t>
            </a:r>
            <a:endParaRPr lang="vi-VN">
              <a:solidFill>
                <a:srgbClr val="D3AF86"/>
              </a:solidFill>
              <a:latin typeface="Consolas" panose="020B0609020204030204" pitchFamily="49" charset="0"/>
            </a:endParaRPr>
          </a:p>
          <a:p>
            <a:pPr marL="1371600" lvl="3" indent="0">
              <a:buNone/>
            </a:pPr>
            <a:r>
              <a:rPr lang="vi-VN">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18</a:t>
            </a:fld>
            <a:endParaRPr lang="vi-VN"/>
          </a:p>
        </p:txBody>
      </p:sp>
    </p:spTree>
    <p:extLst>
      <p:ext uri="{BB962C8B-B14F-4D97-AF65-F5344CB8AC3E}">
        <p14:creationId xmlns:p14="http://schemas.microsoft.com/office/powerpoint/2010/main" val="1047887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a:bodyPr>
          <a:lstStyle/>
          <a:p>
            <a:r>
              <a:rPr lang="vi-VN"/>
              <a:t>Các bước tiến hành cài đặt:</a:t>
            </a:r>
          </a:p>
          <a:p>
            <a:pPr marL="914400" lvl="1" indent="-457200">
              <a:buFont typeface="+mj-lt"/>
              <a:buAutoNum type="arabicPeriod" startAt="2"/>
            </a:pPr>
            <a:r>
              <a:rPr lang="vi-VN"/>
              <a:t>Trong tập tin Program.cpp viết như sau:</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19</a:t>
            </a:fld>
            <a:endParaRPr lang="vi-VN"/>
          </a:p>
        </p:txBody>
      </p:sp>
    </p:spTree>
    <p:extLst>
      <p:ext uri="{BB962C8B-B14F-4D97-AF65-F5344CB8AC3E}">
        <p14:creationId xmlns:p14="http://schemas.microsoft.com/office/powerpoint/2010/main" val="2565611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FBD530-A9D7-4D90-A306-BA35EB1127B3}"/>
              </a:ext>
            </a:extLst>
          </p:cNvPr>
          <p:cNvSpPr>
            <a:spLocks noGrp="1"/>
          </p:cNvSpPr>
          <p:nvPr>
            <p:ph type="title"/>
          </p:nvPr>
        </p:nvSpPr>
        <p:spPr>
          <a:xfrm>
            <a:off x="1141413" y="618518"/>
            <a:ext cx="9905998" cy="759906"/>
          </a:xfrm>
        </p:spPr>
        <p:txBody>
          <a:bodyPr/>
          <a:lstStyle/>
          <a:p>
            <a:pPr algn="ctr"/>
            <a:r>
              <a:rPr lang="vi-VN"/>
              <a:t>Nội dung chính</a:t>
            </a:r>
          </a:p>
        </p:txBody>
      </p:sp>
      <p:graphicFrame>
        <p:nvGraphicFramePr>
          <p:cNvPr id="7" name="Chỗ dành sẵn cho Nội dung 6">
            <a:extLst>
              <a:ext uri="{FF2B5EF4-FFF2-40B4-BE49-F238E27FC236}">
                <a16:creationId xmlns:a16="http://schemas.microsoft.com/office/drawing/2014/main" id="{BA9E3453-7232-40E2-8F81-445804831313}"/>
              </a:ext>
            </a:extLst>
          </p:cNvPr>
          <p:cNvGraphicFramePr>
            <a:graphicFrameLocks noGrp="1"/>
          </p:cNvGraphicFramePr>
          <p:nvPr>
            <p:ph idx="1"/>
            <p:extLst>
              <p:ext uri="{D42A27DB-BD31-4B8C-83A1-F6EECF244321}">
                <p14:modId xmlns:p14="http://schemas.microsoft.com/office/powerpoint/2010/main" val="1689838871"/>
              </p:ext>
            </p:extLst>
          </p:nvPr>
        </p:nvGraphicFramePr>
        <p:xfrm>
          <a:off x="1141413" y="1378424"/>
          <a:ext cx="9906000" cy="4412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hỗ dành sẵn cho Ngày tháng 3">
            <a:extLst>
              <a:ext uri="{FF2B5EF4-FFF2-40B4-BE49-F238E27FC236}">
                <a16:creationId xmlns:a16="http://schemas.microsoft.com/office/drawing/2014/main" id="{AF883958-89E7-48A1-B1B2-5E5EE7F4B700}"/>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E1C6A15A-A77D-49DA-BEFC-9291D190106C}"/>
              </a:ext>
            </a:extLst>
          </p:cNvPr>
          <p:cNvSpPr>
            <a:spLocks noGrp="1"/>
          </p:cNvSpPr>
          <p:nvPr>
            <p:ph type="sldNum" sz="quarter" idx="12"/>
          </p:nvPr>
        </p:nvSpPr>
        <p:spPr/>
        <p:txBody>
          <a:bodyPr/>
          <a:lstStyle/>
          <a:p>
            <a:fld id="{0B2CFA18-319A-48AE-A18B-716ED0DA894D}" type="slidenum">
              <a:rPr lang="vi-VN" smtClean="0"/>
              <a:t>2</a:t>
            </a:fld>
            <a:endParaRPr lang="vi-VN"/>
          </a:p>
        </p:txBody>
      </p:sp>
    </p:spTree>
    <p:extLst>
      <p:ext uri="{BB962C8B-B14F-4D97-AF65-F5344CB8AC3E}">
        <p14:creationId xmlns:p14="http://schemas.microsoft.com/office/powerpoint/2010/main" val="578045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graphicEl>
                                              <a:dgm id="{57A49CE8-8BB7-45EC-8E26-7D3DB0F21665}"/>
                                            </p:graphicEl>
                                          </p:spTgt>
                                        </p:tgtEl>
                                        <p:attrNameLst>
                                          <p:attrName>style.visibility</p:attrName>
                                        </p:attrNameLst>
                                      </p:cBhvr>
                                      <p:to>
                                        <p:strVal val="visible"/>
                                      </p:to>
                                    </p:set>
                                    <p:animEffect transition="in" filter="wipe(up)">
                                      <p:cBhvr>
                                        <p:cTn id="7" dur="750"/>
                                        <p:tgtEl>
                                          <p:spTgt spid="7">
                                            <p:graphicEl>
                                              <a:dgm id="{57A49CE8-8BB7-45EC-8E26-7D3DB0F2166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graphicEl>
                                              <a:dgm id="{37856C68-A158-49EA-B83F-6AC62FEE12E4}"/>
                                            </p:graphicEl>
                                          </p:spTgt>
                                        </p:tgtEl>
                                        <p:attrNameLst>
                                          <p:attrName>style.visibility</p:attrName>
                                        </p:attrNameLst>
                                      </p:cBhvr>
                                      <p:to>
                                        <p:strVal val="visible"/>
                                      </p:to>
                                    </p:set>
                                    <p:animEffect transition="in" filter="wipe(up)">
                                      <p:cBhvr>
                                        <p:cTn id="12" dur="750"/>
                                        <p:tgtEl>
                                          <p:spTgt spid="7">
                                            <p:graphicEl>
                                              <a:dgm id="{37856C68-A158-49EA-B83F-6AC62FEE12E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graphicEl>
                                              <a:dgm id="{CE7DDD91-B6FB-4F38-8CF3-8E8F82598A3F}"/>
                                            </p:graphicEl>
                                          </p:spTgt>
                                        </p:tgtEl>
                                        <p:attrNameLst>
                                          <p:attrName>style.visibility</p:attrName>
                                        </p:attrNameLst>
                                      </p:cBhvr>
                                      <p:to>
                                        <p:strVal val="visible"/>
                                      </p:to>
                                    </p:set>
                                    <p:animEffect transition="in" filter="wipe(up)">
                                      <p:cBhvr>
                                        <p:cTn id="17" dur="750"/>
                                        <p:tgtEl>
                                          <p:spTgt spid="7">
                                            <p:graphicEl>
                                              <a:dgm id="{CE7DDD91-B6FB-4F38-8CF3-8E8F82598A3F}"/>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graphicEl>
                                              <a:dgm id="{81C2EB49-6F3A-4A79-A084-A25656094407}"/>
                                            </p:graphicEl>
                                          </p:spTgt>
                                        </p:tgtEl>
                                        <p:attrNameLst>
                                          <p:attrName>style.visibility</p:attrName>
                                        </p:attrNameLst>
                                      </p:cBhvr>
                                      <p:to>
                                        <p:strVal val="visible"/>
                                      </p:to>
                                    </p:set>
                                    <p:animEffect transition="in" filter="wipe(up)">
                                      <p:cBhvr>
                                        <p:cTn id="22" dur="750"/>
                                        <p:tgtEl>
                                          <p:spTgt spid="7">
                                            <p:graphicEl>
                                              <a:dgm id="{81C2EB49-6F3A-4A79-A084-A25656094407}"/>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graphicEl>
                                              <a:dgm id="{A9656549-ABD3-4D4D-B1AD-F74CDDB770E1}"/>
                                            </p:graphicEl>
                                          </p:spTgt>
                                        </p:tgtEl>
                                        <p:attrNameLst>
                                          <p:attrName>style.visibility</p:attrName>
                                        </p:attrNameLst>
                                      </p:cBhvr>
                                      <p:to>
                                        <p:strVal val="visible"/>
                                      </p:to>
                                    </p:set>
                                    <p:animEffect transition="in" filter="wipe(up)">
                                      <p:cBhvr>
                                        <p:cTn id="27" dur="750"/>
                                        <p:tgtEl>
                                          <p:spTgt spid="7">
                                            <p:graphicEl>
                                              <a:dgm id="{A9656549-ABD3-4D4D-B1AD-F74CDDB770E1}"/>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graphicEl>
                                              <a:dgm id="{C60E22A6-25FE-4E2E-A11A-6D4251E83D25}"/>
                                            </p:graphicEl>
                                          </p:spTgt>
                                        </p:tgtEl>
                                        <p:attrNameLst>
                                          <p:attrName>style.visibility</p:attrName>
                                        </p:attrNameLst>
                                      </p:cBhvr>
                                      <p:to>
                                        <p:strVal val="visible"/>
                                      </p:to>
                                    </p:set>
                                    <p:animEffect transition="in" filter="wipe(up)">
                                      <p:cBhvr>
                                        <p:cTn id="32" dur="750"/>
                                        <p:tgtEl>
                                          <p:spTgt spid="7">
                                            <p:graphicEl>
                                              <a:dgm id="{C60E22A6-25FE-4E2E-A11A-6D4251E83D2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sz="half" idx="1"/>
          </p:nvPr>
        </p:nvSpPr>
        <p:spPr>
          <a:xfrm>
            <a:off x="1141410" y="1774209"/>
            <a:ext cx="4878389" cy="4016991"/>
          </a:xfrm>
        </p:spPr>
        <p:txBody>
          <a:bodyPr>
            <a:normAutofit fontScale="62500" lnSpcReduction="20000"/>
          </a:bodyPr>
          <a:lstStyle/>
          <a:p>
            <a:pPr marL="0" indent="0">
              <a:buNone/>
            </a:pP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&lt;</a:t>
            </a:r>
            <a:r>
              <a:rPr lang="vi-VN">
                <a:solidFill>
                  <a:srgbClr val="889B4A"/>
                </a:solidFill>
                <a:latin typeface="Consolas" panose="020B0609020204030204" pitchFamily="49" charset="0"/>
              </a:rPr>
              <a:t>iostream</a:t>
            </a:r>
            <a:r>
              <a:rPr lang="vi-VN">
                <a:solidFill>
                  <a:srgbClr val="D3AF86"/>
                </a:solidFill>
                <a:latin typeface="Consolas" panose="020B0609020204030204" pitchFamily="49" charset="0"/>
              </a:rPr>
              <a:t>&gt;</a:t>
            </a:r>
          </a:p>
          <a:p>
            <a:pPr marL="0" indent="0">
              <a:buNone/>
            </a:pP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&lt;</a:t>
            </a:r>
            <a:r>
              <a:rPr lang="vi-VN">
                <a:solidFill>
                  <a:srgbClr val="889B4A"/>
                </a:solidFill>
                <a:latin typeface="Consolas" panose="020B0609020204030204" pitchFamily="49" charset="0"/>
              </a:rPr>
              <a:t>conio.h</a:t>
            </a:r>
            <a:r>
              <a:rPr lang="vi-VN">
                <a:solidFill>
                  <a:srgbClr val="D3AF86"/>
                </a:solidFill>
                <a:latin typeface="Consolas" panose="020B0609020204030204" pitchFamily="49" charset="0"/>
              </a:rPr>
              <a:t>&gt;</a:t>
            </a:r>
          </a:p>
          <a:p>
            <a:pPr marL="0" indent="0">
              <a:buNone/>
            </a:pP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&lt;</a:t>
            </a:r>
            <a:r>
              <a:rPr lang="vi-VN">
                <a:solidFill>
                  <a:srgbClr val="889B4A"/>
                </a:solidFill>
                <a:latin typeface="Consolas" panose="020B0609020204030204" pitchFamily="49" charset="0"/>
              </a:rPr>
              <a:t>fstream</a:t>
            </a:r>
            <a:r>
              <a:rPr lang="vi-VN">
                <a:solidFill>
                  <a:srgbClr val="D3AF86"/>
                </a:solidFill>
                <a:latin typeface="Consolas" panose="020B0609020204030204" pitchFamily="49" charset="0"/>
              </a:rPr>
              <a:t>&gt;</a:t>
            </a:r>
          </a:p>
          <a:p>
            <a:pPr marL="0" indent="0">
              <a:buNone/>
            </a:pP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&lt;</a:t>
            </a:r>
            <a:r>
              <a:rPr lang="vi-VN">
                <a:solidFill>
                  <a:srgbClr val="889B4A"/>
                </a:solidFill>
                <a:latin typeface="Consolas" panose="020B0609020204030204" pitchFamily="49" charset="0"/>
              </a:rPr>
              <a:t>iomanip</a:t>
            </a:r>
            <a:r>
              <a:rPr lang="vi-VN">
                <a:solidFill>
                  <a:srgbClr val="D3AF86"/>
                </a:solidFill>
                <a:latin typeface="Consolas" panose="020B0609020204030204" pitchFamily="49" charset="0"/>
              </a:rPr>
              <a:t>&gt;</a:t>
            </a:r>
          </a:p>
          <a:p>
            <a:pPr marL="0" indent="0">
              <a:buNone/>
            </a:pP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&lt;</a:t>
            </a:r>
            <a:r>
              <a:rPr lang="vi-VN">
                <a:solidFill>
                  <a:srgbClr val="889B4A"/>
                </a:solidFill>
                <a:latin typeface="Consolas" panose="020B0609020204030204" pitchFamily="49" charset="0"/>
              </a:rPr>
              <a:t>queue</a:t>
            </a:r>
            <a:r>
              <a:rPr lang="vi-VN">
                <a:solidFill>
                  <a:srgbClr val="D3AF86"/>
                </a:solidFill>
                <a:latin typeface="Consolas" panose="020B0609020204030204" pitchFamily="49" charset="0"/>
              </a:rPr>
              <a:t>&gt;</a:t>
            </a:r>
          </a:p>
          <a:p>
            <a:pPr marL="0" indent="0">
              <a:buNone/>
            </a:pP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&lt;</a:t>
            </a:r>
            <a:r>
              <a:rPr lang="vi-VN">
                <a:solidFill>
                  <a:srgbClr val="889B4A"/>
                </a:solidFill>
                <a:latin typeface="Consolas" panose="020B0609020204030204" pitchFamily="49" charset="0"/>
              </a:rPr>
              <a:t>stack</a:t>
            </a:r>
            <a:r>
              <a:rPr lang="vi-VN">
                <a:solidFill>
                  <a:srgbClr val="D3AF86"/>
                </a:solidFill>
                <a:latin typeface="Consolas" panose="020B0609020204030204" pitchFamily="49" charset="0"/>
              </a:rPr>
              <a:t>&gt;</a:t>
            </a:r>
          </a:p>
          <a:p>
            <a:pPr marL="0" indent="0">
              <a:buNone/>
            </a:pPr>
            <a:br>
              <a:rPr lang="vi-VN">
                <a:solidFill>
                  <a:srgbClr val="D3AF86"/>
                </a:solidFill>
                <a:latin typeface="Consolas" panose="020B0609020204030204" pitchFamily="49" charset="0"/>
              </a:rPr>
            </a:br>
            <a:r>
              <a:rPr lang="vi-VN">
                <a:solidFill>
                  <a:srgbClr val="98676A"/>
                </a:solidFill>
                <a:latin typeface="Consolas" panose="020B0609020204030204" pitchFamily="49" charset="0"/>
              </a:rPr>
              <a:t>using</a:t>
            </a: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namespace</a:t>
            </a:r>
            <a:r>
              <a:rPr lang="vi-VN">
                <a:solidFill>
                  <a:srgbClr val="D3AF86"/>
                </a:solidFill>
                <a:latin typeface="Consolas" panose="020B0609020204030204" pitchFamily="49" charset="0"/>
              </a:rPr>
              <a:t> </a:t>
            </a:r>
            <a:r>
              <a:rPr lang="vi-VN">
                <a:solidFill>
                  <a:srgbClr val="F06431"/>
                </a:solidFill>
                <a:latin typeface="Consolas" panose="020B0609020204030204" pitchFamily="49" charset="0"/>
              </a:rPr>
              <a:t>std</a:t>
            </a:r>
            <a:r>
              <a:rPr lang="vi-VN">
                <a:solidFill>
                  <a:srgbClr val="D3AF86"/>
                </a:solidFill>
                <a:latin typeface="Consolas" panose="020B0609020204030204" pitchFamily="49" charset="0"/>
              </a:rPr>
              <a:t>;</a:t>
            </a:r>
          </a:p>
          <a:p>
            <a:pPr marL="0" indent="0">
              <a:buNone/>
            </a:pPr>
            <a:br>
              <a:rPr lang="vi-VN">
                <a:solidFill>
                  <a:srgbClr val="D3AF86"/>
                </a:solidFill>
                <a:latin typeface="Consolas" panose="020B0609020204030204" pitchFamily="49" charset="0"/>
              </a:rPr>
            </a:b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a:t>
            </a:r>
            <a:r>
              <a:rPr lang="vi-VN">
                <a:solidFill>
                  <a:srgbClr val="889B4A"/>
                </a:solidFill>
                <a:latin typeface="Consolas" panose="020B0609020204030204" pitchFamily="49" charset="0"/>
              </a:rPr>
              <a:t>Common.h</a:t>
            </a:r>
            <a:r>
              <a:rPr lang="vi-VN">
                <a:solidFill>
                  <a:srgbClr val="D3AF86"/>
                </a:solidFill>
                <a:latin typeface="Consolas" panose="020B0609020204030204" pitchFamily="49" charset="0"/>
              </a:rPr>
              <a:t>"</a:t>
            </a:r>
          </a:p>
          <a:p>
            <a:pPr marL="0" indent="0">
              <a:buNone/>
            </a:pP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a:t>
            </a:r>
            <a:r>
              <a:rPr lang="vi-VN">
                <a:solidFill>
                  <a:srgbClr val="889B4A"/>
                </a:solidFill>
                <a:latin typeface="Consolas" panose="020B0609020204030204" pitchFamily="49" charset="0"/>
              </a:rPr>
              <a:t>Graph.h</a:t>
            </a:r>
            <a:r>
              <a:rPr lang="vi-VN">
                <a:solidFill>
                  <a:srgbClr val="D3AF86"/>
                </a:solidFill>
                <a:latin typeface="Consolas" panose="020B0609020204030204" pitchFamily="49" charset="0"/>
              </a:rPr>
              <a:t>"</a:t>
            </a:r>
          </a:p>
          <a:p>
            <a:pPr marL="0" indent="0">
              <a:buNone/>
            </a:pP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a:t>
            </a:r>
            <a:r>
              <a:rPr lang="vi-VN">
                <a:solidFill>
                  <a:srgbClr val="889B4A"/>
                </a:solidFill>
                <a:latin typeface="Consolas" panose="020B0609020204030204" pitchFamily="49" charset="0"/>
              </a:rPr>
              <a:t>Menu.h</a:t>
            </a:r>
            <a:r>
              <a:rPr lang="vi-VN">
                <a:solidFill>
                  <a:srgbClr val="D3AF86"/>
                </a:solidFill>
                <a:latin typeface="Consolas" panose="020B0609020204030204" pitchFamily="49" charset="0"/>
              </a:rPr>
              <a:t>";</a:t>
            </a:r>
          </a:p>
          <a:p>
            <a:pPr marL="0" indent="0">
              <a:buNone/>
            </a:pPr>
            <a:endParaRPr lang="vi-VN">
              <a:solidFill>
                <a:srgbClr val="D3AF86"/>
              </a:solidFill>
              <a:latin typeface="Consolas" panose="020B0609020204030204" pitchFamily="49" charset="0"/>
            </a:endParaRPr>
          </a:p>
        </p:txBody>
      </p:sp>
      <p:sp>
        <p:nvSpPr>
          <p:cNvPr id="6" name="Chỗ dành sẵn cho Nội dung 5">
            <a:extLst>
              <a:ext uri="{FF2B5EF4-FFF2-40B4-BE49-F238E27FC236}">
                <a16:creationId xmlns:a16="http://schemas.microsoft.com/office/drawing/2014/main" id="{4BDACE7D-3547-4AB4-AF0E-63892BE4811A}"/>
              </a:ext>
            </a:extLst>
          </p:cNvPr>
          <p:cNvSpPr>
            <a:spLocks noGrp="1"/>
          </p:cNvSpPr>
          <p:nvPr>
            <p:ph sz="half" idx="2"/>
          </p:nvPr>
        </p:nvSpPr>
        <p:spPr>
          <a:xfrm>
            <a:off x="6172200" y="1774209"/>
            <a:ext cx="4875211" cy="4016991"/>
          </a:xfrm>
        </p:spPr>
        <p:txBody>
          <a:bodyPr>
            <a:normAutofit fontScale="62500" lnSpcReduction="20000"/>
          </a:bodyPr>
          <a:lstStyle/>
          <a:p>
            <a:pPr marL="0" indent="0">
              <a:buNone/>
            </a:pPr>
            <a:r>
              <a:rPr lang="vi-VN">
                <a:solidFill>
                  <a:srgbClr val="98676A"/>
                </a:solidFill>
                <a:latin typeface="Consolas" panose="020B0609020204030204" pitchFamily="49" charset="0"/>
              </a:rPr>
              <a:t>int</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main</a:t>
            </a:r>
            <a:r>
              <a:rPr lang="vi-VN">
                <a:solidFill>
                  <a:srgbClr val="D3AF86"/>
                </a:solidFill>
                <a:latin typeface="Consolas" panose="020B0609020204030204" pitchFamily="49" charset="0"/>
              </a:rPr>
              <a:t>()</a:t>
            </a:r>
          </a:p>
          <a:p>
            <a:pPr marL="0" indent="0">
              <a:buNone/>
            </a:pPr>
            <a:r>
              <a:rPr lang="vi-VN">
                <a:solidFill>
                  <a:srgbClr val="D3AF86"/>
                </a:solidFill>
                <a:latin typeface="Consolas" panose="020B0609020204030204" pitchFamily="49" charset="0"/>
              </a:rPr>
              <a:t>{</a:t>
            </a:r>
          </a:p>
          <a:p>
            <a:pPr marL="0"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int</a:t>
            </a:r>
            <a:r>
              <a:rPr lang="vi-VN">
                <a:solidFill>
                  <a:srgbClr val="D3AF86"/>
                </a:solidFill>
                <a:latin typeface="Consolas" panose="020B0609020204030204" pitchFamily="49" charset="0"/>
              </a:rPr>
              <a:t> soMenu = </a:t>
            </a:r>
            <a:r>
              <a:rPr lang="vi-VN">
                <a:solidFill>
                  <a:srgbClr val="F79A32"/>
                </a:solidFill>
                <a:latin typeface="Consolas" panose="020B0609020204030204" pitchFamily="49" charset="0"/>
              </a:rPr>
              <a:t>10</a:t>
            </a:r>
            <a:r>
              <a:rPr lang="vi-VN">
                <a:solidFill>
                  <a:srgbClr val="D3AF86"/>
                </a:solidFill>
                <a:latin typeface="Consolas" panose="020B0609020204030204" pitchFamily="49" charset="0"/>
              </a:rPr>
              <a:t>, menu;</a:t>
            </a:r>
          </a:p>
          <a:p>
            <a:pPr marL="0" indent="0">
              <a:buNone/>
            </a:pPr>
            <a:r>
              <a:rPr lang="vi-VN">
                <a:solidFill>
                  <a:srgbClr val="D3AF86"/>
                </a:solidFill>
                <a:latin typeface="Consolas" panose="020B0609020204030204" pitchFamily="49" charset="0"/>
              </a:rPr>
              <a:t>    Graph g;</a:t>
            </a:r>
          </a:p>
          <a:p>
            <a:pPr marL="0"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do</a:t>
            </a:r>
            <a:endParaRPr lang="vi-VN">
              <a:solidFill>
                <a:srgbClr val="D3AF86"/>
              </a:solidFill>
              <a:latin typeface="Consolas" panose="020B0609020204030204" pitchFamily="49" charset="0"/>
            </a:endParaRPr>
          </a:p>
          <a:p>
            <a:pPr marL="0" indent="0">
              <a:buNone/>
            </a:pPr>
            <a:r>
              <a:rPr lang="vi-VN">
                <a:solidFill>
                  <a:srgbClr val="D3AF86"/>
                </a:solidFill>
                <a:latin typeface="Consolas" panose="020B0609020204030204" pitchFamily="49" charset="0"/>
              </a:rPr>
              <a:t>    {</a:t>
            </a:r>
          </a:p>
          <a:p>
            <a:pPr marL="0" indent="0">
              <a:buNone/>
            </a:pPr>
            <a:r>
              <a:rPr lang="vi-VN">
                <a:solidFill>
                  <a:srgbClr val="D3AF86"/>
                </a:solidFill>
                <a:latin typeface="Consolas" panose="020B0609020204030204" pitchFamily="49" charset="0"/>
              </a:rPr>
              <a:t>        menu = </a:t>
            </a:r>
            <a:r>
              <a:rPr lang="vi-VN">
                <a:solidFill>
                  <a:srgbClr val="8AB1B0"/>
                </a:solidFill>
                <a:latin typeface="Consolas" panose="020B0609020204030204" pitchFamily="49" charset="0"/>
              </a:rPr>
              <a:t>ChonMenu</a:t>
            </a:r>
            <a:r>
              <a:rPr lang="vi-VN">
                <a:solidFill>
                  <a:srgbClr val="D3AF86"/>
                </a:solidFill>
                <a:latin typeface="Consolas" panose="020B0609020204030204" pitchFamily="49" charset="0"/>
              </a:rPr>
              <a:t>(soMenu);</a:t>
            </a:r>
          </a:p>
          <a:p>
            <a:pPr marL="0" indent="0">
              <a:buNone/>
            </a:pP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XuLyMenu</a:t>
            </a:r>
            <a:r>
              <a:rPr lang="vi-VN">
                <a:solidFill>
                  <a:srgbClr val="D3AF86"/>
                </a:solidFill>
                <a:latin typeface="Consolas" panose="020B0609020204030204" pitchFamily="49" charset="0"/>
              </a:rPr>
              <a:t>(menu, g);</a:t>
            </a:r>
          </a:p>
          <a:p>
            <a:pPr marL="0" indent="0">
              <a:buNone/>
            </a:pPr>
            <a:r>
              <a:rPr lang="vi-VN">
                <a:solidFill>
                  <a:srgbClr val="D3AF86"/>
                </a:solidFill>
                <a:latin typeface="Consolas" panose="020B0609020204030204" pitchFamily="49" charset="0"/>
              </a:rPr>
              <a:t>    } </a:t>
            </a:r>
            <a:r>
              <a:rPr lang="vi-VN">
                <a:solidFill>
                  <a:srgbClr val="98676A"/>
                </a:solidFill>
                <a:latin typeface="Consolas" panose="020B0609020204030204" pitchFamily="49" charset="0"/>
              </a:rPr>
              <a:t>while</a:t>
            </a:r>
            <a:r>
              <a:rPr lang="vi-VN">
                <a:solidFill>
                  <a:srgbClr val="D3AF86"/>
                </a:solidFill>
                <a:latin typeface="Consolas" panose="020B0609020204030204" pitchFamily="49" charset="0"/>
              </a:rPr>
              <a:t> (menu &gt; </a:t>
            </a:r>
            <a:r>
              <a:rPr lang="vi-VN">
                <a:solidFill>
                  <a:srgbClr val="F79A32"/>
                </a:solidFill>
                <a:latin typeface="Consolas" panose="020B0609020204030204" pitchFamily="49" charset="0"/>
              </a:rPr>
              <a:t>0</a:t>
            </a:r>
            <a:r>
              <a:rPr lang="vi-VN">
                <a:solidFill>
                  <a:srgbClr val="D3AF86"/>
                </a:solidFill>
                <a:latin typeface="Consolas" panose="020B0609020204030204" pitchFamily="49" charset="0"/>
              </a:rPr>
              <a:t>);</a:t>
            </a:r>
          </a:p>
          <a:p>
            <a:pPr marL="0"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return</a:t>
            </a:r>
            <a:r>
              <a:rPr lang="vi-VN">
                <a:solidFill>
                  <a:srgbClr val="D3AF86"/>
                </a:solidFill>
                <a:latin typeface="Consolas" panose="020B0609020204030204" pitchFamily="49" charset="0"/>
              </a:rPr>
              <a:t> </a:t>
            </a:r>
            <a:r>
              <a:rPr lang="vi-VN">
                <a:solidFill>
                  <a:srgbClr val="F79A32"/>
                </a:solidFill>
                <a:latin typeface="Consolas" panose="020B0609020204030204" pitchFamily="49" charset="0"/>
              </a:rPr>
              <a:t>1</a:t>
            </a:r>
            <a:r>
              <a:rPr lang="vi-VN">
                <a:solidFill>
                  <a:srgbClr val="D3AF86"/>
                </a:solidFill>
                <a:latin typeface="Consolas" panose="020B0609020204030204" pitchFamily="49" charset="0"/>
              </a:rPr>
              <a:t>;</a:t>
            </a:r>
          </a:p>
          <a:p>
            <a:pPr marL="0" indent="0">
              <a:buNone/>
            </a:pPr>
            <a:r>
              <a:rPr lang="vi-VN">
                <a:solidFill>
                  <a:srgbClr val="D3AF86"/>
                </a:solidFill>
                <a:latin typeface="Consolas" panose="020B0609020204030204" pitchFamily="49" charset="0"/>
              </a:rPr>
              <a:t>}</a:t>
            </a:r>
            <a:endParaRPr lang="vi-VN"/>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20</a:t>
            </a:fld>
            <a:endParaRPr lang="vi-VN"/>
          </a:p>
        </p:txBody>
      </p:sp>
    </p:spTree>
    <p:extLst>
      <p:ext uri="{BB962C8B-B14F-4D97-AF65-F5344CB8AC3E}">
        <p14:creationId xmlns:p14="http://schemas.microsoft.com/office/powerpoint/2010/main" val="3597350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fontScale="77500" lnSpcReduction="20000"/>
          </a:bodyPr>
          <a:lstStyle/>
          <a:p>
            <a:r>
              <a:rPr lang="vi-VN" sz="2600"/>
              <a:t>Các bước tiến hành cài đặt:</a:t>
            </a:r>
          </a:p>
          <a:p>
            <a:pPr marL="914400" lvl="1" indent="-457200">
              <a:buFont typeface="+mj-lt"/>
              <a:buAutoNum type="arabicPeriod" startAt="3"/>
            </a:pPr>
            <a:r>
              <a:rPr lang="vi-VN" sz="2300"/>
              <a:t>Trong tập tin Graph.h:</a:t>
            </a:r>
          </a:p>
          <a:p>
            <a:pPr marL="914400" lvl="2" indent="0">
              <a:buNone/>
            </a:pPr>
            <a:r>
              <a:rPr lang="vi-VN" sz="2300">
                <a:solidFill>
                  <a:srgbClr val="A57A4C"/>
                </a:solidFill>
                <a:latin typeface="Consolas" panose="020B0609020204030204" pitchFamily="49" charset="0"/>
              </a:rPr>
              <a:t>//Tạo và trả về đỉnh có nhãn là lab</a:t>
            </a:r>
            <a:endParaRPr lang="vi-VN" sz="2300">
              <a:solidFill>
                <a:srgbClr val="D3AF86"/>
              </a:solidFill>
              <a:latin typeface="Consolas" panose="020B0609020204030204" pitchFamily="49" charset="0"/>
            </a:endParaRPr>
          </a:p>
          <a:p>
            <a:pPr marL="914400" lvl="2" indent="0">
              <a:buNone/>
            </a:pPr>
            <a:r>
              <a:rPr lang="vi-VN" sz="2300">
                <a:solidFill>
                  <a:srgbClr val="D3AF86"/>
                </a:solidFill>
                <a:latin typeface="Consolas" panose="020B0609020204030204" pitchFamily="49" charset="0"/>
              </a:rPr>
              <a:t>Vertex </a:t>
            </a:r>
            <a:r>
              <a:rPr lang="vi-VN" sz="2300">
                <a:solidFill>
                  <a:srgbClr val="8AB1B0"/>
                </a:solidFill>
                <a:latin typeface="Consolas" panose="020B0609020204030204" pitchFamily="49" charset="0"/>
              </a:rPr>
              <a:t>CreateVertex</a:t>
            </a:r>
            <a:r>
              <a:rPr lang="vi-VN" sz="2300">
                <a:solidFill>
                  <a:srgbClr val="D3AF86"/>
                </a:solidFill>
                <a:latin typeface="Consolas" panose="020B0609020204030204" pitchFamily="49" charset="0"/>
              </a:rPr>
              <a:t>(LabelType lab)</a:t>
            </a:r>
          </a:p>
          <a:p>
            <a:pPr marL="914400" lvl="2" indent="0">
              <a:buNone/>
            </a:pPr>
            <a:r>
              <a:rPr lang="vi-VN" sz="2300">
                <a:solidFill>
                  <a:srgbClr val="D3AF86"/>
                </a:solidFill>
                <a:latin typeface="Consolas" panose="020B0609020204030204" pitchFamily="49" charset="0"/>
              </a:rPr>
              <a:t>{</a:t>
            </a:r>
          </a:p>
          <a:p>
            <a:pPr marL="914400" lvl="2" indent="0">
              <a:buNone/>
            </a:pPr>
            <a:r>
              <a:rPr lang="vi-VN" sz="2300">
                <a:solidFill>
                  <a:srgbClr val="D3AF86"/>
                </a:solidFill>
                <a:latin typeface="Consolas" panose="020B0609020204030204" pitchFamily="49" charset="0"/>
              </a:rPr>
              <a:t>    Vertex v;</a:t>
            </a:r>
          </a:p>
          <a:p>
            <a:pPr marL="914400" lvl="2" indent="0">
              <a:buNone/>
            </a:pPr>
            <a:r>
              <a:rPr lang="vi-VN" sz="2300">
                <a:solidFill>
                  <a:srgbClr val="D3AF86"/>
                </a:solidFill>
                <a:latin typeface="Consolas" panose="020B0609020204030204" pitchFamily="49" charset="0"/>
              </a:rPr>
              <a:t>    v.</a:t>
            </a:r>
            <a:r>
              <a:rPr lang="vi-VN" sz="2300">
                <a:solidFill>
                  <a:srgbClr val="DC3958"/>
                </a:solidFill>
                <a:latin typeface="Consolas" panose="020B0609020204030204" pitchFamily="49" charset="0"/>
              </a:rPr>
              <a:t>Label</a:t>
            </a:r>
            <a:r>
              <a:rPr lang="vi-VN" sz="2300">
                <a:solidFill>
                  <a:srgbClr val="D3AF86"/>
                </a:solidFill>
                <a:latin typeface="Consolas" panose="020B0609020204030204" pitchFamily="49" charset="0"/>
              </a:rPr>
              <a:t> = lab;</a:t>
            </a:r>
          </a:p>
          <a:p>
            <a:pPr marL="914400" lvl="2" indent="0">
              <a:buNone/>
            </a:pPr>
            <a:r>
              <a:rPr lang="vi-VN" sz="2300">
                <a:solidFill>
                  <a:srgbClr val="D3AF86"/>
                </a:solidFill>
                <a:latin typeface="Consolas" panose="020B0609020204030204" pitchFamily="49" charset="0"/>
              </a:rPr>
              <a:t>    v.</a:t>
            </a:r>
            <a:r>
              <a:rPr lang="vi-VN" sz="2300">
                <a:solidFill>
                  <a:srgbClr val="DC3958"/>
                </a:solidFill>
                <a:latin typeface="Consolas" panose="020B0609020204030204" pitchFamily="49" charset="0"/>
              </a:rPr>
              <a:t>Visited</a:t>
            </a:r>
            <a:r>
              <a:rPr lang="vi-VN" sz="2300">
                <a:solidFill>
                  <a:srgbClr val="D3AF86"/>
                </a:solidFill>
                <a:latin typeface="Consolas" panose="020B0609020204030204" pitchFamily="49" charset="0"/>
              </a:rPr>
              <a:t> = NO;</a:t>
            </a:r>
          </a:p>
          <a:p>
            <a:pPr marL="914400" lvl="2" indent="0">
              <a:buNone/>
            </a:pPr>
            <a:r>
              <a:rPr lang="vi-VN" sz="2300">
                <a:solidFill>
                  <a:srgbClr val="D3AF86"/>
                </a:solidFill>
                <a:latin typeface="Consolas" panose="020B0609020204030204" pitchFamily="49" charset="0"/>
              </a:rPr>
              <a:t>    </a:t>
            </a:r>
            <a:r>
              <a:rPr lang="vi-VN" sz="2300">
                <a:solidFill>
                  <a:srgbClr val="98676A"/>
                </a:solidFill>
                <a:latin typeface="Consolas" panose="020B0609020204030204" pitchFamily="49" charset="0"/>
              </a:rPr>
              <a:t>return</a:t>
            </a:r>
            <a:r>
              <a:rPr lang="vi-VN" sz="2300">
                <a:solidFill>
                  <a:srgbClr val="D3AF86"/>
                </a:solidFill>
                <a:latin typeface="Consolas" panose="020B0609020204030204" pitchFamily="49" charset="0"/>
              </a:rPr>
              <a:t> v;</a:t>
            </a:r>
          </a:p>
          <a:p>
            <a:pPr marL="914400" lvl="2" indent="0">
              <a:buNone/>
            </a:pPr>
            <a:r>
              <a:rPr lang="vi-VN" sz="2300">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21</a:t>
            </a:fld>
            <a:endParaRPr lang="vi-VN"/>
          </a:p>
        </p:txBody>
      </p:sp>
    </p:spTree>
    <p:extLst>
      <p:ext uri="{BB962C8B-B14F-4D97-AF65-F5344CB8AC3E}">
        <p14:creationId xmlns:p14="http://schemas.microsoft.com/office/powerpoint/2010/main" val="1032537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fontScale="40000" lnSpcReduction="20000"/>
          </a:bodyPr>
          <a:lstStyle/>
          <a:p>
            <a:r>
              <a:rPr lang="vi-VN" sz="5000"/>
              <a:t>Các bước tiến hành cài đặt:</a:t>
            </a:r>
          </a:p>
          <a:p>
            <a:pPr marL="914400" lvl="1" indent="-457200">
              <a:buFont typeface="+mj-lt"/>
              <a:buAutoNum type="arabicPeriod" startAt="3"/>
            </a:pPr>
            <a:r>
              <a:rPr lang="vi-VN" sz="4500"/>
              <a:t>Trong tập tin Graph.h:</a:t>
            </a:r>
          </a:p>
          <a:p>
            <a:pPr marL="914400" lvl="3" indent="0">
              <a:buNone/>
            </a:pPr>
            <a:r>
              <a:rPr lang="vi-VN" sz="3400">
                <a:solidFill>
                  <a:srgbClr val="A57A4C"/>
                </a:solidFill>
                <a:latin typeface="Consolas" panose="020B0609020204030204" pitchFamily="49" charset="0"/>
              </a:rPr>
              <a:t>//Tạo 1 cạnh từ 2 đỉnh và trả về data của cạnh đó</a:t>
            </a:r>
            <a:endParaRPr lang="vi-VN" sz="3400">
              <a:solidFill>
                <a:srgbClr val="D3AF86"/>
              </a:solidFill>
              <a:latin typeface="Consolas" panose="020B0609020204030204" pitchFamily="49" charset="0"/>
            </a:endParaRPr>
          </a:p>
          <a:p>
            <a:pPr marL="914400" lvl="3" indent="0">
              <a:buNone/>
            </a:pPr>
            <a:r>
              <a:rPr lang="vi-VN" sz="3400">
                <a:solidFill>
                  <a:srgbClr val="D3AF86"/>
                </a:solidFill>
                <a:latin typeface="Consolas" panose="020B0609020204030204" pitchFamily="49" charset="0"/>
              </a:rPr>
              <a:t>Data </a:t>
            </a:r>
            <a:r>
              <a:rPr lang="vi-VN" sz="3400">
                <a:solidFill>
                  <a:srgbClr val="8AB1B0"/>
                </a:solidFill>
                <a:latin typeface="Consolas" panose="020B0609020204030204" pitchFamily="49" charset="0"/>
              </a:rPr>
              <a:t>CreateEdge</a:t>
            </a:r>
            <a:r>
              <a:rPr lang="vi-VN" sz="3400">
                <a:solidFill>
                  <a:srgbClr val="D3AF86"/>
                </a:solidFill>
                <a:latin typeface="Consolas" panose="020B0609020204030204" pitchFamily="49" charset="0"/>
              </a:rPr>
              <a:t>(</a:t>
            </a:r>
            <a:r>
              <a:rPr lang="vi-VN" sz="3400">
                <a:solidFill>
                  <a:srgbClr val="98676A"/>
                </a:solidFill>
                <a:latin typeface="Consolas" panose="020B0609020204030204" pitchFamily="49" charset="0"/>
              </a:rPr>
              <a:t>char</a:t>
            </a:r>
            <a:r>
              <a:rPr lang="vi-VN" sz="3400">
                <a:solidFill>
                  <a:srgbClr val="D3AF86"/>
                </a:solidFill>
                <a:latin typeface="Consolas" panose="020B0609020204030204" pitchFamily="49" charset="0"/>
              </a:rPr>
              <a:t> start, </a:t>
            </a:r>
            <a:r>
              <a:rPr lang="vi-VN" sz="3400">
                <a:solidFill>
                  <a:srgbClr val="98676A"/>
                </a:solidFill>
                <a:latin typeface="Consolas" panose="020B0609020204030204" pitchFamily="49" charset="0"/>
              </a:rPr>
              <a:t>char</a:t>
            </a:r>
            <a:r>
              <a:rPr lang="vi-VN" sz="3400">
                <a:solidFill>
                  <a:srgbClr val="D3AF86"/>
                </a:solidFill>
                <a:latin typeface="Consolas" panose="020B0609020204030204" pitchFamily="49" charset="0"/>
              </a:rPr>
              <a:t> end, </a:t>
            </a:r>
            <a:r>
              <a:rPr lang="vi-VN" sz="3400">
                <a:solidFill>
                  <a:srgbClr val="98676A"/>
                </a:solidFill>
                <a:latin typeface="Consolas" panose="020B0609020204030204" pitchFamily="49" charset="0"/>
              </a:rPr>
              <a:t>int</a:t>
            </a:r>
            <a:r>
              <a:rPr lang="vi-VN" sz="3400">
                <a:solidFill>
                  <a:srgbClr val="D3AF86"/>
                </a:solidFill>
                <a:latin typeface="Consolas" panose="020B0609020204030204" pitchFamily="49" charset="0"/>
              </a:rPr>
              <a:t> w)</a:t>
            </a:r>
          </a:p>
          <a:p>
            <a:pPr marL="914400" lvl="3" indent="0">
              <a:buNone/>
            </a:pPr>
            <a:r>
              <a:rPr lang="vi-VN" sz="3400">
                <a:solidFill>
                  <a:srgbClr val="D3AF86"/>
                </a:solidFill>
                <a:latin typeface="Consolas" panose="020B0609020204030204" pitchFamily="49" charset="0"/>
              </a:rPr>
              <a:t>{</a:t>
            </a:r>
          </a:p>
          <a:p>
            <a:pPr marL="914400" lvl="3" indent="0">
              <a:buNone/>
            </a:pPr>
            <a:r>
              <a:rPr lang="vi-VN" sz="3400">
                <a:solidFill>
                  <a:srgbClr val="D3AF86"/>
                </a:solidFill>
                <a:latin typeface="Consolas" panose="020B0609020204030204" pitchFamily="49" charset="0"/>
              </a:rPr>
              <a:t>    Data x;</a:t>
            </a:r>
          </a:p>
          <a:p>
            <a:pPr marL="914400" lvl="3" indent="0">
              <a:buNone/>
            </a:pPr>
            <a:r>
              <a:rPr lang="vi-VN" sz="3400">
                <a:solidFill>
                  <a:srgbClr val="D3AF86"/>
                </a:solidFill>
                <a:latin typeface="Consolas" panose="020B0609020204030204" pitchFamily="49" charset="0"/>
              </a:rPr>
              <a:t>    x.</a:t>
            </a:r>
            <a:r>
              <a:rPr lang="vi-VN" sz="3400">
                <a:solidFill>
                  <a:srgbClr val="DC3958"/>
                </a:solidFill>
                <a:latin typeface="Consolas" panose="020B0609020204030204" pitchFamily="49" charset="0"/>
              </a:rPr>
              <a:t>Source</a:t>
            </a:r>
            <a:r>
              <a:rPr lang="vi-VN" sz="3400">
                <a:solidFill>
                  <a:srgbClr val="D3AF86"/>
                </a:solidFill>
                <a:latin typeface="Consolas" panose="020B0609020204030204" pitchFamily="49" charset="0"/>
              </a:rPr>
              <a:t> = start;</a:t>
            </a:r>
          </a:p>
          <a:p>
            <a:pPr marL="914400" lvl="3" indent="0">
              <a:buNone/>
            </a:pPr>
            <a:r>
              <a:rPr lang="vi-VN" sz="3400">
                <a:solidFill>
                  <a:srgbClr val="D3AF86"/>
                </a:solidFill>
                <a:latin typeface="Consolas" panose="020B0609020204030204" pitchFamily="49" charset="0"/>
              </a:rPr>
              <a:t>    x.</a:t>
            </a:r>
            <a:r>
              <a:rPr lang="vi-VN" sz="3400">
                <a:solidFill>
                  <a:srgbClr val="DC3958"/>
                </a:solidFill>
                <a:latin typeface="Consolas" panose="020B0609020204030204" pitchFamily="49" charset="0"/>
              </a:rPr>
              <a:t>Target</a:t>
            </a:r>
            <a:r>
              <a:rPr lang="vi-VN" sz="3400">
                <a:solidFill>
                  <a:srgbClr val="D3AF86"/>
                </a:solidFill>
                <a:latin typeface="Consolas" panose="020B0609020204030204" pitchFamily="49" charset="0"/>
              </a:rPr>
              <a:t> = end;</a:t>
            </a:r>
          </a:p>
          <a:p>
            <a:pPr marL="914400" lvl="3" indent="0">
              <a:buNone/>
            </a:pPr>
            <a:r>
              <a:rPr lang="vi-VN" sz="3400">
                <a:solidFill>
                  <a:srgbClr val="D3AF86"/>
                </a:solidFill>
                <a:latin typeface="Consolas" panose="020B0609020204030204" pitchFamily="49" charset="0"/>
              </a:rPr>
              <a:t>    x.</a:t>
            </a:r>
            <a:r>
              <a:rPr lang="vi-VN" sz="3400">
                <a:solidFill>
                  <a:srgbClr val="DC3958"/>
                </a:solidFill>
                <a:latin typeface="Consolas" panose="020B0609020204030204" pitchFamily="49" charset="0"/>
              </a:rPr>
              <a:t>Weight</a:t>
            </a:r>
            <a:r>
              <a:rPr lang="vi-VN" sz="3400">
                <a:solidFill>
                  <a:srgbClr val="D3AF86"/>
                </a:solidFill>
                <a:latin typeface="Consolas" panose="020B0609020204030204" pitchFamily="49" charset="0"/>
              </a:rPr>
              <a:t> = w;</a:t>
            </a:r>
          </a:p>
          <a:p>
            <a:pPr marL="914400" lvl="3" indent="0">
              <a:buNone/>
            </a:pPr>
            <a:r>
              <a:rPr lang="vi-VN" sz="3400">
                <a:solidFill>
                  <a:srgbClr val="D3AF86"/>
                </a:solidFill>
                <a:latin typeface="Consolas" panose="020B0609020204030204" pitchFamily="49" charset="0"/>
              </a:rPr>
              <a:t>    x.</a:t>
            </a:r>
            <a:r>
              <a:rPr lang="vi-VN" sz="3400">
                <a:solidFill>
                  <a:srgbClr val="DC3958"/>
                </a:solidFill>
                <a:latin typeface="Consolas" panose="020B0609020204030204" pitchFamily="49" charset="0"/>
              </a:rPr>
              <a:t>Marked</a:t>
            </a:r>
            <a:r>
              <a:rPr lang="vi-VN" sz="3400">
                <a:solidFill>
                  <a:srgbClr val="D3AF86"/>
                </a:solidFill>
                <a:latin typeface="Consolas" panose="020B0609020204030204" pitchFamily="49" charset="0"/>
              </a:rPr>
              <a:t> = NO;</a:t>
            </a:r>
          </a:p>
          <a:p>
            <a:pPr marL="914400" lvl="3" indent="0">
              <a:buNone/>
            </a:pPr>
            <a:r>
              <a:rPr lang="vi-VN" sz="3400">
                <a:solidFill>
                  <a:srgbClr val="D3AF86"/>
                </a:solidFill>
                <a:latin typeface="Consolas" panose="020B0609020204030204" pitchFamily="49" charset="0"/>
              </a:rPr>
              <a:t>    </a:t>
            </a:r>
            <a:r>
              <a:rPr lang="vi-VN" sz="3400">
                <a:solidFill>
                  <a:srgbClr val="98676A"/>
                </a:solidFill>
                <a:latin typeface="Consolas" panose="020B0609020204030204" pitchFamily="49" charset="0"/>
              </a:rPr>
              <a:t>return</a:t>
            </a:r>
            <a:r>
              <a:rPr lang="vi-VN" sz="3400">
                <a:solidFill>
                  <a:srgbClr val="D3AF86"/>
                </a:solidFill>
                <a:latin typeface="Consolas" panose="020B0609020204030204" pitchFamily="49" charset="0"/>
              </a:rPr>
              <a:t> x;</a:t>
            </a:r>
          </a:p>
          <a:p>
            <a:pPr marL="914400" lvl="3" indent="0">
              <a:buNone/>
            </a:pPr>
            <a:r>
              <a:rPr lang="vi-VN" sz="3400">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22</a:t>
            </a:fld>
            <a:endParaRPr lang="vi-VN"/>
          </a:p>
        </p:txBody>
      </p:sp>
    </p:spTree>
    <p:extLst>
      <p:ext uri="{BB962C8B-B14F-4D97-AF65-F5344CB8AC3E}">
        <p14:creationId xmlns:p14="http://schemas.microsoft.com/office/powerpoint/2010/main" val="2691999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fontScale="40000" lnSpcReduction="20000"/>
          </a:bodyPr>
          <a:lstStyle/>
          <a:p>
            <a:r>
              <a:rPr lang="vi-VN" sz="5000"/>
              <a:t>Các bước tiến hành cài đặt:</a:t>
            </a:r>
          </a:p>
          <a:p>
            <a:pPr marL="914400" lvl="1" indent="-457200">
              <a:buFont typeface="+mj-lt"/>
              <a:buAutoNum type="arabicPeriod" startAt="3"/>
            </a:pPr>
            <a:r>
              <a:rPr lang="vi-VN" sz="4500"/>
              <a:t>Trong tập tin Graph.h:</a:t>
            </a:r>
          </a:p>
          <a:p>
            <a:pPr marL="914400" lvl="2" indent="0">
              <a:buNone/>
            </a:pPr>
            <a:r>
              <a:rPr lang="vi-VN" sz="2900">
                <a:solidFill>
                  <a:srgbClr val="A57A4C"/>
                </a:solidFill>
                <a:latin typeface="Consolas" panose="020B0609020204030204" pitchFamily="49" charset="0"/>
              </a:rPr>
              <a:t>//Chuyển một cạnh thành một nút trong danh sách</a:t>
            </a:r>
            <a:endParaRPr lang="vi-VN" sz="2900">
              <a:solidFill>
                <a:srgbClr val="D3AF86"/>
              </a:solidFill>
              <a:latin typeface="Consolas" panose="020B0609020204030204" pitchFamily="49" charset="0"/>
            </a:endParaRPr>
          </a:p>
          <a:p>
            <a:pPr marL="914400" lvl="2" indent="0">
              <a:buNone/>
            </a:pPr>
            <a:r>
              <a:rPr lang="vi-VN" sz="2900">
                <a:solidFill>
                  <a:srgbClr val="D3AF86"/>
                </a:solidFill>
                <a:latin typeface="Consolas" panose="020B0609020204030204" pitchFamily="49" charset="0"/>
              </a:rPr>
              <a:t>Edge* </a:t>
            </a:r>
            <a:r>
              <a:rPr lang="vi-VN" sz="2900">
                <a:solidFill>
                  <a:srgbClr val="8AB1B0"/>
                </a:solidFill>
                <a:latin typeface="Consolas" panose="020B0609020204030204" pitchFamily="49" charset="0"/>
              </a:rPr>
              <a:t>GetEdge</a:t>
            </a:r>
            <a:r>
              <a:rPr lang="vi-VN" sz="2900">
                <a:solidFill>
                  <a:srgbClr val="D3AF86"/>
                </a:solidFill>
                <a:latin typeface="Consolas" panose="020B0609020204030204" pitchFamily="49" charset="0"/>
              </a:rPr>
              <a:t>(Data v)</a:t>
            </a:r>
          </a:p>
          <a:p>
            <a:pPr marL="914400" lvl="2" indent="0">
              <a:buNone/>
            </a:pPr>
            <a:r>
              <a:rPr lang="vi-VN" sz="2900">
                <a:solidFill>
                  <a:srgbClr val="D3AF86"/>
                </a:solidFill>
                <a:latin typeface="Consolas" panose="020B0609020204030204" pitchFamily="49" charset="0"/>
              </a:rPr>
              <a:t>{</a:t>
            </a:r>
          </a:p>
          <a:p>
            <a:pPr marL="914400" lvl="2" indent="0">
              <a:buNone/>
            </a:pPr>
            <a:r>
              <a:rPr lang="vi-VN" sz="2900">
                <a:solidFill>
                  <a:srgbClr val="D3AF86"/>
                </a:solidFill>
                <a:latin typeface="Consolas" panose="020B0609020204030204" pitchFamily="49" charset="0"/>
              </a:rPr>
              <a:t>    Edge* kq = </a:t>
            </a:r>
            <a:r>
              <a:rPr lang="vi-VN" sz="2900">
                <a:solidFill>
                  <a:srgbClr val="98676A"/>
                </a:solidFill>
                <a:latin typeface="Consolas" panose="020B0609020204030204" pitchFamily="49" charset="0"/>
              </a:rPr>
              <a:t>new</a:t>
            </a:r>
            <a:r>
              <a:rPr lang="vi-VN" sz="2900">
                <a:solidFill>
                  <a:srgbClr val="D3AF86"/>
                </a:solidFill>
                <a:latin typeface="Consolas" panose="020B0609020204030204" pitchFamily="49" charset="0"/>
              </a:rPr>
              <a:t> Edge;</a:t>
            </a:r>
          </a:p>
          <a:p>
            <a:pPr marL="914400" lvl="2" indent="0">
              <a:buNone/>
            </a:pPr>
            <a:r>
              <a:rPr lang="vi-VN" sz="2900">
                <a:solidFill>
                  <a:srgbClr val="D3AF86"/>
                </a:solidFill>
                <a:latin typeface="Consolas" panose="020B0609020204030204" pitchFamily="49" charset="0"/>
              </a:rPr>
              <a:t>    </a:t>
            </a:r>
            <a:r>
              <a:rPr lang="vi-VN" sz="2900">
                <a:solidFill>
                  <a:srgbClr val="98676A"/>
                </a:solidFill>
                <a:latin typeface="Consolas" panose="020B0609020204030204" pitchFamily="49" charset="0"/>
              </a:rPr>
              <a:t>if</a:t>
            </a:r>
            <a:r>
              <a:rPr lang="vi-VN" sz="2900">
                <a:solidFill>
                  <a:srgbClr val="D3AF86"/>
                </a:solidFill>
                <a:latin typeface="Consolas" panose="020B0609020204030204" pitchFamily="49" charset="0"/>
              </a:rPr>
              <a:t> (kq != </a:t>
            </a:r>
            <a:r>
              <a:rPr lang="vi-VN" sz="2900">
                <a:solidFill>
                  <a:srgbClr val="F79A32"/>
                </a:solidFill>
                <a:latin typeface="Consolas" panose="020B0609020204030204" pitchFamily="49" charset="0"/>
              </a:rPr>
              <a:t>NULL</a:t>
            </a:r>
            <a:r>
              <a:rPr lang="vi-VN" sz="2900">
                <a:solidFill>
                  <a:srgbClr val="D3AF86"/>
                </a:solidFill>
                <a:latin typeface="Consolas" panose="020B0609020204030204" pitchFamily="49" charset="0"/>
              </a:rPr>
              <a:t>)</a:t>
            </a:r>
          </a:p>
          <a:p>
            <a:pPr marL="914400" lvl="2" indent="0">
              <a:buNone/>
            </a:pPr>
            <a:r>
              <a:rPr lang="vi-VN" sz="2900">
                <a:solidFill>
                  <a:srgbClr val="D3AF86"/>
                </a:solidFill>
                <a:latin typeface="Consolas" panose="020B0609020204030204" pitchFamily="49" charset="0"/>
              </a:rPr>
              <a:t>    {</a:t>
            </a:r>
          </a:p>
          <a:p>
            <a:pPr marL="914400" lvl="2" indent="0">
              <a:buNone/>
            </a:pPr>
            <a:r>
              <a:rPr lang="vi-VN" sz="2900">
                <a:solidFill>
                  <a:srgbClr val="D3AF86"/>
                </a:solidFill>
                <a:latin typeface="Consolas" panose="020B0609020204030204" pitchFamily="49" charset="0"/>
              </a:rPr>
              <a:t>        kq-&gt;</a:t>
            </a:r>
            <a:r>
              <a:rPr lang="vi-VN" sz="2900">
                <a:solidFill>
                  <a:srgbClr val="DC3958"/>
                </a:solidFill>
                <a:latin typeface="Consolas" panose="020B0609020204030204" pitchFamily="49" charset="0"/>
              </a:rPr>
              <a:t>info</a:t>
            </a:r>
            <a:r>
              <a:rPr lang="vi-VN" sz="2900">
                <a:solidFill>
                  <a:srgbClr val="D3AF86"/>
                </a:solidFill>
                <a:latin typeface="Consolas" panose="020B0609020204030204" pitchFamily="49" charset="0"/>
              </a:rPr>
              <a:t> = v;</a:t>
            </a:r>
          </a:p>
          <a:p>
            <a:pPr marL="914400" lvl="2" indent="0">
              <a:buNone/>
            </a:pPr>
            <a:r>
              <a:rPr lang="vi-VN" sz="2900">
                <a:solidFill>
                  <a:srgbClr val="D3AF86"/>
                </a:solidFill>
                <a:latin typeface="Consolas" panose="020B0609020204030204" pitchFamily="49" charset="0"/>
              </a:rPr>
              <a:t>        kq-&gt;</a:t>
            </a:r>
            <a:r>
              <a:rPr lang="vi-VN" sz="2900">
                <a:solidFill>
                  <a:srgbClr val="DC3958"/>
                </a:solidFill>
                <a:latin typeface="Consolas" panose="020B0609020204030204" pitchFamily="49" charset="0"/>
              </a:rPr>
              <a:t>Next</a:t>
            </a:r>
            <a:r>
              <a:rPr lang="vi-VN" sz="2900">
                <a:solidFill>
                  <a:srgbClr val="D3AF86"/>
                </a:solidFill>
                <a:latin typeface="Consolas" panose="020B0609020204030204" pitchFamily="49" charset="0"/>
              </a:rPr>
              <a:t> = </a:t>
            </a:r>
            <a:r>
              <a:rPr lang="vi-VN" sz="2900">
                <a:solidFill>
                  <a:srgbClr val="F79A32"/>
                </a:solidFill>
                <a:latin typeface="Consolas" panose="020B0609020204030204" pitchFamily="49" charset="0"/>
              </a:rPr>
              <a:t>NULL</a:t>
            </a:r>
            <a:r>
              <a:rPr lang="vi-VN" sz="2900">
                <a:solidFill>
                  <a:srgbClr val="D3AF86"/>
                </a:solidFill>
                <a:latin typeface="Consolas" panose="020B0609020204030204" pitchFamily="49" charset="0"/>
              </a:rPr>
              <a:t>;</a:t>
            </a:r>
          </a:p>
          <a:p>
            <a:pPr marL="914400" lvl="2" indent="0">
              <a:buNone/>
            </a:pPr>
            <a:r>
              <a:rPr lang="vi-VN" sz="2900">
                <a:solidFill>
                  <a:srgbClr val="D3AF86"/>
                </a:solidFill>
                <a:latin typeface="Consolas" panose="020B0609020204030204" pitchFamily="49" charset="0"/>
              </a:rPr>
              <a:t>    }</a:t>
            </a:r>
          </a:p>
          <a:p>
            <a:pPr marL="914400" lvl="2" indent="0">
              <a:buNone/>
            </a:pPr>
            <a:r>
              <a:rPr lang="vi-VN" sz="2900">
                <a:solidFill>
                  <a:srgbClr val="D3AF86"/>
                </a:solidFill>
                <a:latin typeface="Consolas" panose="020B0609020204030204" pitchFamily="49" charset="0"/>
              </a:rPr>
              <a:t>    </a:t>
            </a:r>
            <a:r>
              <a:rPr lang="vi-VN" sz="2900">
                <a:solidFill>
                  <a:srgbClr val="98676A"/>
                </a:solidFill>
                <a:latin typeface="Consolas" panose="020B0609020204030204" pitchFamily="49" charset="0"/>
              </a:rPr>
              <a:t>return</a:t>
            </a:r>
            <a:r>
              <a:rPr lang="vi-VN" sz="2900">
                <a:solidFill>
                  <a:srgbClr val="D3AF86"/>
                </a:solidFill>
                <a:latin typeface="Consolas" panose="020B0609020204030204" pitchFamily="49" charset="0"/>
              </a:rPr>
              <a:t> kq;</a:t>
            </a:r>
          </a:p>
          <a:p>
            <a:pPr marL="914400" lvl="2" indent="0">
              <a:buNone/>
            </a:pPr>
            <a:r>
              <a:rPr lang="vi-VN" sz="2900">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23</a:t>
            </a:fld>
            <a:endParaRPr lang="vi-VN"/>
          </a:p>
        </p:txBody>
      </p:sp>
    </p:spTree>
    <p:extLst>
      <p:ext uri="{BB962C8B-B14F-4D97-AF65-F5344CB8AC3E}">
        <p14:creationId xmlns:p14="http://schemas.microsoft.com/office/powerpoint/2010/main" val="8297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fontScale="40000" lnSpcReduction="20000"/>
          </a:bodyPr>
          <a:lstStyle/>
          <a:p>
            <a:r>
              <a:rPr lang="vi-VN" sz="5000"/>
              <a:t>Các bước tiến hành cài đặt:</a:t>
            </a:r>
          </a:p>
          <a:p>
            <a:pPr marL="914400" lvl="1" indent="-457200">
              <a:buFont typeface="+mj-lt"/>
              <a:buAutoNum type="arabicPeriod" startAt="3"/>
            </a:pPr>
            <a:r>
              <a:rPr lang="vi-VN" sz="4500"/>
              <a:t>Trong tập tin Graph.h:</a:t>
            </a:r>
          </a:p>
          <a:p>
            <a:pPr marL="914400" lvl="2" indent="0">
              <a:buNone/>
            </a:pPr>
            <a:r>
              <a:rPr lang="vi-VN" sz="2900">
                <a:solidFill>
                  <a:srgbClr val="A57A4C"/>
                </a:solidFill>
                <a:latin typeface="Consolas" panose="020B0609020204030204" pitchFamily="49" charset="0"/>
              </a:rPr>
              <a:t>//Khởi tạo đồ thị</a:t>
            </a:r>
            <a:endParaRPr lang="vi-VN" sz="2900">
              <a:solidFill>
                <a:srgbClr val="D3AF86"/>
              </a:solidFill>
              <a:latin typeface="Consolas" panose="020B0609020204030204" pitchFamily="49" charset="0"/>
            </a:endParaRPr>
          </a:p>
          <a:p>
            <a:pPr marL="914400" lvl="2" indent="0">
              <a:buNone/>
            </a:pPr>
            <a:r>
              <a:rPr lang="vi-VN" sz="2900">
                <a:solidFill>
                  <a:srgbClr val="D3AF86"/>
                </a:solidFill>
                <a:latin typeface="Consolas" panose="020B0609020204030204" pitchFamily="49" charset="0"/>
              </a:rPr>
              <a:t>Graph </a:t>
            </a:r>
            <a:r>
              <a:rPr lang="vi-VN" sz="2900">
                <a:solidFill>
                  <a:srgbClr val="8AB1B0"/>
                </a:solidFill>
                <a:latin typeface="Consolas" panose="020B0609020204030204" pitchFamily="49" charset="0"/>
              </a:rPr>
              <a:t>InitGraph</a:t>
            </a:r>
            <a:r>
              <a:rPr lang="vi-VN" sz="2900">
                <a:solidFill>
                  <a:srgbClr val="D3AF86"/>
                </a:solidFill>
                <a:latin typeface="Consolas" panose="020B0609020204030204" pitchFamily="49" charset="0"/>
              </a:rPr>
              <a:t>(</a:t>
            </a:r>
            <a:r>
              <a:rPr lang="vi-VN" sz="2900">
                <a:solidFill>
                  <a:srgbClr val="98676A"/>
                </a:solidFill>
                <a:latin typeface="Consolas" panose="020B0609020204030204" pitchFamily="49" charset="0"/>
              </a:rPr>
              <a:t>bool</a:t>
            </a:r>
            <a:r>
              <a:rPr lang="vi-VN" sz="2900">
                <a:solidFill>
                  <a:srgbClr val="D3AF86"/>
                </a:solidFill>
                <a:latin typeface="Consolas" panose="020B0609020204030204" pitchFamily="49" charset="0"/>
              </a:rPr>
              <a:t> directed)</a:t>
            </a:r>
          </a:p>
          <a:p>
            <a:pPr marL="914400" lvl="2" indent="0">
              <a:buNone/>
            </a:pPr>
            <a:r>
              <a:rPr lang="vi-VN" sz="2900">
                <a:solidFill>
                  <a:srgbClr val="D3AF86"/>
                </a:solidFill>
                <a:latin typeface="Consolas" panose="020B0609020204030204" pitchFamily="49" charset="0"/>
              </a:rPr>
              <a:t>{</a:t>
            </a:r>
          </a:p>
          <a:p>
            <a:pPr marL="914400" lvl="2" indent="0">
              <a:buNone/>
            </a:pPr>
            <a:r>
              <a:rPr lang="vi-VN" sz="2900">
                <a:solidFill>
                  <a:srgbClr val="D3AF86"/>
                </a:solidFill>
                <a:latin typeface="Consolas" panose="020B0609020204030204" pitchFamily="49" charset="0"/>
              </a:rPr>
              <a:t>    Graph g;</a:t>
            </a:r>
          </a:p>
          <a:p>
            <a:pPr marL="914400" lvl="2" indent="0">
              <a:buNone/>
            </a:pPr>
            <a:r>
              <a:rPr lang="vi-VN" sz="2900">
                <a:solidFill>
                  <a:srgbClr val="D3AF86"/>
                </a:solidFill>
                <a:latin typeface="Consolas" panose="020B0609020204030204" pitchFamily="49" charset="0"/>
              </a:rPr>
              <a:t>    g.</a:t>
            </a:r>
            <a:r>
              <a:rPr lang="vi-VN" sz="2900">
                <a:solidFill>
                  <a:srgbClr val="DC3958"/>
                </a:solidFill>
                <a:latin typeface="Consolas" panose="020B0609020204030204" pitchFamily="49" charset="0"/>
              </a:rPr>
              <a:t>NumEdges</a:t>
            </a:r>
            <a:r>
              <a:rPr lang="vi-VN" sz="2900">
                <a:solidFill>
                  <a:srgbClr val="D3AF86"/>
                </a:solidFill>
                <a:latin typeface="Consolas" panose="020B0609020204030204" pitchFamily="49" charset="0"/>
              </a:rPr>
              <a:t> = </a:t>
            </a:r>
            <a:r>
              <a:rPr lang="vi-VN" sz="2900">
                <a:solidFill>
                  <a:srgbClr val="F79A32"/>
                </a:solidFill>
                <a:latin typeface="Consolas" panose="020B0609020204030204" pitchFamily="49" charset="0"/>
              </a:rPr>
              <a:t>0</a:t>
            </a:r>
            <a:r>
              <a:rPr lang="vi-VN" sz="2900">
                <a:solidFill>
                  <a:srgbClr val="D3AF86"/>
                </a:solidFill>
                <a:latin typeface="Consolas" panose="020B0609020204030204" pitchFamily="49" charset="0"/>
              </a:rPr>
              <a:t>;</a:t>
            </a:r>
          </a:p>
          <a:p>
            <a:pPr marL="914400" lvl="2" indent="0">
              <a:buNone/>
            </a:pPr>
            <a:r>
              <a:rPr lang="vi-VN" sz="2900">
                <a:solidFill>
                  <a:srgbClr val="D3AF86"/>
                </a:solidFill>
                <a:latin typeface="Consolas" panose="020B0609020204030204" pitchFamily="49" charset="0"/>
              </a:rPr>
              <a:t>    g.</a:t>
            </a:r>
            <a:r>
              <a:rPr lang="vi-VN" sz="2900">
                <a:solidFill>
                  <a:srgbClr val="DC3958"/>
                </a:solidFill>
                <a:latin typeface="Consolas" panose="020B0609020204030204" pitchFamily="49" charset="0"/>
              </a:rPr>
              <a:t>NumVertices</a:t>
            </a:r>
            <a:r>
              <a:rPr lang="vi-VN" sz="2900">
                <a:solidFill>
                  <a:srgbClr val="D3AF86"/>
                </a:solidFill>
                <a:latin typeface="Consolas" panose="020B0609020204030204" pitchFamily="49" charset="0"/>
              </a:rPr>
              <a:t> = </a:t>
            </a:r>
            <a:r>
              <a:rPr lang="vi-VN" sz="2900">
                <a:solidFill>
                  <a:srgbClr val="F79A32"/>
                </a:solidFill>
                <a:latin typeface="Consolas" panose="020B0609020204030204" pitchFamily="49" charset="0"/>
              </a:rPr>
              <a:t>0</a:t>
            </a:r>
            <a:r>
              <a:rPr lang="vi-VN" sz="2900">
                <a:solidFill>
                  <a:srgbClr val="D3AF86"/>
                </a:solidFill>
                <a:latin typeface="Consolas" panose="020B0609020204030204" pitchFamily="49" charset="0"/>
              </a:rPr>
              <a:t>;</a:t>
            </a:r>
          </a:p>
          <a:p>
            <a:pPr marL="914400" lvl="2" indent="0">
              <a:buNone/>
            </a:pPr>
            <a:r>
              <a:rPr lang="vi-VN" sz="2900">
                <a:solidFill>
                  <a:srgbClr val="D3AF86"/>
                </a:solidFill>
                <a:latin typeface="Consolas" panose="020B0609020204030204" pitchFamily="49" charset="0"/>
              </a:rPr>
              <a:t>    g.</a:t>
            </a:r>
            <a:r>
              <a:rPr lang="vi-VN" sz="2900">
                <a:solidFill>
                  <a:srgbClr val="DC3958"/>
                </a:solidFill>
                <a:latin typeface="Consolas" panose="020B0609020204030204" pitchFamily="49" charset="0"/>
              </a:rPr>
              <a:t>Directed</a:t>
            </a:r>
            <a:r>
              <a:rPr lang="vi-VN" sz="2900">
                <a:solidFill>
                  <a:srgbClr val="D3AF86"/>
                </a:solidFill>
                <a:latin typeface="Consolas" panose="020B0609020204030204" pitchFamily="49" charset="0"/>
              </a:rPr>
              <a:t> = directed;</a:t>
            </a:r>
          </a:p>
          <a:p>
            <a:pPr marL="914400" lvl="2" indent="0">
              <a:buNone/>
            </a:pPr>
            <a:r>
              <a:rPr lang="vi-VN" sz="2900">
                <a:solidFill>
                  <a:srgbClr val="D3AF86"/>
                </a:solidFill>
                <a:latin typeface="Consolas" panose="020B0609020204030204" pitchFamily="49" charset="0"/>
              </a:rPr>
              <a:t>    g.</a:t>
            </a:r>
            <a:r>
              <a:rPr lang="vi-VN" sz="2900">
                <a:solidFill>
                  <a:srgbClr val="DC3958"/>
                </a:solidFill>
                <a:latin typeface="Consolas" panose="020B0609020204030204" pitchFamily="49" charset="0"/>
              </a:rPr>
              <a:t>ListEdges</a:t>
            </a:r>
            <a:r>
              <a:rPr lang="vi-VN" sz="2900">
                <a:solidFill>
                  <a:srgbClr val="D3AF86"/>
                </a:solidFill>
                <a:latin typeface="Consolas" panose="020B0609020204030204" pitchFamily="49" charset="0"/>
              </a:rPr>
              <a:t> = </a:t>
            </a:r>
            <a:r>
              <a:rPr lang="vi-VN" sz="2900">
                <a:solidFill>
                  <a:srgbClr val="F79A32"/>
                </a:solidFill>
                <a:latin typeface="Consolas" panose="020B0609020204030204" pitchFamily="49" charset="0"/>
              </a:rPr>
              <a:t>NULL</a:t>
            </a:r>
            <a:r>
              <a:rPr lang="vi-VN" sz="2900">
                <a:solidFill>
                  <a:srgbClr val="D3AF86"/>
                </a:solidFill>
                <a:latin typeface="Consolas" panose="020B0609020204030204" pitchFamily="49" charset="0"/>
              </a:rPr>
              <a:t>;</a:t>
            </a:r>
          </a:p>
          <a:p>
            <a:pPr marL="914400" lvl="2" indent="0">
              <a:buNone/>
            </a:pPr>
            <a:r>
              <a:rPr lang="vi-VN" sz="2900">
                <a:solidFill>
                  <a:srgbClr val="D3AF86"/>
                </a:solidFill>
                <a:latin typeface="Consolas" panose="020B0609020204030204" pitchFamily="49" charset="0"/>
              </a:rPr>
              <a:t>    </a:t>
            </a:r>
            <a:r>
              <a:rPr lang="vi-VN" sz="2900">
                <a:solidFill>
                  <a:srgbClr val="98676A"/>
                </a:solidFill>
                <a:latin typeface="Consolas" panose="020B0609020204030204" pitchFamily="49" charset="0"/>
              </a:rPr>
              <a:t>return</a:t>
            </a:r>
            <a:r>
              <a:rPr lang="vi-VN" sz="2900">
                <a:solidFill>
                  <a:srgbClr val="D3AF86"/>
                </a:solidFill>
                <a:latin typeface="Consolas" panose="020B0609020204030204" pitchFamily="49" charset="0"/>
              </a:rPr>
              <a:t> g;</a:t>
            </a:r>
          </a:p>
          <a:p>
            <a:pPr marL="914400" lvl="2" indent="0">
              <a:buNone/>
            </a:pPr>
            <a:r>
              <a:rPr lang="vi-VN" sz="2900">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24</a:t>
            </a:fld>
            <a:endParaRPr lang="vi-VN"/>
          </a:p>
        </p:txBody>
      </p:sp>
    </p:spTree>
    <p:extLst>
      <p:ext uri="{BB962C8B-B14F-4D97-AF65-F5344CB8AC3E}">
        <p14:creationId xmlns:p14="http://schemas.microsoft.com/office/powerpoint/2010/main" val="3389248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fontScale="40000" lnSpcReduction="20000"/>
          </a:bodyPr>
          <a:lstStyle/>
          <a:p>
            <a:r>
              <a:rPr lang="vi-VN" sz="5000"/>
              <a:t>Các bước tiến hành cài đặt:</a:t>
            </a:r>
          </a:p>
          <a:p>
            <a:pPr marL="914400" lvl="1" indent="-457200">
              <a:buFont typeface="+mj-lt"/>
              <a:buAutoNum type="arabicPeriod" startAt="3"/>
            </a:pPr>
            <a:r>
              <a:rPr lang="vi-VN" sz="4500"/>
              <a:t>Trong tập tin Graph.h:</a:t>
            </a:r>
          </a:p>
          <a:p>
            <a:pPr marL="914400" lvl="2" indent="0">
              <a:buNone/>
            </a:pPr>
            <a:r>
              <a:rPr lang="vi-VN" sz="3800">
                <a:solidFill>
                  <a:srgbClr val="A57A4C"/>
                </a:solidFill>
                <a:latin typeface="Consolas" panose="020B0609020204030204" pitchFamily="49" charset="0"/>
              </a:rPr>
              <a:t>//Trả về vị trí của một đỉnh trong danh sách đỉnh</a:t>
            </a:r>
            <a:endParaRPr lang="vi-VN" sz="3800">
              <a:solidFill>
                <a:srgbClr val="D3AF86"/>
              </a:solidFill>
              <a:latin typeface="Consolas" panose="020B0609020204030204" pitchFamily="49" charset="0"/>
            </a:endParaRPr>
          </a:p>
          <a:p>
            <a:pPr marL="914400" lvl="2" indent="0">
              <a:buNone/>
            </a:pPr>
            <a:r>
              <a:rPr lang="vi-VN" sz="3800">
                <a:solidFill>
                  <a:srgbClr val="98676A"/>
                </a:solidFill>
                <a:latin typeface="Consolas" panose="020B0609020204030204" pitchFamily="49" charset="0"/>
              </a:rPr>
              <a:t>int</a:t>
            </a:r>
            <a:r>
              <a:rPr lang="vi-VN" sz="3800">
                <a:solidFill>
                  <a:srgbClr val="D3AF86"/>
                </a:solidFill>
                <a:latin typeface="Consolas" panose="020B0609020204030204" pitchFamily="49" charset="0"/>
              </a:rPr>
              <a:t> </a:t>
            </a:r>
            <a:r>
              <a:rPr lang="vi-VN" sz="3800">
                <a:solidFill>
                  <a:srgbClr val="8AB1B0"/>
                </a:solidFill>
                <a:latin typeface="Consolas" panose="020B0609020204030204" pitchFamily="49" charset="0"/>
              </a:rPr>
              <a:t>FindIndexVertex</a:t>
            </a:r>
            <a:r>
              <a:rPr lang="vi-VN" sz="3800">
                <a:solidFill>
                  <a:srgbClr val="D3AF86"/>
                </a:solidFill>
                <a:latin typeface="Consolas" panose="020B0609020204030204" pitchFamily="49" charset="0"/>
              </a:rPr>
              <a:t>(Graph g, </a:t>
            </a:r>
            <a:r>
              <a:rPr lang="vi-VN" sz="3800">
                <a:solidFill>
                  <a:srgbClr val="98676A"/>
                </a:solidFill>
                <a:latin typeface="Consolas" panose="020B0609020204030204" pitchFamily="49" charset="0"/>
              </a:rPr>
              <a:t>char</a:t>
            </a:r>
            <a:r>
              <a:rPr lang="vi-VN" sz="3800">
                <a:solidFill>
                  <a:srgbClr val="D3AF86"/>
                </a:solidFill>
                <a:latin typeface="Consolas" panose="020B0609020204030204" pitchFamily="49" charset="0"/>
              </a:rPr>
              <a:t> v)</a:t>
            </a:r>
          </a:p>
          <a:p>
            <a:pPr marL="914400" lvl="2" indent="0">
              <a:buNone/>
            </a:pPr>
            <a:r>
              <a:rPr lang="vi-VN" sz="3800">
                <a:solidFill>
                  <a:srgbClr val="D3AF86"/>
                </a:solidFill>
                <a:latin typeface="Consolas" panose="020B0609020204030204" pitchFamily="49" charset="0"/>
              </a:rPr>
              <a:t>{</a:t>
            </a:r>
          </a:p>
          <a:p>
            <a:pPr marL="914400" lvl="2" indent="0">
              <a:buNone/>
            </a:pPr>
            <a:r>
              <a:rPr lang="vi-VN" sz="3800">
                <a:solidFill>
                  <a:srgbClr val="D3AF86"/>
                </a:solidFill>
                <a:latin typeface="Consolas" panose="020B0609020204030204" pitchFamily="49" charset="0"/>
              </a:rPr>
              <a:t>    </a:t>
            </a:r>
            <a:r>
              <a:rPr lang="vi-VN" sz="3800">
                <a:solidFill>
                  <a:srgbClr val="98676A"/>
                </a:solidFill>
                <a:latin typeface="Consolas" panose="020B0609020204030204" pitchFamily="49" charset="0"/>
              </a:rPr>
              <a:t>for</a:t>
            </a:r>
            <a:r>
              <a:rPr lang="vi-VN" sz="3800">
                <a:solidFill>
                  <a:srgbClr val="D3AF86"/>
                </a:solidFill>
                <a:latin typeface="Consolas" panose="020B0609020204030204" pitchFamily="49" charset="0"/>
              </a:rPr>
              <a:t> (</a:t>
            </a:r>
            <a:r>
              <a:rPr lang="vi-VN" sz="3800">
                <a:solidFill>
                  <a:srgbClr val="98676A"/>
                </a:solidFill>
                <a:latin typeface="Consolas" panose="020B0609020204030204" pitchFamily="49" charset="0"/>
              </a:rPr>
              <a:t>int</a:t>
            </a:r>
            <a:r>
              <a:rPr lang="vi-VN" sz="3800">
                <a:solidFill>
                  <a:srgbClr val="D3AF86"/>
                </a:solidFill>
                <a:latin typeface="Consolas" panose="020B0609020204030204" pitchFamily="49" charset="0"/>
              </a:rPr>
              <a:t> i = </a:t>
            </a:r>
            <a:r>
              <a:rPr lang="vi-VN" sz="3800">
                <a:solidFill>
                  <a:srgbClr val="F79A32"/>
                </a:solidFill>
                <a:latin typeface="Consolas" panose="020B0609020204030204" pitchFamily="49" charset="0"/>
              </a:rPr>
              <a:t>0</a:t>
            </a:r>
            <a:r>
              <a:rPr lang="vi-VN" sz="3800">
                <a:solidFill>
                  <a:srgbClr val="D3AF86"/>
                </a:solidFill>
                <a:latin typeface="Consolas" panose="020B0609020204030204" pitchFamily="49" charset="0"/>
              </a:rPr>
              <a:t>; i &lt; g.</a:t>
            </a:r>
            <a:r>
              <a:rPr lang="vi-VN" sz="3800">
                <a:solidFill>
                  <a:srgbClr val="DC3958"/>
                </a:solidFill>
                <a:latin typeface="Consolas" panose="020B0609020204030204" pitchFamily="49" charset="0"/>
              </a:rPr>
              <a:t>NumVertices</a:t>
            </a:r>
            <a:r>
              <a:rPr lang="vi-VN" sz="3800">
                <a:solidFill>
                  <a:srgbClr val="D3AF86"/>
                </a:solidFill>
                <a:latin typeface="Consolas" panose="020B0609020204030204" pitchFamily="49" charset="0"/>
              </a:rPr>
              <a:t>; i++)</a:t>
            </a:r>
          </a:p>
          <a:p>
            <a:pPr marL="914400" lvl="2" indent="0">
              <a:buNone/>
            </a:pPr>
            <a:r>
              <a:rPr lang="vi-VN" sz="3800">
                <a:solidFill>
                  <a:srgbClr val="D3AF86"/>
                </a:solidFill>
                <a:latin typeface="Consolas" panose="020B0609020204030204" pitchFamily="49" charset="0"/>
              </a:rPr>
              <a:t>        </a:t>
            </a:r>
            <a:r>
              <a:rPr lang="vi-VN" sz="3800">
                <a:solidFill>
                  <a:srgbClr val="98676A"/>
                </a:solidFill>
                <a:latin typeface="Consolas" panose="020B0609020204030204" pitchFamily="49" charset="0"/>
              </a:rPr>
              <a:t>if</a:t>
            </a:r>
            <a:r>
              <a:rPr lang="vi-VN" sz="3800">
                <a:solidFill>
                  <a:srgbClr val="D3AF86"/>
                </a:solidFill>
                <a:latin typeface="Consolas" panose="020B0609020204030204" pitchFamily="49" charset="0"/>
              </a:rPr>
              <a:t> (g.</a:t>
            </a:r>
            <a:r>
              <a:rPr lang="vi-VN" sz="3800">
                <a:solidFill>
                  <a:srgbClr val="DC3958"/>
                </a:solidFill>
                <a:latin typeface="Consolas" panose="020B0609020204030204" pitchFamily="49" charset="0"/>
              </a:rPr>
              <a:t>Vertices</a:t>
            </a:r>
            <a:r>
              <a:rPr lang="vi-VN" sz="3800">
                <a:solidFill>
                  <a:srgbClr val="D3AF86"/>
                </a:solidFill>
                <a:latin typeface="Consolas" panose="020B0609020204030204" pitchFamily="49" charset="0"/>
              </a:rPr>
              <a:t>[i].</a:t>
            </a:r>
            <a:r>
              <a:rPr lang="vi-VN" sz="3800">
                <a:solidFill>
                  <a:srgbClr val="DC3958"/>
                </a:solidFill>
                <a:latin typeface="Consolas" panose="020B0609020204030204" pitchFamily="49" charset="0"/>
              </a:rPr>
              <a:t>Label</a:t>
            </a:r>
            <a:r>
              <a:rPr lang="vi-VN" sz="3800">
                <a:solidFill>
                  <a:srgbClr val="D3AF86"/>
                </a:solidFill>
                <a:latin typeface="Consolas" panose="020B0609020204030204" pitchFamily="49" charset="0"/>
              </a:rPr>
              <a:t> == v)</a:t>
            </a:r>
          </a:p>
          <a:p>
            <a:pPr marL="914400" lvl="2" indent="0">
              <a:buNone/>
            </a:pPr>
            <a:r>
              <a:rPr lang="vi-VN" sz="3800">
                <a:solidFill>
                  <a:srgbClr val="D3AF86"/>
                </a:solidFill>
                <a:latin typeface="Consolas" panose="020B0609020204030204" pitchFamily="49" charset="0"/>
              </a:rPr>
              <a:t>            </a:t>
            </a:r>
            <a:r>
              <a:rPr lang="vi-VN" sz="3800">
                <a:solidFill>
                  <a:srgbClr val="98676A"/>
                </a:solidFill>
                <a:latin typeface="Consolas" panose="020B0609020204030204" pitchFamily="49" charset="0"/>
              </a:rPr>
              <a:t>return</a:t>
            </a:r>
            <a:r>
              <a:rPr lang="vi-VN" sz="3800">
                <a:solidFill>
                  <a:srgbClr val="D3AF86"/>
                </a:solidFill>
                <a:latin typeface="Consolas" panose="020B0609020204030204" pitchFamily="49" charset="0"/>
              </a:rPr>
              <a:t> i;</a:t>
            </a:r>
          </a:p>
          <a:p>
            <a:pPr marL="914400" lvl="2" indent="0">
              <a:buNone/>
            </a:pPr>
            <a:r>
              <a:rPr lang="vi-VN" sz="3800">
                <a:solidFill>
                  <a:srgbClr val="D3AF86"/>
                </a:solidFill>
                <a:latin typeface="Consolas" panose="020B0609020204030204" pitchFamily="49" charset="0"/>
              </a:rPr>
              <a:t>    </a:t>
            </a:r>
            <a:r>
              <a:rPr lang="vi-VN" sz="3800">
                <a:solidFill>
                  <a:srgbClr val="98676A"/>
                </a:solidFill>
                <a:latin typeface="Consolas" panose="020B0609020204030204" pitchFamily="49" charset="0"/>
              </a:rPr>
              <a:t>return</a:t>
            </a:r>
            <a:r>
              <a:rPr lang="vi-VN" sz="3800">
                <a:solidFill>
                  <a:srgbClr val="D3AF86"/>
                </a:solidFill>
                <a:latin typeface="Consolas" panose="020B0609020204030204" pitchFamily="49" charset="0"/>
              </a:rPr>
              <a:t> -</a:t>
            </a:r>
            <a:r>
              <a:rPr lang="vi-VN" sz="3800">
                <a:solidFill>
                  <a:srgbClr val="F79A32"/>
                </a:solidFill>
                <a:latin typeface="Consolas" panose="020B0609020204030204" pitchFamily="49" charset="0"/>
              </a:rPr>
              <a:t>1</a:t>
            </a:r>
            <a:r>
              <a:rPr lang="vi-VN" sz="3800">
                <a:solidFill>
                  <a:srgbClr val="D3AF86"/>
                </a:solidFill>
                <a:latin typeface="Consolas" panose="020B0609020204030204" pitchFamily="49" charset="0"/>
              </a:rPr>
              <a:t>;</a:t>
            </a:r>
          </a:p>
          <a:p>
            <a:pPr marL="914400" lvl="2" indent="0">
              <a:buNone/>
            </a:pPr>
            <a:r>
              <a:rPr lang="vi-VN" sz="3800">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25</a:t>
            </a:fld>
            <a:endParaRPr lang="vi-VN"/>
          </a:p>
        </p:txBody>
      </p:sp>
    </p:spTree>
    <p:extLst>
      <p:ext uri="{BB962C8B-B14F-4D97-AF65-F5344CB8AC3E}">
        <p14:creationId xmlns:p14="http://schemas.microsoft.com/office/powerpoint/2010/main" val="3525635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22456"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normAutofit fontScale="70000" lnSpcReduction="20000"/>
          </a:bodyPr>
          <a:lstStyle/>
          <a:p>
            <a:pPr marL="457200" indent="-457200">
              <a:buFont typeface="+mj-lt"/>
              <a:buAutoNum type="arabicPeriod"/>
            </a:pPr>
            <a:r>
              <a:rPr lang="vi-VN"/>
              <a:t>Xuất danh sách cạnh của đồ thị</a:t>
            </a:r>
          </a:p>
          <a:p>
            <a:pPr marL="0" indent="0">
              <a:buNone/>
            </a:pPr>
            <a:r>
              <a:rPr lang="vi-VN">
                <a:solidFill>
                  <a:srgbClr val="A57A4C"/>
                </a:solidFill>
                <a:latin typeface="Consolas" panose="020B0609020204030204" pitchFamily="49" charset="0"/>
              </a:rPr>
              <a:t>//Xuất tiêu đề</a:t>
            </a:r>
            <a:endParaRPr lang="vi-VN">
              <a:solidFill>
                <a:srgbClr val="D3AF86"/>
              </a:solidFill>
              <a:latin typeface="Consolas" panose="020B0609020204030204" pitchFamily="49" charset="0"/>
            </a:endParaRPr>
          </a:p>
          <a:p>
            <a:pPr marL="0" indent="0">
              <a:buNone/>
            </a:pPr>
            <a:r>
              <a:rPr lang="vi-VN">
                <a:solidFill>
                  <a:srgbClr val="98676A"/>
                </a:solidFill>
                <a:latin typeface="Consolas" panose="020B0609020204030204" pitchFamily="49" charset="0"/>
              </a:rPr>
              <a:t>void</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DisplayTitle</a:t>
            </a:r>
            <a:r>
              <a:rPr lang="vi-VN">
                <a:solidFill>
                  <a:srgbClr val="D3AF86"/>
                </a:solidFill>
                <a:latin typeface="Consolas" panose="020B0609020204030204" pitchFamily="49" charset="0"/>
              </a:rPr>
              <a:t>()</a:t>
            </a:r>
          </a:p>
          <a:p>
            <a:pPr marL="0" indent="0">
              <a:buNone/>
            </a:pPr>
            <a:r>
              <a:rPr lang="vi-VN">
                <a:solidFill>
                  <a:srgbClr val="D3AF86"/>
                </a:solidFill>
                <a:latin typeface="Consolas" panose="020B0609020204030204" pitchFamily="49" charset="0"/>
              </a:rPr>
              <a:t>{</a:t>
            </a:r>
          </a:p>
          <a:p>
            <a:pPr marL="0" indent="0">
              <a:buNone/>
            </a:pPr>
            <a:r>
              <a:rPr lang="vi-VN">
                <a:solidFill>
                  <a:srgbClr val="D3AF86"/>
                </a:solidFill>
                <a:latin typeface="Consolas" panose="020B0609020204030204" pitchFamily="49" charset="0"/>
              </a:rPr>
              <a:t>    </a:t>
            </a:r>
            <a:r>
              <a:rPr lang="vi-VN">
                <a:solidFill>
                  <a:srgbClr val="A57A4C"/>
                </a:solidFill>
                <a:latin typeface="Consolas" panose="020B0609020204030204" pitchFamily="49" charset="0"/>
              </a:rPr>
              <a:t>//Vị trí xuất dòng kẻ</a:t>
            </a:r>
            <a:endParaRPr lang="vi-VN">
              <a:solidFill>
                <a:srgbClr val="D3AF86"/>
              </a:solidFill>
              <a:latin typeface="Consolas" panose="020B0609020204030204" pitchFamily="49" charset="0"/>
            </a:endParaRPr>
          </a:p>
          <a:p>
            <a:pPr marL="0" indent="0">
              <a:buNone/>
            </a:pPr>
            <a:r>
              <a:rPr lang="vi-VN">
                <a:solidFill>
                  <a:srgbClr val="D3AF86"/>
                </a:solidFill>
                <a:latin typeface="Consolas" panose="020B0609020204030204" pitchFamily="49" charset="0"/>
              </a:rPr>
              <a:t>    cout &lt;&lt; endl &lt;&lt; '</a:t>
            </a:r>
            <a:r>
              <a:rPr lang="vi-VN">
                <a:solidFill>
                  <a:srgbClr val="889B4A"/>
                </a:solidFill>
                <a:latin typeface="Consolas" panose="020B0609020204030204" pitchFamily="49" charset="0"/>
              </a:rPr>
              <a:t>|</a:t>
            </a:r>
            <a:r>
              <a:rPr lang="vi-VN">
                <a:solidFill>
                  <a:srgbClr val="D3AF86"/>
                </a:solidFill>
                <a:latin typeface="Consolas" panose="020B0609020204030204" pitchFamily="49" charset="0"/>
              </a:rPr>
              <a:t>’ &lt;&lt; </a:t>
            </a:r>
            <a:r>
              <a:rPr lang="vi-VN">
                <a:solidFill>
                  <a:srgbClr val="8AB1B0"/>
                </a:solidFill>
                <a:latin typeface="Consolas" panose="020B0609020204030204" pitchFamily="49" charset="0"/>
              </a:rPr>
              <a:t>setw</a:t>
            </a:r>
            <a:r>
              <a:rPr lang="vi-VN">
                <a:solidFill>
                  <a:srgbClr val="D3AF86"/>
                </a:solidFill>
                <a:latin typeface="Consolas" panose="020B0609020204030204" pitchFamily="49" charset="0"/>
              </a:rPr>
              <a:t>(</a:t>
            </a:r>
            <a:r>
              <a:rPr lang="vi-VN">
                <a:solidFill>
                  <a:srgbClr val="F79A32"/>
                </a:solidFill>
                <a:latin typeface="Consolas" panose="020B0609020204030204" pitchFamily="49" charset="0"/>
              </a:rPr>
              <a:t>10</a:t>
            </a:r>
            <a:r>
              <a:rPr lang="vi-VN">
                <a:solidFill>
                  <a:srgbClr val="D3AF86"/>
                </a:solidFill>
                <a:latin typeface="Consolas" panose="020B0609020204030204" pitchFamily="49" charset="0"/>
              </a:rPr>
              <a:t>) &lt;&lt; “</a:t>
            </a:r>
            <a:r>
              <a:rPr lang="vi-VN">
                <a:solidFill>
                  <a:srgbClr val="889B4A"/>
                </a:solidFill>
                <a:latin typeface="Consolas" panose="020B0609020204030204" pitchFamily="49" charset="0"/>
              </a:rPr>
              <a:t>Dinh dau</a:t>
            </a:r>
            <a:r>
              <a:rPr lang="vi-VN">
                <a:solidFill>
                  <a:srgbClr val="D3AF86"/>
                </a:solidFill>
                <a:latin typeface="Consolas" panose="020B0609020204030204" pitchFamily="49" charset="0"/>
              </a:rPr>
              <a:t>” &lt;&lt; '</a:t>
            </a:r>
            <a:r>
              <a:rPr lang="vi-VN">
                <a:solidFill>
                  <a:srgbClr val="889B4A"/>
                </a:solidFill>
                <a:latin typeface="Consolas" panose="020B0609020204030204" pitchFamily="49" charset="0"/>
              </a:rPr>
              <a:t>|</a:t>
            </a:r>
            <a:r>
              <a:rPr lang="vi-VN">
                <a:solidFill>
                  <a:srgbClr val="D3AF86"/>
                </a:solidFill>
                <a:latin typeface="Consolas" panose="020B0609020204030204" pitchFamily="49" charset="0"/>
              </a:rPr>
              <a:t>’ &lt;&lt; </a:t>
            </a:r>
            <a:r>
              <a:rPr lang="vi-VN">
                <a:solidFill>
                  <a:srgbClr val="8AB1B0"/>
                </a:solidFill>
                <a:latin typeface="Consolas" panose="020B0609020204030204" pitchFamily="49" charset="0"/>
              </a:rPr>
              <a:t>setw</a:t>
            </a:r>
            <a:r>
              <a:rPr lang="vi-VN">
                <a:solidFill>
                  <a:srgbClr val="D3AF86"/>
                </a:solidFill>
                <a:latin typeface="Consolas" panose="020B0609020204030204" pitchFamily="49" charset="0"/>
              </a:rPr>
              <a:t>(</a:t>
            </a:r>
            <a:r>
              <a:rPr lang="vi-VN">
                <a:solidFill>
                  <a:srgbClr val="F79A32"/>
                </a:solidFill>
                <a:latin typeface="Consolas" panose="020B0609020204030204" pitchFamily="49" charset="0"/>
              </a:rPr>
              <a:t>10</a:t>
            </a:r>
            <a:r>
              <a:rPr lang="vi-VN">
                <a:solidFill>
                  <a:srgbClr val="D3AF86"/>
                </a:solidFill>
                <a:latin typeface="Consolas" panose="020B0609020204030204" pitchFamily="49" charset="0"/>
              </a:rPr>
              <a:t>) &lt;&lt; “</a:t>
            </a:r>
            <a:r>
              <a:rPr lang="vi-VN">
                <a:solidFill>
                  <a:srgbClr val="889B4A"/>
                </a:solidFill>
                <a:latin typeface="Consolas" panose="020B0609020204030204" pitchFamily="49" charset="0"/>
              </a:rPr>
              <a:t>Dinh cuoi</a:t>
            </a:r>
            <a:r>
              <a:rPr lang="vi-VN">
                <a:solidFill>
                  <a:srgbClr val="D3AF86"/>
                </a:solidFill>
                <a:latin typeface="Consolas" panose="020B0609020204030204" pitchFamily="49" charset="0"/>
              </a:rPr>
              <a:t>” &lt;&lt; ‘</a:t>
            </a:r>
            <a:r>
              <a:rPr lang="vi-VN">
                <a:solidFill>
                  <a:srgbClr val="889B4A"/>
                </a:solidFill>
                <a:latin typeface="Consolas" panose="020B0609020204030204" pitchFamily="49" charset="0"/>
              </a:rPr>
              <a:t>|</a:t>
            </a:r>
            <a:r>
              <a:rPr lang="vi-VN">
                <a:solidFill>
                  <a:srgbClr val="D3AF86"/>
                </a:solidFill>
                <a:latin typeface="Consolas" panose="020B0609020204030204" pitchFamily="49" charset="0"/>
              </a:rPr>
              <a:t>’ &lt;&lt; </a:t>
            </a:r>
            <a:r>
              <a:rPr lang="vi-VN">
                <a:solidFill>
                  <a:srgbClr val="8AB1B0"/>
                </a:solidFill>
                <a:latin typeface="Consolas" panose="020B0609020204030204" pitchFamily="49" charset="0"/>
              </a:rPr>
              <a:t>setw</a:t>
            </a:r>
            <a:r>
              <a:rPr lang="vi-VN">
                <a:solidFill>
                  <a:srgbClr val="D3AF86"/>
                </a:solidFill>
                <a:latin typeface="Consolas" panose="020B0609020204030204" pitchFamily="49" charset="0"/>
              </a:rPr>
              <a:t>(</a:t>
            </a:r>
            <a:r>
              <a:rPr lang="vi-VN">
                <a:solidFill>
                  <a:srgbClr val="F79A32"/>
                </a:solidFill>
                <a:latin typeface="Consolas" panose="020B0609020204030204" pitchFamily="49" charset="0"/>
              </a:rPr>
              <a:t>10</a:t>
            </a:r>
            <a:r>
              <a:rPr lang="vi-VN">
                <a:solidFill>
                  <a:srgbClr val="D3AF86"/>
                </a:solidFill>
                <a:latin typeface="Consolas" panose="020B0609020204030204" pitchFamily="49" charset="0"/>
              </a:rPr>
              <a:t>) &lt;&lt; “</a:t>
            </a:r>
            <a:r>
              <a:rPr lang="vi-VN">
                <a:solidFill>
                  <a:srgbClr val="889B4A"/>
                </a:solidFill>
                <a:latin typeface="Consolas" panose="020B0609020204030204" pitchFamily="49" charset="0"/>
              </a:rPr>
              <a:t>Trong so</a:t>
            </a:r>
            <a:r>
              <a:rPr lang="vi-VN">
                <a:solidFill>
                  <a:srgbClr val="D3AF86"/>
                </a:solidFill>
                <a:latin typeface="Consolas" panose="020B0609020204030204" pitchFamily="49" charset="0"/>
              </a:rPr>
              <a:t>” &lt;&lt; '</a:t>
            </a:r>
            <a:r>
              <a:rPr lang="vi-VN">
                <a:solidFill>
                  <a:srgbClr val="889B4A"/>
                </a:solidFill>
                <a:latin typeface="Consolas" panose="020B0609020204030204" pitchFamily="49" charset="0"/>
              </a:rPr>
              <a:t>|</a:t>
            </a:r>
            <a:r>
              <a:rPr lang="vi-VN">
                <a:solidFill>
                  <a:srgbClr val="D3AF86"/>
                </a:solidFill>
                <a:latin typeface="Consolas" panose="020B0609020204030204" pitchFamily="49" charset="0"/>
              </a:rPr>
              <a:t>';</a:t>
            </a:r>
          </a:p>
          <a:p>
            <a:pPr marL="0" indent="0">
              <a:buNone/>
            </a:pPr>
            <a:r>
              <a:rPr lang="vi-VN">
                <a:solidFill>
                  <a:srgbClr val="D3AF86"/>
                </a:solidFill>
                <a:latin typeface="Consolas" panose="020B0609020204030204" pitchFamily="49" charset="0"/>
              </a:rPr>
              <a:t>    </a:t>
            </a:r>
            <a:r>
              <a:rPr lang="vi-VN">
                <a:solidFill>
                  <a:srgbClr val="A57A4C"/>
                </a:solidFill>
                <a:latin typeface="Consolas" panose="020B0609020204030204" pitchFamily="49" charset="0"/>
              </a:rPr>
              <a:t>//Vị trí xuất dòng kẻ</a:t>
            </a:r>
            <a:endParaRPr lang="vi-VN">
              <a:solidFill>
                <a:srgbClr val="D3AF86"/>
              </a:solidFill>
              <a:latin typeface="Consolas" panose="020B0609020204030204" pitchFamily="49" charset="0"/>
            </a:endParaRPr>
          </a:p>
          <a:p>
            <a:pPr marL="0" indent="0">
              <a:buNone/>
            </a:pPr>
            <a:r>
              <a:rPr lang="vi-VN">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26</a:t>
            </a:fld>
            <a:endParaRPr lang="vi-VN"/>
          </a:p>
        </p:txBody>
      </p:sp>
    </p:spTree>
    <p:extLst>
      <p:ext uri="{BB962C8B-B14F-4D97-AF65-F5344CB8AC3E}">
        <p14:creationId xmlns:p14="http://schemas.microsoft.com/office/powerpoint/2010/main" val="33015486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500"/>
                                        <p:tgtEl>
                                          <p:spTgt spid="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500"/>
                                        <p:tgtEl>
                                          <p:spTgt spid="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up)">
                                      <p:cBhvr>
                                        <p:cTn id="24" dur="500"/>
                                        <p:tgtEl>
                                          <p:spTgt spid="3">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up)">
                                      <p:cBhvr>
                                        <p:cTn id="27" dur="500"/>
                                        <p:tgtEl>
                                          <p:spTgt spid="3">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up)">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22456"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normAutofit fontScale="70000" lnSpcReduction="20000"/>
          </a:bodyPr>
          <a:lstStyle/>
          <a:p>
            <a:pPr marL="457200" indent="-457200">
              <a:buFont typeface="+mj-lt"/>
              <a:buAutoNum type="arabicPeriod"/>
            </a:pPr>
            <a:r>
              <a:rPr lang="vi-VN"/>
              <a:t>Xuất danh sách cạnh của đồ thị</a:t>
            </a:r>
          </a:p>
          <a:p>
            <a:pPr marL="0" indent="0">
              <a:buNone/>
            </a:pPr>
            <a:r>
              <a:rPr lang="vi-VN">
                <a:solidFill>
                  <a:srgbClr val="A57A4C"/>
                </a:solidFill>
                <a:latin typeface="Consolas" panose="020B0609020204030204" pitchFamily="49" charset="0"/>
              </a:rPr>
              <a:t>//Hiển thị thông tin của một cạnh có data là e</a:t>
            </a:r>
            <a:endParaRPr lang="vi-VN">
              <a:solidFill>
                <a:srgbClr val="D3AF86"/>
              </a:solidFill>
              <a:latin typeface="Consolas" panose="020B0609020204030204" pitchFamily="49" charset="0"/>
            </a:endParaRPr>
          </a:p>
          <a:p>
            <a:pPr marL="0" indent="0">
              <a:buNone/>
            </a:pPr>
            <a:r>
              <a:rPr lang="vi-VN">
                <a:solidFill>
                  <a:srgbClr val="98676A"/>
                </a:solidFill>
                <a:latin typeface="Consolas" panose="020B0609020204030204" pitchFamily="49" charset="0"/>
              </a:rPr>
              <a:t>void</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Display1Edge</a:t>
            </a:r>
            <a:r>
              <a:rPr lang="vi-VN">
                <a:solidFill>
                  <a:srgbClr val="D3AF86"/>
                </a:solidFill>
                <a:latin typeface="Consolas" panose="020B0609020204030204" pitchFamily="49" charset="0"/>
              </a:rPr>
              <a:t>(Data e)</a:t>
            </a:r>
          </a:p>
          <a:p>
            <a:pPr marL="0" indent="0">
              <a:buNone/>
            </a:pPr>
            <a:r>
              <a:rPr lang="vi-VN">
                <a:solidFill>
                  <a:srgbClr val="D3AF86"/>
                </a:solidFill>
                <a:latin typeface="Consolas" panose="020B0609020204030204" pitchFamily="49" charset="0"/>
              </a:rPr>
              <a:t>{</a:t>
            </a:r>
          </a:p>
          <a:p>
            <a:pPr marL="0" indent="0">
              <a:buNone/>
            </a:pPr>
            <a:r>
              <a:rPr lang="vi-VN">
                <a:solidFill>
                  <a:srgbClr val="D3AF86"/>
                </a:solidFill>
                <a:latin typeface="Consolas" panose="020B0609020204030204" pitchFamily="49" charset="0"/>
              </a:rPr>
              <a:t>    cout &lt;&lt; endl &lt;&lt; ‘</a:t>
            </a:r>
            <a:r>
              <a:rPr lang="vi-VN">
                <a:solidFill>
                  <a:srgbClr val="889B4A"/>
                </a:solidFill>
                <a:latin typeface="Consolas" panose="020B0609020204030204" pitchFamily="49" charset="0"/>
              </a:rPr>
              <a:t>|</a:t>
            </a:r>
            <a:r>
              <a:rPr lang="vi-VN">
                <a:solidFill>
                  <a:srgbClr val="D3AF86"/>
                </a:solidFill>
                <a:latin typeface="Consolas" panose="020B0609020204030204" pitchFamily="49" charset="0"/>
              </a:rPr>
              <a:t>’ </a:t>
            </a:r>
          </a:p>
          <a:p>
            <a:pPr marL="0" indent="0">
              <a:buNone/>
            </a:pPr>
            <a:r>
              <a:rPr lang="vi-VN">
                <a:solidFill>
                  <a:srgbClr val="D3AF86"/>
                </a:solidFill>
                <a:latin typeface="Consolas" panose="020B0609020204030204" pitchFamily="49" charset="0"/>
              </a:rPr>
              <a:t>	&lt;&lt; </a:t>
            </a:r>
            <a:r>
              <a:rPr lang="vi-VN">
                <a:solidFill>
                  <a:srgbClr val="8AB1B0"/>
                </a:solidFill>
                <a:latin typeface="Consolas" panose="020B0609020204030204" pitchFamily="49" charset="0"/>
              </a:rPr>
              <a:t>setw</a:t>
            </a:r>
            <a:r>
              <a:rPr lang="vi-VN">
                <a:solidFill>
                  <a:srgbClr val="D3AF86"/>
                </a:solidFill>
                <a:latin typeface="Consolas" panose="020B0609020204030204" pitchFamily="49" charset="0"/>
              </a:rPr>
              <a:t>(</a:t>
            </a:r>
            <a:r>
              <a:rPr lang="vi-VN">
                <a:solidFill>
                  <a:srgbClr val="F79A32"/>
                </a:solidFill>
                <a:latin typeface="Consolas" panose="020B0609020204030204" pitchFamily="49" charset="0"/>
              </a:rPr>
              <a:t>10</a:t>
            </a:r>
            <a:r>
              <a:rPr lang="vi-VN">
                <a:solidFill>
                  <a:srgbClr val="D3AF86"/>
                </a:solidFill>
                <a:latin typeface="Consolas" panose="020B0609020204030204" pitchFamily="49" charset="0"/>
              </a:rPr>
              <a:t>) &lt;&lt; e.</a:t>
            </a:r>
            <a:r>
              <a:rPr lang="vi-VN">
                <a:solidFill>
                  <a:srgbClr val="DC3958"/>
                </a:solidFill>
                <a:latin typeface="Consolas" panose="020B0609020204030204" pitchFamily="49" charset="0"/>
              </a:rPr>
              <a:t>Source </a:t>
            </a:r>
            <a:r>
              <a:rPr lang="vi-VN">
                <a:solidFill>
                  <a:srgbClr val="D3AF86"/>
                </a:solidFill>
                <a:latin typeface="Consolas" panose="020B0609020204030204" pitchFamily="49" charset="0"/>
              </a:rPr>
              <a:t>&lt;&lt; ‘</a:t>
            </a:r>
            <a:r>
              <a:rPr lang="vi-VN">
                <a:solidFill>
                  <a:srgbClr val="889B4A"/>
                </a:solidFill>
                <a:latin typeface="Consolas" panose="020B0609020204030204" pitchFamily="49" charset="0"/>
              </a:rPr>
              <a:t>|</a:t>
            </a:r>
            <a:r>
              <a:rPr lang="vi-VN">
                <a:solidFill>
                  <a:srgbClr val="D3AF86"/>
                </a:solidFill>
                <a:latin typeface="Consolas" panose="020B0609020204030204" pitchFamily="49" charset="0"/>
              </a:rPr>
              <a:t>’ </a:t>
            </a:r>
          </a:p>
          <a:p>
            <a:pPr marL="0" indent="0">
              <a:buNone/>
            </a:pPr>
            <a:r>
              <a:rPr lang="vi-VN">
                <a:solidFill>
                  <a:srgbClr val="D3AF86"/>
                </a:solidFill>
                <a:latin typeface="Consolas" panose="020B0609020204030204" pitchFamily="49" charset="0"/>
              </a:rPr>
              <a:t>	&lt;&lt; </a:t>
            </a:r>
            <a:r>
              <a:rPr lang="vi-VN">
                <a:solidFill>
                  <a:srgbClr val="8AB1B0"/>
                </a:solidFill>
                <a:latin typeface="Consolas" panose="020B0609020204030204" pitchFamily="49" charset="0"/>
              </a:rPr>
              <a:t>setw</a:t>
            </a:r>
            <a:r>
              <a:rPr lang="vi-VN">
                <a:solidFill>
                  <a:srgbClr val="D3AF86"/>
                </a:solidFill>
                <a:latin typeface="Consolas" panose="020B0609020204030204" pitchFamily="49" charset="0"/>
              </a:rPr>
              <a:t>(</a:t>
            </a:r>
            <a:r>
              <a:rPr lang="vi-VN">
                <a:solidFill>
                  <a:srgbClr val="F79A32"/>
                </a:solidFill>
                <a:latin typeface="Consolas" panose="020B0609020204030204" pitchFamily="49" charset="0"/>
              </a:rPr>
              <a:t>10</a:t>
            </a:r>
            <a:r>
              <a:rPr lang="vi-VN">
                <a:solidFill>
                  <a:srgbClr val="D3AF86"/>
                </a:solidFill>
                <a:latin typeface="Consolas" panose="020B0609020204030204" pitchFamily="49" charset="0"/>
              </a:rPr>
              <a:t>) &lt;&lt; e.</a:t>
            </a:r>
            <a:r>
              <a:rPr lang="vi-VN">
                <a:solidFill>
                  <a:srgbClr val="DC3958"/>
                </a:solidFill>
                <a:latin typeface="Consolas" panose="020B0609020204030204" pitchFamily="49" charset="0"/>
              </a:rPr>
              <a:t>Target </a:t>
            </a:r>
            <a:r>
              <a:rPr lang="vi-VN">
                <a:solidFill>
                  <a:srgbClr val="D3AF86"/>
                </a:solidFill>
                <a:latin typeface="Consolas" panose="020B0609020204030204" pitchFamily="49" charset="0"/>
              </a:rPr>
              <a:t>&lt;&lt; ‘</a:t>
            </a:r>
            <a:r>
              <a:rPr lang="vi-VN">
                <a:solidFill>
                  <a:srgbClr val="889B4A"/>
                </a:solidFill>
                <a:latin typeface="Consolas" panose="020B0609020204030204" pitchFamily="49" charset="0"/>
              </a:rPr>
              <a:t>|</a:t>
            </a:r>
            <a:r>
              <a:rPr lang="vi-VN">
                <a:solidFill>
                  <a:srgbClr val="D3AF86"/>
                </a:solidFill>
                <a:latin typeface="Consolas" panose="020B0609020204030204" pitchFamily="49" charset="0"/>
              </a:rPr>
              <a:t>’ </a:t>
            </a:r>
          </a:p>
          <a:p>
            <a:pPr marL="0" indent="0">
              <a:buNone/>
            </a:pPr>
            <a:r>
              <a:rPr lang="vi-VN">
                <a:solidFill>
                  <a:srgbClr val="D3AF86"/>
                </a:solidFill>
                <a:latin typeface="Consolas" panose="020B0609020204030204" pitchFamily="49" charset="0"/>
              </a:rPr>
              <a:t>	&lt;&lt; </a:t>
            </a:r>
            <a:r>
              <a:rPr lang="vi-VN">
                <a:solidFill>
                  <a:srgbClr val="8AB1B0"/>
                </a:solidFill>
                <a:latin typeface="Consolas" panose="020B0609020204030204" pitchFamily="49" charset="0"/>
              </a:rPr>
              <a:t>setw</a:t>
            </a:r>
            <a:r>
              <a:rPr lang="vi-VN">
                <a:solidFill>
                  <a:srgbClr val="D3AF86"/>
                </a:solidFill>
                <a:latin typeface="Consolas" panose="020B0609020204030204" pitchFamily="49" charset="0"/>
              </a:rPr>
              <a:t>(</a:t>
            </a:r>
            <a:r>
              <a:rPr lang="vi-VN">
                <a:solidFill>
                  <a:srgbClr val="F79A32"/>
                </a:solidFill>
                <a:latin typeface="Consolas" panose="020B0609020204030204" pitchFamily="49" charset="0"/>
              </a:rPr>
              <a:t>10</a:t>
            </a:r>
            <a:r>
              <a:rPr lang="vi-VN">
                <a:solidFill>
                  <a:srgbClr val="D3AF86"/>
                </a:solidFill>
                <a:latin typeface="Consolas" panose="020B0609020204030204" pitchFamily="49" charset="0"/>
              </a:rPr>
              <a:t>) &lt;&lt; e.</a:t>
            </a:r>
            <a:r>
              <a:rPr lang="vi-VN">
                <a:solidFill>
                  <a:srgbClr val="DC3958"/>
                </a:solidFill>
                <a:latin typeface="Consolas" panose="020B0609020204030204" pitchFamily="49" charset="0"/>
              </a:rPr>
              <a:t>Weight</a:t>
            </a:r>
            <a:r>
              <a:rPr lang="vi-VN">
                <a:solidFill>
                  <a:srgbClr val="D3AF86"/>
                </a:solidFill>
                <a:latin typeface="Consolas" panose="020B0609020204030204" pitchFamily="49" charset="0"/>
              </a:rPr>
              <a:t> &lt;&lt; '</a:t>
            </a:r>
            <a:r>
              <a:rPr lang="vi-VN">
                <a:solidFill>
                  <a:srgbClr val="889B4A"/>
                </a:solidFill>
                <a:latin typeface="Consolas" panose="020B0609020204030204" pitchFamily="49" charset="0"/>
              </a:rPr>
              <a:t>|</a:t>
            </a:r>
            <a:r>
              <a:rPr lang="vi-VN">
                <a:solidFill>
                  <a:srgbClr val="D3AF86"/>
                </a:solidFill>
                <a:latin typeface="Consolas" panose="020B0609020204030204" pitchFamily="49" charset="0"/>
              </a:rPr>
              <a:t>';</a:t>
            </a:r>
          </a:p>
          <a:p>
            <a:pPr marL="0" indent="0">
              <a:buNone/>
            </a:pPr>
            <a:r>
              <a:rPr lang="vi-VN">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27</a:t>
            </a:fld>
            <a:endParaRPr lang="vi-VN"/>
          </a:p>
        </p:txBody>
      </p:sp>
    </p:spTree>
    <p:extLst>
      <p:ext uri="{BB962C8B-B14F-4D97-AF65-F5344CB8AC3E}">
        <p14:creationId xmlns:p14="http://schemas.microsoft.com/office/powerpoint/2010/main" val="2397132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22456"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normAutofit/>
          </a:bodyPr>
          <a:lstStyle/>
          <a:p>
            <a:pPr marL="457200" indent="-457200">
              <a:buFont typeface="+mj-lt"/>
              <a:buAutoNum type="arabicPeriod"/>
            </a:pPr>
            <a:r>
              <a:rPr lang="vi-VN"/>
              <a:t>Xuất danh sách cạnh của đồ thị</a:t>
            </a:r>
          </a:p>
          <a:p>
            <a:pPr marL="457200" lvl="1" indent="0">
              <a:buNone/>
            </a:pPr>
            <a:r>
              <a:rPr lang="vi-VN">
                <a:solidFill>
                  <a:srgbClr val="A57A4C"/>
                </a:solidFill>
                <a:latin typeface="Consolas" panose="020B0609020204030204" pitchFamily="49" charset="0"/>
              </a:rPr>
              <a:t>//Hiển thị danh sách cạnh</a:t>
            </a:r>
            <a:endParaRPr lang="vi-VN">
              <a:solidFill>
                <a:srgbClr val="D3AF86"/>
              </a:solidFill>
              <a:latin typeface="Consolas" panose="020B0609020204030204" pitchFamily="49" charset="0"/>
            </a:endParaRPr>
          </a:p>
          <a:p>
            <a:pPr marL="457200" lvl="1" indent="0">
              <a:buNone/>
            </a:pPr>
            <a:r>
              <a:rPr lang="vi-VN">
                <a:solidFill>
                  <a:srgbClr val="98676A"/>
                </a:solidFill>
                <a:latin typeface="Consolas" panose="020B0609020204030204" pitchFamily="49" charset="0"/>
              </a:rPr>
              <a:t>void</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DisplayEdges</a:t>
            </a:r>
            <a:r>
              <a:rPr lang="vi-VN">
                <a:solidFill>
                  <a:srgbClr val="D3AF86"/>
                </a:solidFill>
                <a:latin typeface="Consolas" panose="020B0609020204030204" pitchFamily="49" charset="0"/>
              </a:rPr>
              <a:t>(Graph g)</a:t>
            </a:r>
          </a:p>
          <a:p>
            <a:pPr marL="457200" lvl="1" indent="0">
              <a:buNone/>
            </a:pP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Gán danh sách cạnh cho một con trỏ e;    </a:t>
            </a:r>
          </a:p>
          <a:p>
            <a:pPr marL="457200" lvl="1" indent="0">
              <a:buNone/>
            </a:pPr>
            <a:r>
              <a:rPr lang="vi-VN">
                <a:solidFill>
                  <a:srgbClr val="D3AF86"/>
                </a:solidFill>
                <a:latin typeface="Consolas" panose="020B0609020204030204" pitchFamily="49" charset="0"/>
              </a:rPr>
              <a:t>    Duyệt </a:t>
            </a:r>
            <a:r>
              <a:rPr lang="vi-VN">
                <a:solidFill>
                  <a:srgbClr val="98676A"/>
                </a:solidFill>
                <a:latin typeface="Consolas" panose="020B0609020204030204" pitchFamily="49" charset="0"/>
              </a:rPr>
              <a:t>while</a:t>
            </a:r>
            <a:r>
              <a:rPr lang="vi-VN">
                <a:solidFill>
                  <a:srgbClr val="D3AF86"/>
                </a:solidFill>
                <a:latin typeface="Consolas" panose="020B0609020204030204" pitchFamily="49" charset="0"/>
              </a:rPr>
              <a:t> (e != </a:t>
            </a:r>
            <a:r>
              <a:rPr lang="vi-VN">
                <a:solidFill>
                  <a:srgbClr val="F79A32"/>
                </a:solidFill>
                <a:latin typeface="Consolas" panose="020B0609020204030204" pitchFamily="49" charset="0"/>
              </a:rPr>
              <a:t>NULL</a:t>
            </a:r>
            <a:r>
              <a:rPr lang="vi-VN">
                <a:solidFill>
                  <a:srgbClr val="D3AF86"/>
                </a:solidFill>
                <a:latin typeface="Consolas" panose="020B0609020204030204" pitchFamily="49" charset="0"/>
              </a:rPr>
              <a:t>) thì xuất thông tin cạnh đó;</a:t>
            </a:r>
          </a:p>
          <a:p>
            <a:pPr marL="457200" lvl="1" indent="0">
              <a:buNone/>
            </a:pPr>
            <a:r>
              <a:rPr lang="vi-VN">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28</a:t>
            </a:fld>
            <a:endParaRPr lang="vi-VN"/>
          </a:p>
        </p:txBody>
      </p:sp>
    </p:spTree>
    <p:extLst>
      <p:ext uri="{BB962C8B-B14F-4D97-AF65-F5344CB8AC3E}">
        <p14:creationId xmlns:p14="http://schemas.microsoft.com/office/powerpoint/2010/main" val="2377673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22456"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a:pPr>
            <a:r>
              <a:rPr lang="vi-VN"/>
              <a:t>Xuất danh sách cạnh của đồ thị</a:t>
            </a:r>
          </a:p>
          <a:p>
            <a:pPr marL="0" indent="0">
              <a:buNone/>
            </a:pPr>
            <a:endParaRPr lang="vi-VN"/>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a:xfrm>
            <a:off x="7456921" y="5883276"/>
            <a:ext cx="2743200" cy="365125"/>
          </a:xfrm>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a:xfrm>
            <a:off x="10276321" y="5883274"/>
            <a:ext cx="771089" cy="365125"/>
          </a:xfrm>
        </p:spPr>
        <p:txBody>
          <a:bodyPr/>
          <a:lstStyle/>
          <a:p>
            <a:fld id="{0B2CFA18-319A-48AE-A18B-716ED0DA894D}" type="slidenum">
              <a:rPr lang="vi-VN" smtClean="0"/>
              <a:t>29</a:t>
            </a:fld>
            <a:endParaRPr lang="vi-VN"/>
          </a:p>
        </p:txBody>
      </p:sp>
      <p:pic>
        <p:nvPicPr>
          <p:cNvPr id="9" name="Hình ảnh 8" descr="Tạo hình cắt từ Màn hình">
            <a:extLst>
              <a:ext uri="{FF2B5EF4-FFF2-40B4-BE49-F238E27FC236}">
                <a16:creationId xmlns:a16="http://schemas.microsoft.com/office/drawing/2014/main" id="{9C41F04C-6645-4C2D-AB08-5FC4FCBB1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8929" y="2007620"/>
            <a:ext cx="2676899" cy="4058216"/>
          </a:xfrm>
          <a:prstGeom prst="rect">
            <a:avLst/>
          </a:prstGeom>
        </p:spPr>
      </p:pic>
      <p:sp>
        <p:nvSpPr>
          <p:cNvPr id="97" name="Oval 24">
            <a:extLst>
              <a:ext uri="{FF2B5EF4-FFF2-40B4-BE49-F238E27FC236}">
                <a16:creationId xmlns:a16="http://schemas.microsoft.com/office/drawing/2014/main" id="{0EDC18D5-C1B7-488D-B29E-6186C2B2EF85}"/>
              </a:ext>
            </a:extLst>
          </p:cNvPr>
          <p:cNvSpPr/>
          <p:nvPr/>
        </p:nvSpPr>
        <p:spPr>
          <a:xfrm>
            <a:off x="3927919" y="2902466"/>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vi-VN" dirty="0"/>
          </a:p>
        </p:txBody>
      </p:sp>
      <p:sp>
        <p:nvSpPr>
          <p:cNvPr id="98" name="Oval 25">
            <a:extLst>
              <a:ext uri="{FF2B5EF4-FFF2-40B4-BE49-F238E27FC236}">
                <a16:creationId xmlns:a16="http://schemas.microsoft.com/office/drawing/2014/main" id="{4B137A45-5635-433B-BA83-13C8393E0284}"/>
              </a:ext>
            </a:extLst>
          </p:cNvPr>
          <p:cNvSpPr/>
          <p:nvPr/>
        </p:nvSpPr>
        <p:spPr>
          <a:xfrm>
            <a:off x="3927919" y="4005389"/>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vi-VN" dirty="0"/>
          </a:p>
        </p:txBody>
      </p:sp>
      <p:sp>
        <p:nvSpPr>
          <p:cNvPr id="99" name="Oval 26">
            <a:extLst>
              <a:ext uri="{FF2B5EF4-FFF2-40B4-BE49-F238E27FC236}">
                <a16:creationId xmlns:a16="http://schemas.microsoft.com/office/drawing/2014/main" id="{A073E790-D25C-4892-A422-7B38E834B829}"/>
              </a:ext>
            </a:extLst>
          </p:cNvPr>
          <p:cNvSpPr/>
          <p:nvPr/>
        </p:nvSpPr>
        <p:spPr>
          <a:xfrm>
            <a:off x="5247564" y="3634290"/>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vi-VN" dirty="0"/>
          </a:p>
        </p:txBody>
      </p:sp>
      <p:sp>
        <p:nvSpPr>
          <p:cNvPr id="100" name="Oval 28">
            <a:extLst>
              <a:ext uri="{FF2B5EF4-FFF2-40B4-BE49-F238E27FC236}">
                <a16:creationId xmlns:a16="http://schemas.microsoft.com/office/drawing/2014/main" id="{284A9CF9-CB17-43AA-9613-5EB52DEDC78D}"/>
              </a:ext>
            </a:extLst>
          </p:cNvPr>
          <p:cNvSpPr/>
          <p:nvPr/>
        </p:nvSpPr>
        <p:spPr>
          <a:xfrm>
            <a:off x="4790364" y="4981268"/>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vi-VN" dirty="0"/>
          </a:p>
        </p:txBody>
      </p:sp>
      <p:sp>
        <p:nvSpPr>
          <p:cNvPr id="101" name="Oval 29">
            <a:extLst>
              <a:ext uri="{FF2B5EF4-FFF2-40B4-BE49-F238E27FC236}">
                <a16:creationId xmlns:a16="http://schemas.microsoft.com/office/drawing/2014/main" id="{51DD2A21-AEE1-4F2A-B1AB-FE2528BA2CC0}"/>
              </a:ext>
            </a:extLst>
          </p:cNvPr>
          <p:cNvSpPr/>
          <p:nvPr/>
        </p:nvSpPr>
        <p:spPr>
          <a:xfrm>
            <a:off x="3065474" y="4981268"/>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vi-VN" dirty="0"/>
          </a:p>
        </p:txBody>
      </p:sp>
      <p:sp>
        <p:nvSpPr>
          <p:cNvPr id="102" name="Oval 30">
            <a:extLst>
              <a:ext uri="{FF2B5EF4-FFF2-40B4-BE49-F238E27FC236}">
                <a16:creationId xmlns:a16="http://schemas.microsoft.com/office/drawing/2014/main" id="{8AAB6FE9-184D-48F6-9D06-94D33DDB5C23}"/>
              </a:ext>
            </a:extLst>
          </p:cNvPr>
          <p:cNvSpPr/>
          <p:nvPr/>
        </p:nvSpPr>
        <p:spPr>
          <a:xfrm>
            <a:off x="2608274" y="3634290"/>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vi-VN" dirty="0"/>
          </a:p>
        </p:txBody>
      </p:sp>
      <p:cxnSp>
        <p:nvCxnSpPr>
          <p:cNvPr id="103" name="Straight Connector 31">
            <a:extLst>
              <a:ext uri="{FF2B5EF4-FFF2-40B4-BE49-F238E27FC236}">
                <a16:creationId xmlns:a16="http://schemas.microsoft.com/office/drawing/2014/main" id="{486B2783-62F5-46BD-BE65-039652154730}"/>
              </a:ext>
            </a:extLst>
          </p:cNvPr>
          <p:cNvCxnSpPr>
            <a:cxnSpLocks/>
            <a:stCxn id="102" idx="7"/>
          </p:cNvCxnSpPr>
          <p:nvPr/>
        </p:nvCxnSpPr>
        <p:spPr>
          <a:xfrm flipV="1">
            <a:off x="2998519" y="3140723"/>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32">
            <a:extLst>
              <a:ext uri="{FF2B5EF4-FFF2-40B4-BE49-F238E27FC236}">
                <a16:creationId xmlns:a16="http://schemas.microsoft.com/office/drawing/2014/main" id="{F1A2C86A-3227-4C11-8232-A9CD96EFAFD8}"/>
              </a:ext>
            </a:extLst>
          </p:cNvPr>
          <p:cNvCxnSpPr>
            <a:cxnSpLocks/>
            <a:endCxn id="99" idx="1"/>
          </p:cNvCxnSpPr>
          <p:nvPr/>
        </p:nvCxnSpPr>
        <p:spPr>
          <a:xfrm>
            <a:off x="4385119" y="3140723"/>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33">
            <a:extLst>
              <a:ext uri="{FF2B5EF4-FFF2-40B4-BE49-F238E27FC236}">
                <a16:creationId xmlns:a16="http://schemas.microsoft.com/office/drawing/2014/main" id="{5AC2B525-C88C-458E-9775-C51E49648405}"/>
              </a:ext>
            </a:extLst>
          </p:cNvPr>
          <p:cNvCxnSpPr>
            <a:stCxn id="99" idx="4"/>
            <a:endCxn id="100" idx="7"/>
          </p:cNvCxnSpPr>
          <p:nvPr/>
        </p:nvCxnSpPr>
        <p:spPr>
          <a:xfrm flipH="1">
            <a:off x="5180609" y="4081099"/>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34">
            <a:extLst>
              <a:ext uri="{FF2B5EF4-FFF2-40B4-BE49-F238E27FC236}">
                <a16:creationId xmlns:a16="http://schemas.microsoft.com/office/drawing/2014/main" id="{B1458A62-B216-402B-8853-D0B07705248C}"/>
              </a:ext>
            </a:extLst>
          </p:cNvPr>
          <p:cNvCxnSpPr>
            <a:stCxn id="102" idx="4"/>
            <a:endCxn id="101" idx="1"/>
          </p:cNvCxnSpPr>
          <p:nvPr/>
        </p:nvCxnSpPr>
        <p:spPr>
          <a:xfrm>
            <a:off x="2836874" y="4081099"/>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35">
            <a:extLst>
              <a:ext uri="{FF2B5EF4-FFF2-40B4-BE49-F238E27FC236}">
                <a16:creationId xmlns:a16="http://schemas.microsoft.com/office/drawing/2014/main" id="{29880616-0FB4-4F3A-B4FB-26D7C7402756}"/>
              </a:ext>
            </a:extLst>
          </p:cNvPr>
          <p:cNvCxnSpPr>
            <a:stCxn id="101" idx="6"/>
            <a:endCxn id="100" idx="2"/>
          </p:cNvCxnSpPr>
          <p:nvPr/>
        </p:nvCxnSpPr>
        <p:spPr>
          <a:xfrm>
            <a:off x="3522674" y="5204673"/>
            <a:ext cx="126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36">
            <a:extLst>
              <a:ext uri="{FF2B5EF4-FFF2-40B4-BE49-F238E27FC236}">
                <a16:creationId xmlns:a16="http://schemas.microsoft.com/office/drawing/2014/main" id="{FBF3DF47-F564-4972-8C81-8FA62CF0AA26}"/>
              </a:ext>
            </a:extLst>
          </p:cNvPr>
          <p:cNvCxnSpPr>
            <a:cxnSpLocks/>
            <a:endCxn id="98" idx="0"/>
          </p:cNvCxnSpPr>
          <p:nvPr/>
        </p:nvCxnSpPr>
        <p:spPr>
          <a:xfrm>
            <a:off x="4156519" y="3364127"/>
            <a:ext cx="0" cy="641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DC43C304-A4F9-49D4-ABFB-015221BCD7BD}"/>
              </a:ext>
            </a:extLst>
          </p:cNvPr>
          <p:cNvCxnSpPr>
            <a:stCxn id="102" idx="5"/>
            <a:endCxn id="98" idx="2"/>
          </p:cNvCxnSpPr>
          <p:nvPr/>
        </p:nvCxnSpPr>
        <p:spPr>
          <a:xfrm>
            <a:off x="2998519" y="4015665"/>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38">
            <a:extLst>
              <a:ext uri="{FF2B5EF4-FFF2-40B4-BE49-F238E27FC236}">
                <a16:creationId xmlns:a16="http://schemas.microsoft.com/office/drawing/2014/main" id="{6CB201C4-35A6-4747-913A-8B77F11CDCDC}"/>
              </a:ext>
            </a:extLst>
          </p:cNvPr>
          <p:cNvCxnSpPr>
            <a:stCxn id="98" idx="6"/>
            <a:endCxn id="99" idx="3"/>
          </p:cNvCxnSpPr>
          <p:nvPr/>
        </p:nvCxnSpPr>
        <p:spPr>
          <a:xfrm flipV="1">
            <a:off x="4385119" y="4015665"/>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39">
            <a:extLst>
              <a:ext uri="{FF2B5EF4-FFF2-40B4-BE49-F238E27FC236}">
                <a16:creationId xmlns:a16="http://schemas.microsoft.com/office/drawing/2014/main" id="{7D418921-0954-4D19-8B75-ECF7150C7F64}"/>
              </a:ext>
            </a:extLst>
          </p:cNvPr>
          <p:cNvCxnSpPr>
            <a:stCxn id="98" idx="5"/>
            <a:endCxn id="100" idx="1"/>
          </p:cNvCxnSpPr>
          <p:nvPr/>
        </p:nvCxnSpPr>
        <p:spPr>
          <a:xfrm>
            <a:off x="4318164" y="4386764"/>
            <a:ext cx="539155" cy="65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41">
            <a:extLst>
              <a:ext uri="{FF2B5EF4-FFF2-40B4-BE49-F238E27FC236}">
                <a16:creationId xmlns:a16="http://schemas.microsoft.com/office/drawing/2014/main" id="{7D9B56F8-60D7-4C2E-8A7C-2F8E810DE541}"/>
              </a:ext>
            </a:extLst>
          </p:cNvPr>
          <p:cNvCxnSpPr>
            <a:stCxn id="98" idx="3"/>
            <a:endCxn id="101" idx="7"/>
          </p:cNvCxnSpPr>
          <p:nvPr/>
        </p:nvCxnSpPr>
        <p:spPr>
          <a:xfrm flipH="1">
            <a:off x="3455719" y="4386764"/>
            <a:ext cx="539155" cy="659938"/>
          </a:xfrm>
          <a:prstGeom prst="line">
            <a:avLst/>
          </a:prstGeom>
        </p:spPr>
        <p:style>
          <a:lnRef idx="1">
            <a:schemeClr val="accent1"/>
          </a:lnRef>
          <a:fillRef idx="0">
            <a:schemeClr val="accent1"/>
          </a:fillRef>
          <a:effectRef idx="0">
            <a:schemeClr val="accent1"/>
          </a:effectRef>
          <a:fontRef idx="minor">
            <a:schemeClr val="tx1"/>
          </a:fontRef>
        </p:style>
      </p:cxnSp>
      <p:sp>
        <p:nvSpPr>
          <p:cNvPr id="113" name="TextBox 43">
            <a:extLst>
              <a:ext uri="{FF2B5EF4-FFF2-40B4-BE49-F238E27FC236}">
                <a16:creationId xmlns:a16="http://schemas.microsoft.com/office/drawing/2014/main" id="{F48B74BC-AD62-4DD9-B363-88FC277CEC23}"/>
              </a:ext>
            </a:extLst>
          </p:cNvPr>
          <p:cNvSpPr txBox="1"/>
          <p:nvPr/>
        </p:nvSpPr>
        <p:spPr>
          <a:xfrm>
            <a:off x="3290597" y="3140722"/>
            <a:ext cx="301686" cy="369332"/>
          </a:xfrm>
          <a:prstGeom prst="rect">
            <a:avLst/>
          </a:prstGeom>
          <a:noFill/>
        </p:spPr>
        <p:txBody>
          <a:bodyPr wrap="none" rtlCol="0">
            <a:spAutoFit/>
          </a:bodyPr>
          <a:lstStyle/>
          <a:p>
            <a:r>
              <a:rPr lang="en-US" dirty="0"/>
              <a:t>6</a:t>
            </a:r>
            <a:endParaRPr lang="vi-VN" dirty="0"/>
          </a:p>
        </p:txBody>
      </p:sp>
      <p:sp>
        <p:nvSpPr>
          <p:cNvPr id="114" name="TextBox 44">
            <a:extLst>
              <a:ext uri="{FF2B5EF4-FFF2-40B4-BE49-F238E27FC236}">
                <a16:creationId xmlns:a16="http://schemas.microsoft.com/office/drawing/2014/main" id="{73334F01-BBC4-4783-B8C8-E78956FC5263}"/>
              </a:ext>
            </a:extLst>
          </p:cNvPr>
          <p:cNvSpPr txBox="1"/>
          <p:nvPr/>
        </p:nvSpPr>
        <p:spPr>
          <a:xfrm>
            <a:off x="4698976" y="3130367"/>
            <a:ext cx="301686" cy="369332"/>
          </a:xfrm>
          <a:prstGeom prst="rect">
            <a:avLst/>
          </a:prstGeom>
          <a:noFill/>
        </p:spPr>
        <p:txBody>
          <a:bodyPr wrap="none" rtlCol="0">
            <a:spAutoFit/>
          </a:bodyPr>
          <a:lstStyle/>
          <a:p>
            <a:r>
              <a:rPr lang="en-US" dirty="0"/>
              <a:t>5</a:t>
            </a:r>
            <a:endParaRPr lang="vi-VN" dirty="0"/>
          </a:p>
        </p:txBody>
      </p:sp>
      <p:sp>
        <p:nvSpPr>
          <p:cNvPr id="115" name="TextBox 46">
            <a:extLst>
              <a:ext uri="{FF2B5EF4-FFF2-40B4-BE49-F238E27FC236}">
                <a16:creationId xmlns:a16="http://schemas.microsoft.com/office/drawing/2014/main" id="{CA89D963-7D2F-4DD5-B131-F5E0A809E084}"/>
              </a:ext>
            </a:extLst>
          </p:cNvPr>
          <p:cNvSpPr txBox="1"/>
          <p:nvPr/>
        </p:nvSpPr>
        <p:spPr>
          <a:xfrm>
            <a:off x="2686031" y="4379234"/>
            <a:ext cx="301686" cy="369332"/>
          </a:xfrm>
          <a:prstGeom prst="rect">
            <a:avLst/>
          </a:prstGeom>
          <a:noFill/>
        </p:spPr>
        <p:txBody>
          <a:bodyPr wrap="none" rtlCol="0">
            <a:spAutoFit/>
          </a:bodyPr>
          <a:lstStyle/>
          <a:p>
            <a:r>
              <a:rPr lang="en-US" dirty="0"/>
              <a:t>3</a:t>
            </a:r>
            <a:endParaRPr lang="vi-VN" dirty="0"/>
          </a:p>
        </p:txBody>
      </p:sp>
      <p:sp>
        <p:nvSpPr>
          <p:cNvPr id="116" name="TextBox 47">
            <a:extLst>
              <a:ext uri="{FF2B5EF4-FFF2-40B4-BE49-F238E27FC236}">
                <a16:creationId xmlns:a16="http://schemas.microsoft.com/office/drawing/2014/main" id="{2D8CCD82-E1C9-458C-B957-DC9A27127F0C}"/>
              </a:ext>
            </a:extLst>
          </p:cNvPr>
          <p:cNvSpPr txBox="1"/>
          <p:nvPr/>
        </p:nvSpPr>
        <p:spPr>
          <a:xfrm>
            <a:off x="4095306" y="3500189"/>
            <a:ext cx="301686" cy="369332"/>
          </a:xfrm>
          <a:prstGeom prst="rect">
            <a:avLst/>
          </a:prstGeom>
          <a:noFill/>
        </p:spPr>
        <p:txBody>
          <a:bodyPr wrap="none" rtlCol="0">
            <a:spAutoFit/>
          </a:bodyPr>
          <a:lstStyle/>
          <a:p>
            <a:r>
              <a:rPr lang="en-US" dirty="0"/>
              <a:t>1</a:t>
            </a:r>
            <a:endParaRPr lang="vi-VN" dirty="0"/>
          </a:p>
        </p:txBody>
      </p:sp>
      <p:sp>
        <p:nvSpPr>
          <p:cNvPr id="117" name="TextBox 48">
            <a:extLst>
              <a:ext uri="{FF2B5EF4-FFF2-40B4-BE49-F238E27FC236}">
                <a16:creationId xmlns:a16="http://schemas.microsoft.com/office/drawing/2014/main" id="{F08285DD-C011-471C-8290-E2F0906BF120}"/>
              </a:ext>
            </a:extLst>
          </p:cNvPr>
          <p:cNvSpPr txBox="1"/>
          <p:nvPr/>
        </p:nvSpPr>
        <p:spPr>
          <a:xfrm>
            <a:off x="3725296" y="4533513"/>
            <a:ext cx="301686" cy="369332"/>
          </a:xfrm>
          <a:prstGeom prst="rect">
            <a:avLst/>
          </a:prstGeom>
          <a:noFill/>
        </p:spPr>
        <p:txBody>
          <a:bodyPr wrap="none" rtlCol="0">
            <a:spAutoFit/>
          </a:bodyPr>
          <a:lstStyle/>
          <a:p>
            <a:r>
              <a:rPr lang="en-US" dirty="0"/>
              <a:t>6</a:t>
            </a:r>
            <a:endParaRPr lang="vi-VN" dirty="0"/>
          </a:p>
        </p:txBody>
      </p:sp>
      <p:sp>
        <p:nvSpPr>
          <p:cNvPr id="118" name="TextBox 50">
            <a:extLst>
              <a:ext uri="{FF2B5EF4-FFF2-40B4-BE49-F238E27FC236}">
                <a16:creationId xmlns:a16="http://schemas.microsoft.com/office/drawing/2014/main" id="{ED31520C-6675-4A7E-BE94-F6E5A314CDD9}"/>
              </a:ext>
            </a:extLst>
          </p:cNvPr>
          <p:cNvSpPr txBox="1"/>
          <p:nvPr/>
        </p:nvSpPr>
        <p:spPr>
          <a:xfrm>
            <a:off x="4317343" y="4544735"/>
            <a:ext cx="301686" cy="369332"/>
          </a:xfrm>
          <a:prstGeom prst="rect">
            <a:avLst/>
          </a:prstGeom>
          <a:noFill/>
        </p:spPr>
        <p:txBody>
          <a:bodyPr wrap="none" rtlCol="0">
            <a:spAutoFit/>
          </a:bodyPr>
          <a:lstStyle/>
          <a:p>
            <a:r>
              <a:rPr lang="en-US" dirty="0"/>
              <a:t>4</a:t>
            </a:r>
            <a:endParaRPr lang="vi-VN" dirty="0"/>
          </a:p>
        </p:txBody>
      </p:sp>
      <p:sp>
        <p:nvSpPr>
          <p:cNvPr id="119" name="TextBox 52">
            <a:extLst>
              <a:ext uri="{FF2B5EF4-FFF2-40B4-BE49-F238E27FC236}">
                <a16:creationId xmlns:a16="http://schemas.microsoft.com/office/drawing/2014/main" id="{C1F6C196-FF47-4340-BC3F-CBD48899E692}"/>
              </a:ext>
            </a:extLst>
          </p:cNvPr>
          <p:cNvSpPr txBox="1"/>
          <p:nvPr/>
        </p:nvSpPr>
        <p:spPr>
          <a:xfrm>
            <a:off x="4703799" y="4050149"/>
            <a:ext cx="301686" cy="369332"/>
          </a:xfrm>
          <a:prstGeom prst="rect">
            <a:avLst/>
          </a:prstGeom>
          <a:noFill/>
        </p:spPr>
        <p:txBody>
          <a:bodyPr wrap="none" rtlCol="0">
            <a:spAutoFit/>
          </a:bodyPr>
          <a:lstStyle/>
          <a:p>
            <a:r>
              <a:rPr lang="en-US" dirty="0"/>
              <a:t>5</a:t>
            </a:r>
            <a:endParaRPr lang="vi-VN" dirty="0"/>
          </a:p>
        </p:txBody>
      </p:sp>
      <p:sp>
        <p:nvSpPr>
          <p:cNvPr id="120" name="TextBox 53">
            <a:extLst>
              <a:ext uri="{FF2B5EF4-FFF2-40B4-BE49-F238E27FC236}">
                <a16:creationId xmlns:a16="http://schemas.microsoft.com/office/drawing/2014/main" id="{609BC5D7-C270-4CE6-B963-00BE56B6C9BF}"/>
              </a:ext>
            </a:extLst>
          </p:cNvPr>
          <p:cNvSpPr txBox="1"/>
          <p:nvPr/>
        </p:nvSpPr>
        <p:spPr>
          <a:xfrm>
            <a:off x="4005676" y="5136378"/>
            <a:ext cx="301686" cy="369332"/>
          </a:xfrm>
          <a:prstGeom prst="rect">
            <a:avLst/>
          </a:prstGeom>
          <a:noFill/>
        </p:spPr>
        <p:txBody>
          <a:bodyPr wrap="none" rtlCol="0">
            <a:spAutoFit/>
          </a:bodyPr>
          <a:lstStyle/>
          <a:p>
            <a:r>
              <a:rPr lang="en-US" dirty="0"/>
              <a:t>6</a:t>
            </a:r>
            <a:endParaRPr lang="vi-VN" dirty="0"/>
          </a:p>
        </p:txBody>
      </p:sp>
      <p:sp>
        <p:nvSpPr>
          <p:cNvPr id="121" name="TextBox 54">
            <a:extLst>
              <a:ext uri="{FF2B5EF4-FFF2-40B4-BE49-F238E27FC236}">
                <a16:creationId xmlns:a16="http://schemas.microsoft.com/office/drawing/2014/main" id="{EF0F3672-AB51-44B7-8D2A-B9F521051D13}"/>
              </a:ext>
            </a:extLst>
          </p:cNvPr>
          <p:cNvSpPr txBox="1"/>
          <p:nvPr/>
        </p:nvSpPr>
        <p:spPr>
          <a:xfrm>
            <a:off x="5328386" y="4386764"/>
            <a:ext cx="301686" cy="369332"/>
          </a:xfrm>
          <a:prstGeom prst="rect">
            <a:avLst/>
          </a:prstGeom>
          <a:noFill/>
        </p:spPr>
        <p:txBody>
          <a:bodyPr wrap="none" rtlCol="0">
            <a:spAutoFit/>
          </a:bodyPr>
          <a:lstStyle/>
          <a:p>
            <a:r>
              <a:rPr lang="en-US" dirty="0"/>
              <a:t>2</a:t>
            </a:r>
            <a:endParaRPr lang="vi-VN" dirty="0"/>
          </a:p>
        </p:txBody>
      </p:sp>
      <p:sp>
        <p:nvSpPr>
          <p:cNvPr id="122" name="TextBox 55">
            <a:extLst>
              <a:ext uri="{FF2B5EF4-FFF2-40B4-BE49-F238E27FC236}">
                <a16:creationId xmlns:a16="http://schemas.microsoft.com/office/drawing/2014/main" id="{994ED69F-FE80-4191-B1A2-CA8D49A1036B}"/>
              </a:ext>
            </a:extLst>
          </p:cNvPr>
          <p:cNvSpPr txBox="1"/>
          <p:nvPr/>
        </p:nvSpPr>
        <p:spPr>
          <a:xfrm>
            <a:off x="3292552" y="4040641"/>
            <a:ext cx="301686" cy="369332"/>
          </a:xfrm>
          <a:prstGeom prst="rect">
            <a:avLst/>
          </a:prstGeom>
          <a:noFill/>
        </p:spPr>
        <p:txBody>
          <a:bodyPr wrap="none" rtlCol="0">
            <a:spAutoFit/>
          </a:bodyPr>
          <a:lstStyle/>
          <a:p>
            <a:r>
              <a:rPr lang="en-US" dirty="0"/>
              <a:t>5</a:t>
            </a:r>
            <a:endParaRPr lang="vi-VN" dirty="0"/>
          </a:p>
        </p:txBody>
      </p:sp>
    </p:spTree>
    <p:extLst>
      <p:ext uri="{BB962C8B-B14F-4D97-AF65-F5344CB8AC3E}">
        <p14:creationId xmlns:p14="http://schemas.microsoft.com/office/powerpoint/2010/main" val="1785822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circle(out)">
                                      <p:cBhvr>
                                        <p:cTn id="7" dur="2000"/>
                                        <p:tgtEl>
                                          <p:spTgt spid="97"/>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circle(out)">
                                      <p:cBhvr>
                                        <p:cTn id="10" dur="2000"/>
                                        <p:tgtEl>
                                          <p:spTgt spid="98"/>
                                        </p:tgtEl>
                                      </p:cBhvr>
                                    </p:animEffect>
                                  </p:childTnLst>
                                </p:cTn>
                              </p:par>
                              <p:par>
                                <p:cTn id="11" presetID="6" presetClass="entr" presetSubtype="32"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circle(out)">
                                      <p:cBhvr>
                                        <p:cTn id="13" dur="2000"/>
                                        <p:tgtEl>
                                          <p:spTgt spid="99"/>
                                        </p:tgtEl>
                                      </p:cBhvr>
                                    </p:animEffect>
                                  </p:childTnLst>
                                </p:cTn>
                              </p:par>
                              <p:par>
                                <p:cTn id="14" presetID="6" presetClass="entr" presetSubtype="32" fill="hold" grpId="0" nodeType="withEffect">
                                  <p:stCondLst>
                                    <p:cond delay="0"/>
                                  </p:stCondLst>
                                  <p:childTnLst>
                                    <p:set>
                                      <p:cBhvr>
                                        <p:cTn id="15" dur="1" fill="hold">
                                          <p:stCondLst>
                                            <p:cond delay="0"/>
                                          </p:stCondLst>
                                        </p:cTn>
                                        <p:tgtEl>
                                          <p:spTgt spid="100"/>
                                        </p:tgtEl>
                                        <p:attrNameLst>
                                          <p:attrName>style.visibility</p:attrName>
                                        </p:attrNameLst>
                                      </p:cBhvr>
                                      <p:to>
                                        <p:strVal val="visible"/>
                                      </p:to>
                                    </p:set>
                                    <p:animEffect transition="in" filter="circle(out)">
                                      <p:cBhvr>
                                        <p:cTn id="16" dur="2000"/>
                                        <p:tgtEl>
                                          <p:spTgt spid="100"/>
                                        </p:tgtEl>
                                      </p:cBhvr>
                                    </p:animEffect>
                                  </p:childTnLst>
                                </p:cTn>
                              </p:par>
                              <p:par>
                                <p:cTn id="17" presetID="6" presetClass="entr" presetSubtype="32"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circle(out)">
                                      <p:cBhvr>
                                        <p:cTn id="19" dur="2000"/>
                                        <p:tgtEl>
                                          <p:spTgt spid="101"/>
                                        </p:tgtEl>
                                      </p:cBhvr>
                                    </p:animEffect>
                                  </p:childTnLst>
                                </p:cTn>
                              </p:par>
                              <p:par>
                                <p:cTn id="20" presetID="6" presetClass="entr" presetSubtype="32" fill="hold" grpId="0" nodeType="with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circle(out)">
                                      <p:cBhvr>
                                        <p:cTn id="22" dur="2000"/>
                                        <p:tgtEl>
                                          <p:spTgt spid="102"/>
                                        </p:tgtEl>
                                      </p:cBhvr>
                                    </p:animEffect>
                                  </p:childTnLst>
                                </p:cTn>
                              </p:par>
                              <p:par>
                                <p:cTn id="23" presetID="6" presetClass="entr" presetSubtype="32" fill="hold" nodeType="with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circle(out)">
                                      <p:cBhvr>
                                        <p:cTn id="25" dur="2000"/>
                                        <p:tgtEl>
                                          <p:spTgt spid="103"/>
                                        </p:tgtEl>
                                      </p:cBhvr>
                                    </p:animEffect>
                                  </p:childTnLst>
                                </p:cTn>
                              </p:par>
                              <p:par>
                                <p:cTn id="26" presetID="6" presetClass="entr" presetSubtype="32"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circle(out)">
                                      <p:cBhvr>
                                        <p:cTn id="28" dur="2000"/>
                                        <p:tgtEl>
                                          <p:spTgt spid="104"/>
                                        </p:tgtEl>
                                      </p:cBhvr>
                                    </p:animEffect>
                                  </p:childTnLst>
                                </p:cTn>
                              </p:par>
                              <p:par>
                                <p:cTn id="29" presetID="6" presetClass="entr" presetSubtype="32" fill="hold" nodeType="with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circle(out)">
                                      <p:cBhvr>
                                        <p:cTn id="31" dur="2000"/>
                                        <p:tgtEl>
                                          <p:spTgt spid="105"/>
                                        </p:tgtEl>
                                      </p:cBhvr>
                                    </p:animEffect>
                                  </p:childTnLst>
                                </p:cTn>
                              </p:par>
                              <p:par>
                                <p:cTn id="32" presetID="6" presetClass="entr" presetSubtype="32" fill="hold" nodeType="withEffect">
                                  <p:stCondLst>
                                    <p:cond delay="0"/>
                                  </p:stCondLst>
                                  <p:childTnLst>
                                    <p:set>
                                      <p:cBhvr>
                                        <p:cTn id="33" dur="1" fill="hold">
                                          <p:stCondLst>
                                            <p:cond delay="0"/>
                                          </p:stCondLst>
                                        </p:cTn>
                                        <p:tgtEl>
                                          <p:spTgt spid="106"/>
                                        </p:tgtEl>
                                        <p:attrNameLst>
                                          <p:attrName>style.visibility</p:attrName>
                                        </p:attrNameLst>
                                      </p:cBhvr>
                                      <p:to>
                                        <p:strVal val="visible"/>
                                      </p:to>
                                    </p:set>
                                    <p:animEffect transition="in" filter="circle(out)">
                                      <p:cBhvr>
                                        <p:cTn id="34" dur="2000"/>
                                        <p:tgtEl>
                                          <p:spTgt spid="106"/>
                                        </p:tgtEl>
                                      </p:cBhvr>
                                    </p:animEffect>
                                  </p:childTnLst>
                                </p:cTn>
                              </p:par>
                              <p:par>
                                <p:cTn id="35" presetID="6" presetClass="entr" presetSubtype="32" fill="hold" nodeType="with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circle(out)">
                                      <p:cBhvr>
                                        <p:cTn id="37" dur="2000"/>
                                        <p:tgtEl>
                                          <p:spTgt spid="107"/>
                                        </p:tgtEl>
                                      </p:cBhvr>
                                    </p:animEffect>
                                  </p:childTnLst>
                                </p:cTn>
                              </p:par>
                              <p:par>
                                <p:cTn id="38" presetID="6" presetClass="entr" presetSubtype="32" fill="hold" nodeType="withEffect">
                                  <p:stCondLst>
                                    <p:cond delay="0"/>
                                  </p:stCondLst>
                                  <p:childTnLst>
                                    <p:set>
                                      <p:cBhvr>
                                        <p:cTn id="39" dur="1" fill="hold">
                                          <p:stCondLst>
                                            <p:cond delay="0"/>
                                          </p:stCondLst>
                                        </p:cTn>
                                        <p:tgtEl>
                                          <p:spTgt spid="108"/>
                                        </p:tgtEl>
                                        <p:attrNameLst>
                                          <p:attrName>style.visibility</p:attrName>
                                        </p:attrNameLst>
                                      </p:cBhvr>
                                      <p:to>
                                        <p:strVal val="visible"/>
                                      </p:to>
                                    </p:set>
                                    <p:animEffect transition="in" filter="circle(out)">
                                      <p:cBhvr>
                                        <p:cTn id="40" dur="2000"/>
                                        <p:tgtEl>
                                          <p:spTgt spid="108"/>
                                        </p:tgtEl>
                                      </p:cBhvr>
                                    </p:animEffect>
                                  </p:childTnLst>
                                </p:cTn>
                              </p:par>
                              <p:par>
                                <p:cTn id="41" presetID="6" presetClass="entr" presetSubtype="32" fill="hold" nodeType="withEffect">
                                  <p:stCondLst>
                                    <p:cond delay="0"/>
                                  </p:stCondLst>
                                  <p:childTnLst>
                                    <p:set>
                                      <p:cBhvr>
                                        <p:cTn id="42" dur="1" fill="hold">
                                          <p:stCondLst>
                                            <p:cond delay="0"/>
                                          </p:stCondLst>
                                        </p:cTn>
                                        <p:tgtEl>
                                          <p:spTgt spid="109"/>
                                        </p:tgtEl>
                                        <p:attrNameLst>
                                          <p:attrName>style.visibility</p:attrName>
                                        </p:attrNameLst>
                                      </p:cBhvr>
                                      <p:to>
                                        <p:strVal val="visible"/>
                                      </p:to>
                                    </p:set>
                                    <p:animEffect transition="in" filter="circle(out)">
                                      <p:cBhvr>
                                        <p:cTn id="43" dur="2000"/>
                                        <p:tgtEl>
                                          <p:spTgt spid="109"/>
                                        </p:tgtEl>
                                      </p:cBhvr>
                                    </p:animEffect>
                                  </p:childTnLst>
                                </p:cTn>
                              </p:par>
                              <p:par>
                                <p:cTn id="44" presetID="6" presetClass="entr" presetSubtype="32" fill="hold" nodeType="withEffect">
                                  <p:stCondLst>
                                    <p:cond delay="0"/>
                                  </p:stCondLst>
                                  <p:childTnLst>
                                    <p:set>
                                      <p:cBhvr>
                                        <p:cTn id="45" dur="1" fill="hold">
                                          <p:stCondLst>
                                            <p:cond delay="0"/>
                                          </p:stCondLst>
                                        </p:cTn>
                                        <p:tgtEl>
                                          <p:spTgt spid="110"/>
                                        </p:tgtEl>
                                        <p:attrNameLst>
                                          <p:attrName>style.visibility</p:attrName>
                                        </p:attrNameLst>
                                      </p:cBhvr>
                                      <p:to>
                                        <p:strVal val="visible"/>
                                      </p:to>
                                    </p:set>
                                    <p:animEffect transition="in" filter="circle(out)">
                                      <p:cBhvr>
                                        <p:cTn id="46" dur="2000"/>
                                        <p:tgtEl>
                                          <p:spTgt spid="110"/>
                                        </p:tgtEl>
                                      </p:cBhvr>
                                    </p:animEffect>
                                  </p:childTnLst>
                                </p:cTn>
                              </p:par>
                              <p:par>
                                <p:cTn id="47" presetID="6" presetClass="entr" presetSubtype="32" fill="hold" nodeType="withEffect">
                                  <p:stCondLst>
                                    <p:cond delay="0"/>
                                  </p:stCondLst>
                                  <p:childTnLst>
                                    <p:set>
                                      <p:cBhvr>
                                        <p:cTn id="48" dur="1" fill="hold">
                                          <p:stCondLst>
                                            <p:cond delay="0"/>
                                          </p:stCondLst>
                                        </p:cTn>
                                        <p:tgtEl>
                                          <p:spTgt spid="111"/>
                                        </p:tgtEl>
                                        <p:attrNameLst>
                                          <p:attrName>style.visibility</p:attrName>
                                        </p:attrNameLst>
                                      </p:cBhvr>
                                      <p:to>
                                        <p:strVal val="visible"/>
                                      </p:to>
                                    </p:set>
                                    <p:animEffect transition="in" filter="circle(out)">
                                      <p:cBhvr>
                                        <p:cTn id="49" dur="2000"/>
                                        <p:tgtEl>
                                          <p:spTgt spid="111"/>
                                        </p:tgtEl>
                                      </p:cBhvr>
                                    </p:animEffect>
                                  </p:childTnLst>
                                </p:cTn>
                              </p:par>
                              <p:par>
                                <p:cTn id="50" presetID="6" presetClass="entr" presetSubtype="32" fill="hold" nodeType="withEffect">
                                  <p:stCondLst>
                                    <p:cond delay="0"/>
                                  </p:stCondLst>
                                  <p:childTnLst>
                                    <p:set>
                                      <p:cBhvr>
                                        <p:cTn id="51" dur="1" fill="hold">
                                          <p:stCondLst>
                                            <p:cond delay="0"/>
                                          </p:stCondLst>
                                        </p:cTn>
                                        <p:tgtEl>
                                          <p:spTgt spid="112"/>
                                        </p:tgtEl>
                                        <p:attrNameLst>
                                          <p:attrName>style.visibility</p:attrName>
                                        </p:attrNameLst>
                                      </p:cBhvr>
                                      <p:to>
                                        <p:strVal val="visible"/>
                                      </p:to>
                                    </p:set>
                                    <p:animEffect transition="in" filter="circle(out)">
                                      <p:cBhvr>
                                        <p:cTn id="52" dur="2000"/>
                                        <p:tgtEl>
                                          <p:spTgt spid="112"/>
                                        </p:tgtEl>
                                      </p:cBhvr>
                                    </p:animEffect>
                                  </p:childTnLst>
                                </p:cTn>
                              </p:par>
                              <p:par>
                                <p:cTn id="53" presetID="6" presetClass="entr" presetSubtype="32" fill="hold" grpId="0" nodeType="with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circle(out)">
                                      <p:cBhvr>
                                        <p:cTn id="55" dur="2000"/>
                                        <p:tgtEl>
                                          <p:spTgt spid="113"/>
                                        </p:tgtEl>
                                      </p:cBhvr>
                                    </p:animEffect>
                                  </p:childTnLst>
                                </p:cTn>
                              </p:par>
                              <p:par>
                                <p:cTn id="56" presetID="6" presetClass="entr" presetSubtype="32" fill="hold" grpId="0" nodeType="withEffect">
                                  <p:stCondLst>
                                    <p:cond delay="0"/>
                                  </p:stCondLst>
                                  <p:childTnLst>
                                    <p:set>
                                      <p:cBhvr>
                                        <p:cTn id="57" dur="1" fill="hold">
                                          <p:stCondLst>
                                            <p:cond delay="0"/>
                                          </p:stCondLst>
                                        </p:cTn>
                                        <p:tgtEl>
                                          <p:spTgt spid="114"/>
                                        </p:tgtEl>
                                        <p:attrNameLst>
                                          <p:attrName>style.visibility</p:attrName>
                                        </p:attrNameLst>
                                      </p:cBhvr>
                                      <p:to>
                                        <p:strVal val="visible"/>
                                      </p:to>
                                    </p:set>
                                    <p:animEffect transition="in" filter="circle(out)">
                                      <p:cBhvr>
                                        <p:cTn id="58" dur="2000"/>
                                        <p:tgtEl>
                                          <p:spTgt spid="114"/>
                                        </p:tgtEl>
                                      </p:cBhvr>
                                    </p:animEffect>
                                  </p:childTnLst>
                                </p:cTn>
                              </p:par>
                              <p:par>
                                <p:cTn id="59" presetID="6" presetClass="entr" presetSubtype="32" fill="hold" grpId="0" nodeType="withEffect">
                                  <p:stCondLst>
                                    <p:cond delay="0"/>
                                  </p:stCondLst>
                                  <p:childTnLst>
                                    <p:set>
                                      <p:cBhvr>
                                        <p:cTn id="60" dur="1" fill="hold">
                                          <p:stCondLst>
                                            <p:cond delay="0"/>
                                          </p:stCondLst>
                                        </p:cTn>
                                        <p:tgtEl>
                                          <p:spTgt spid="115"/>
                                        </p:tgtEl>
                                        <p:attrNameLst>
                                          <p:attrName>style.visibility</p:attrName>
                                        </p:attrNameLst>
                                      </p:cBhvr>
                                      <p:to>
                                        <p:strVal val="visible"/>
                                      </p:to>
                                    </p:set>
                                    <p:animEffect transition="in" filter="circle(out)">
                                      <p:cBhvr>
                                        <p:cTn id="61" dur="2000"/>
                                        <p:tgtEl>
                                          <p:spTgt spid="115"/>
                                        </p:tgtEl>
                                      </p:cBhvr>
                                    </p:animEffect>
                                  </p:childTnLst>
                                </p:cTn>
                              </p:par>
                              <p:par>
                                <p:cTn id="62" presetID="6" presetClass="entr" presetSubtype="32" fill="hold" grpId="0" nodeType="withEffect">
                                  <p:stCondLst>
                                    <p:cond delay="0"/>
                                  </p:stCondLst>
                                  <p:childTnLst>
                                    <p:set>
                                      <p:cBhvr>
                                        <p:cTn id="63" dur="1" fill="hold">
                                          <p:stCondLst>
                                            <p:cond delay="0"/>
                                          </p:stCondLst>
                                        </p:cTn>
                                        <p:tgtEl>
                                          <p:spTgt spid="116"/>
                                        </p:tgtEl>
                                        <p:attrNameLst>
                                          <p:attrName>style.visibility</p:attrName>
                                        </p:attrNameLst>
                                      </p:cBhvr>
                                      <p:to>
                                        <p:strVal val="visible"/>
                                      </p:to>
                                    </p:set>
                                    <p:animEffect transition="in" filter="circle(out)">
                                      <p:cBhvr>
                                        <p:cTn id="64" dur="2000"/>
                                        <p:tgtEl>
                                          <p:spTgt spid="116"/>
                                        </p:tgtEl>
                                      </p:cBhvr>
                                    </p:animEffect>
                                  </p:childTnLst>
                                </p:cTn>
                              </p:par>
                              <p:par>
                                <p:cTn id="65" presetID="6" presetClass="entr" presetSubtype="32" fill="hold" grpId="0" nodeType="withEffect">
                                  <p:stCondLst>
                                    <p:cond delay="0"/>
                                  </p:stCondLst>
                                  <p:childTnLst>
                                    <p:set>
                                      <p:cBhvr>
                                        <p:cTn id="66" dur="1" fill="hold">
                                          <p:stCondLst>
                                            <p:cond delay="0"/>
                                          </p:stCondLst>
                                        </p:cTn>
                                        <p:tgtEl>
                                          <p:spTgt spid="117"/>
                                        </p:tgtEl>
                                        <p:attrNameLst>
                                          <p:attrName>style.visibility</p:attrName>
                                        </p:attrNameLst>
                                      </p:cBhvr>
                                      <p:to>
                                        <p:strVal val="visible"/>
                                      </p:to>
                                    </p:set>
                                    <p:animEffect transition="in" filter="circle(out)">
                                      <p:cBhvr>
                                        <p:cTn id="67" dur="2000"/>
                                        <p:tgtEl>
                                          <p:spTgt spid="117"/>
                                        </p:tgtEl>
                                      </p:cBhvr>
                                    </p:animEffect>
                                  </p:childTnLst>
                                </p:cTn>
                              </p:par>
                              <p:par>
                                <p:cTn id="68" presetID="6" presetClass="entr" presetSubtype="32" fill="hold" grpId="0" nodeType="withEffect">
                                  <p:stCondLst>
                                    <p:cond delay="0"/>
                                  </p:stCondLst>
                                  <p:childTnLst>
                                    <p:set>
                                      <p:cBhvr>
                                        <p:cTn id="69" dur="1" fill="hold">
                                          <p:stCondLst>
                                            <p:cond delay="0"/>
                                          </p:stCondLst>
                                        </p:cTn>
                                        <p:tgtEl>
                                          <p:spTgt spid="118"/>
                                        </p:tgtEl>
                                        <p:attrNameLst>
                                          <p:attrName>style.visibility</p:attrName>
                                        </p:attrNameLst>
                                      </p:cBhvr>
                                      <p:to>
                                        <p:strVal val="visible"/>
                                      </p:to>
                                    </p:set>
                                    <p:animEffect transition="in" filter="circle(out)">
                                      <p:cBhvr>
                                        <p:cTn id="70" dur="2000"/>
                                        <p:tgtEl>
                                          <p:spTgt spid="118"/>
                                        </p:tgtEl>
                                      </p:cBhvr>
                                    </p:animEffect>
                                  </p:childTnLst>
                                </p:cTn>
                              </p:par>
                              <p:par>
                                <p:cTn id="71" presetID="6" presetClass="entr" presetSubtype="32" fill="hold" grpId="0" nodeType="withEffect">
                                  <p:stCondLst>
                                    <p:cond delay="0"/>
                                  </p:stCondLst>
                                  <p:childTnLst>
                                    <p:set>
                                      <p:cBhvr>
                                        <p:cTn id="72" dur="1" fill="hold">
                                          <p:stCondLst>
                                            <p:cond delay="0"/>
                                          </p:stCondLst>
                                        </p:cTn>
                                        <p:tgtEl>
                                          <p:spTgt spid="119"/>
                                        </p:tgtEl>
                                        <p:attrNameLst>
                                          <p:attrName>style.visibility</p:attrName>
                                        </p:attrNameLst>
                                      </p:cBhvr>
                                      <p:to>
                                        <p:strVal val="visible"/>
                                      </p:to>
                                    </p:set>
                                    <p:animEffect transition="in" filter="circle(out)">
                                      <p:cBhvr>
                                        <p:cTn id="73" dur="2000"/>
                                        <p:tgtEl>
                                          <p:spTgt spid="119"/>
                                        </p:tgtEl>
                                      </p:cBhvr>
                                    </p:animEffect>
                                  </p:childTnLst>
                                </p:cTn>
                              </p:par>
                              <p:par>
                                <p:cTn id="74" presetID="6" presetClass="entr" presetSubtype="32" fill="hold" grpId="0" nodeType="with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circle(out)">
                                      <p:cBhvr>
                                        <p:cTn id="76" dur="2000"/>
                                        <p:tgtEl>
                                          <p:spTgt spid="120"/>
                                        </p:tgtEl>
                                      </p:cBhvr>
                                    </p:animEffect>
                                  </p:childTnLst>
                                </p:cTn>
                              </p:par>
                              <p:par>
                                <p:cTn id="77" presetID="6" presetClass="entr" presetSubtype="32"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animEffect transition="in" filter="circle(out)">
                                      <p:cBhvr>
                                        <p:cTn id="79" dur="2000"/>
                                        <p:tgtEl>
                                          <p:spTgt spid="121"/>
                                        </p:tgtEl>
                                      </p:cBhvr>
                                    </p:animEffect>
                                  </p:childTnLst>
                                </p:cTn>
                              </p:par>
                              <p:par>
                                <p:cTn id="80" presetID="6" presetClass="entr" presetSubtype="32" fill="hold" grpId="0" nodeType="with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circle(out)">
                                      <p:cBhvr>
                                        <p:cTn id="82" dur="2000"/>
                                        <p:tgtEl>
                                          <p:spTgt spid="122"/>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nodeType="click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Effect transition="in" filter="fade">
                                      <p:cBhvr>
                                        <p:cTn id="8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99" grpId="0" animBg="1"/>
      <p:bldP spid="100" grpId="0" animBg="1"/>
      <p:bldP spid="101" grpId="0" animBg="1"/>
      <p:bldP spid="102" grpId="0" animBg="1"/>
      <p:bldP spid="113" grpId="0"/>
      <p:bldP spid="114" grpId="0"/>
      <p:bldP spid="115" grpId="0"/>
      <p:bldP spid="116" grpId="0"/>
      <p:bldP spid="117" grpId="0"/>
      <p:bldP spid="118" grpId="0"/>
      <p:bldP spid="119" grpId="0"/>
      <p:bldP spid="120" grpId="0"/>
      <p:bldP spid="121" grpId="0"/>
      <p:bldP spid="1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96B7D09-C447-4FAA-A9DC-39DD4A9CD141}"/>
              </a:ext>
            </a:extLst>
          </p:cNvPr>
          <p:cNvSpPr>
            <a:spLocks noGrp="1"/>
          </p:cNvSpPr>
          <p:nvPr>
            <p:ph type="title"/>
          </p:nvPr>
        </p:nvSpPr>
        <p:spPr/>
        <p:txBody>
          <a:bodyPr/>
          <a:lstStyle/>
          <a:p>
            <a:r>
              <a:rPr lang="vi-VN"/>
              <a:t>I. tổng quan về phương pháp</a:t>
            </a:r>
          </a:p>
        </p:txBody>
      </p:sp>
      <p:sp>
        <p:nvSpPr>
          <p:cNvPr id="3" name="Chỗ dành sẵn cho Nội dung 2">
            <a:extLst>
              <a:ext uri="{FF2B5EF4-FFF2-40B4-BE49-F238E27FC236}">
                <a16:creationId xmlns:a16="http://schemas.microsoft.com/office/drawing/2014/main" id="{F7AB169E-3358-4D63-AAA1-26F6F06040C7}"/>
              </a:ext>
            </a:extLst>
          </p:cNvPr>
          <p:cNvSpPr>
            <a:spLocks noGrp="1"/>
          </p:cNvSpPr>
          <p:nvPr>
            <p:ph idx="1"/>
          </p:nvPr>
        </p:nvSpPr>
        <p:spPr/>
        <p:txBody>
          <a:bodyPr/>
          <a:lstStyle/>
          <a:p>
            <a:pPr marL="0" indent="0">
              <a:buNone/>
            </a:pPr>
            <a:r>
              <a:rPr lang="vi-VN"/>
              <a:t>Trong lĩnh vực tin học và toán học, để lưu trữ đồ thị và thực hiện các thuật toán khác nhau với đồ thị trên máy tính, người ta thường dùng những cấu trúc để biểu diễn đồ thị như ma trận liền kề (ma trận kề), danh sách cạnh, danh sách kề,…</a:t>
            </a:r>
          </a:p>
        </p:txBody>
      </p:sp>
      <p:sp>
        <p:nvSpPr>
          <p:cNvPr id="5" name="Chỗ dành sẵn cho Ngày tháng 4">
            <a:extLst>
              <a:ext uri="{FF2B5EF4-FFF2-40B4-BE49-F238E27FC236}">
                <a16:creationId xmlns:a16="http://schemas.microsoft.com/office/drawing/2014/main" id="{3A248F68-A0A3-4E88-8419-D987C66AC64C}"/>
              </a:ext>
            </a:extLst>
          </p:cNvPr>
          <p:cNvSpPr>
            <a:spLocks noGrp="1"/>
          </p:cNvSpPr>
          <p:nvPr>
            <p:ph type="dt" sz="half" idx="10"/>
          </p:nvPr>
        </p:nvSpPr>
        <p:spPr/>
        <p:txBody>
          <a:bodyPr/>
          <a:lstStyle/>
          <a:p>
            <a:fld id="{CF8B094E-B3F7-45CC-9FE8-D76D32A4AEFA}" type="datetime1">
              <a:rPr lang="vi-VN" smtClean="0"/>
              <a:t>07/04/2018</a:t>
            </a:fld>
            <a:endParaRPr lang="vi-VN"/>
          </a:p>
        </p:txBody>
      </p:sp>
      <p:sp>
        <p:nvSpPr>
          <p:cNvPr id="6" name="Chỗ dành sẵn cho Số hiệu Bản chiếu 5">
            <a:extLst>
              <a:ext uri="{FF2B5EF4-FFF2-40B4-BE49-F238E27FC236}">
                <a16:creationId xmlns:a16="http://schemas.microsoft.com/office/drawing/2014/main" id="{E059B19A-BEC3-47C3-8B52-A949DDE0092D}"/>
              </a:ext>
            </a:extLst>
          </p:cNvPr>
          <p:cNvSpPr>
            <a:spLocks noGrp="1"/>
          </p:cNvSpPr>
          <p:nvPr>
            <p:ph type="sldNum" sz="quarter" idx="12"/>
          </p:nvPr>
        </p:nvSpPr>
        <p:spPr/>
        <p:txBody>
          <a:bodyPr/>
          <a:lstStyle/>
          <a:p>
            <a:fld id="{0B2CFA18-319A-48AE-A18B-716ED0DA894D}" type="slidenum">
              <a:rPr lang="vi-VN" smtClean="0"/>
              <a:t>3</a:t>
            </a:fld>
            <a:endParaRPr lang="vi-VN"/>
          </a:p>
        </p:txBody>
      </p:sp>
    </p:spTree>
    <p:extLst>
      <p:ext uri="{BB962C8B-B14F-4D97-AF65-F5344CB8AC3E}">
        <p14:creationId xmlns:p14="http://schemas.microsoft.com/office/powerpoint/2010/main" val="24105280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04870"/>
            <a:ext cx="10036103"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normAutofit fontScale="92500" lnSpcReduction="20000"/>
          </a:bodyPr>
          <a:lstStyle/>
          <a:p>
            <a:pPr marL="457200" indent="-457200">
              <a:buFont typeface="+mj-lt"/>
              <a:buAutoNum type="arabicPeriod" startAt="2"/>
            </a:pPr>
            <a:r>
              <a:rPr lang="vi-VN"/>
              <a:t>Thêm một đỉnh có nhãn label vào đồ thị</a:t>
            </a:r>
          </a:p>
          <a:p>
            <a:pPr marL="457200" lvl="1" indent="0">
              <a:buNone/>
            </a:pPr>
            <a:r>
              <a:rPr lang="vi-VN">
                <a:solidFill>
                  <a:srgbClr val="98676A"/>
                </a:solidFill>
                <a:latin typeface="Consolas" panose="020B0609020204030204" pitchFamily="49" charset="0"/>
              </a:rPr>
              <a:t>void</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AddVertex</a:t>
            </a:r>
            <a:r>
              <a:rPr lang="vi-VN">
                <a:solidFill>
                  <a:srgbClr val="D3AF86"/>
                </a:solidFill>
                <a:latin typeface="Consolas" panose="020B0609020204030204" pitchFamily="49" charset="0"/>
              </a:rPr>
              <a:t>(Graph &amp;g, LabelType lab)</a:t>
            </a:r>
          </a:p>
          <a:p>
            <a:pPr marL="457200" lvl="1" indent="0">
              <a:lnSpc>
                <a:spcPct val="130000"/>
              </a:lnSpc>
              <a:buNone/>
            </a:pPr>
            <a:r>
              <a:rPr lang="vi-VN">
                <a:solidFill>
                  <a:srgbClr val="D3AF86"/>
                </a:solidFill>
                <a:latin typeface="Consolas" panose="020B0609020204030204" pitchFamily="49" charset="0"/>
              </a:rPr>
              <a:t>{</a:t>
            </a:r>
          </a:p>
          <a:p>
            <a:pPr marL="457200" lvl="1" indent="0">
              <a:lnSpc>
                <a:spcPct val="130000"/>
              </a:lnSpc>
              <a:buNone/>
            </a:pPr>
            <a:r>
              <a:rPr lang="en-US">
                <a:solidFill>
                  <a:srgbClr val="D3AF86"/>
                </a:solidFill>
                <a:latin typeface="Consolas" panose="020B0609020204030204" pitchFamily="49" charset="0"/>
              </a:rPr>
              <a:t>	Nếu chưa có đỉnh lab trong đồ thị</a:t>
            </a:r>
            <a:endParaRPr lang="vi-VN">
              <a:solidFill>
                <a:srgbClr val="D3AF86"/>
              </a:solidFill>
              <a:latin typeface="Consolas" panose="020B0609020204030204" pitchFamily="49" charset="0"/>
            </a:endParaRPr>
          </a:p>
          <a:p>
            <a:pPr marL="457200" lvl="1" indent="0">
              <a:lnSpc>
                <a:spcPct val="130000"/>
              </a:lnSpc>
              <a:buNone/>
            </a:pPr>
            <a:r>
              <a:rPr lang="en-US">
                <a:solidFill>
                  <a:srgbClr val="D3AF86"/>
                </a:solidFill>
                <a:latin typeface="Consolas" panose="020B0609020204030204" pitchFamily="49" charset="0"/>
              </a:rPr>
              <a:t>	{</a:t>
            </a:r>
            <a:endParaRPr lang="vi-VN">
              <a:solidFill>
                <a:srgbClr val="D3AF86"/>
              </a:solidFill>
              <a:latin typeface="Consolas" panose="020B0609020204030204" pitchFamily="49" charset="0"/>
            </a:endParaRPr>
          </a:p>
          <a:p>
            <a:pPr marL="457200" lvl="1" indent="0">
              <a:lnSpc>
                <a:spcPct val="130000"/>
              </a:lnSpc>
              <a:buNone/>
            </a:pPr>
            <a:r>
              <a:rPr lang="en-US">
                <a:solidFill>
                  <a:srgbClr val="D3AF86"/>
                </a:solidFill>
                <a:latin typeface="Consolas" panose="020B0609020204030204" pitchFamily="49" charset="0"/>
              </a:rPr>
              <a:t>		Thêm đỉnh có nhãn lab vào đồ thị;</a:t>
            </a:r>
            <a:endParaRPr lang="vi-VN">
              <a:solidFill>
                <a:srgbClr val="D3AF86"/>
              </a:solidFill>
              <a:latin typeface="Consolas" panose="020B0609020204030204" pitchFamily="49" charset="0"/>
            </a:endParaRPr>
          </a:p>
          <a:p>
            <a:pPr marL="457200" lvl="1" indent="0">
              <a:lnSpc>
                <a:spcPct val="130000"/>
              </a:lnSpc>
              <a:buNone/>
            </a:pPr>
            <a:r>
              <a:rPr lang="en-US">
                <a:solidFill>
                  <a:srgbClr val="D3AF86"/>
                </a:solidFill>
                <a:latin typeface="Consolas" panose="020B0609020204030204" pitchFamily="49" charset="0"/>
              </a:rPr>
              <a:t>		Tăng số lượng đỉnh của g lên 1;</a:t>
            </a:r>
            <a:endParaRPr lang="vi-VN">
              <a:solidFill>
                <a:srgbClr val="D3AF86"/>
              </a:solidFill>
              <a:latin typeface="Consolas" panose="020B0609020204030204" pitchFamily="49" charset="0"/>
            </a:endParaRPr>
          </a:p>
          <a:p>
            <a:pPr marL="457200" lvl="1" indent="0">
              <a:lnSpc>
                <a:spcPct val="130000"/>
              </a:lnSpc>
              <a:buNone/>
            </a:pPr>
            <a:r>
              <a:rPr lang="en-US">
                <a:solidFill>
                  <a:srgbClr val="D3AF86"/>
                </a:solidFill>
                <a:latin typeface="Consolas" panose="020B0609020204030204" pitchFamily="49" charset="0"/>
              </a:rPr>
              <a:t>	}</a:t>
            </a:r>
            <a:endParaRPr lang="vi-VN">
              <a:solidFill>
                <a:srgbClr val="D3AF86"/>
              </a:solidFill>
              <a:latin typeface="Consolas" panose="020B0609020204030204" pitchFamily="49" charset="0"/>
            </a:endParaRPr>
          </a:p>
          <a:p>
            <a:pPr marL="457200" lvl="1" indent="0">
              <a:lnSpc>
                <a:spcPct val="130000"/>
              </a:lnSpc>
              <a:buNone/>
            </a:pPr>
            <a:r>
              <a:rPr lang="en-US">
                <a:solidFill>
                  <a:srgbClr val="D3AF86"/>
                </a:solidFill>
                <a:latin typeface="Consolas" panose="020B0609020204030204" pitchFamily="49" charset="0"/>
              </a:rPr>
              <a:t>}</a:t>
            </a:r>
            <a:endParaRPr lang="vi-VN">
              <a:solidFill>
                <a:srgbClr val="D3AF86"/>
              </a:solidFill>
              <a:latin typeface="Consolas" panose="020B0609020204030204" pitchFamily="49" charset="0"/>
            </a:endParaRP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30</a:t>
            </a:fld>
            <a:endParaRPr lang="vi-VN"/>
          </a:p>
        </p:txBody>
      </p:sp>
    </p:spTree>
    <p:extLst>
      <p:ext uri="{BB962C8B-B14F-4D97-AF65-F5344CB8AC3E}">
        <p14:creationId xmlns:p14="http://schemas.microsoft.com/office/powerpoint/2010/main" val="28025855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1" end="1"/>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1" dur="1000"/>
                                        <p:tgtEl>
                                          <p:spTgt spid="3">
                                            <p:txEl>
                                              <p:pRg st="2" end="2"/>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6"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7" dur="1000"/>
                                        <p:tgtEl>
                                          <p:spTgt spid="3">
                                            <p:txEl>
                                              <p:pRg st="3" end="3"/>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4" end="4"/>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7"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8"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9" dur="1000"/>
                                        <p:tgtEl>
                                          <p:spTgt spid="3">
                                            <p:txEl>
                                              <p:pRg st="5" end="5"/>
                                            </p:txEl>
                                          </p:spTgt>
                                        </p:tgtEl>
                                      </p:cBhvr>
                                    </p:animEffect>
                                  </p:childTnLst>
                                </p:cTn>
                              </p:par>
                              <p:par>
                                <p:cTn id="40" presetID="31"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3"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4"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5" dur="1000"/>
                                        <p:tgtEl>
                                          <p:spTgt spid="3">
                                            <p:txEl>
                                              <p:pRg st="6" end="6"/>
                                            </p:txEl>
                                          </p:spTgt>
                                        </p:tgtEl>
                                      </p:cBhvr>
                                    </p:animEffect>
                                  </p:childTnLst>
                                </p:cTn>
                              </p:par>
                              <p:par>
                                <p:cTn id="46" presetID="31"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p:cTn id="48"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9"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0"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1" dur="1000"/>
                                        <p:tgtEl>
                                          <p:spTgt spid="3">
                                            <p:txEl>
                                              <p:pRg st="7" end="7"/>
                                            </p:txEl>
                                          </p:spTgt>
                                        </p:tgtEl>
                                      </p:cBhvr>
                                    </p:animEffect>
                                  </p:childTnLst>
                                </p:cTn>
                              </p:par>
                              <p:par>
                                <p:cTn id="52" presetID="31" presetClass="entr" presetSubtype="0" fill="hold" nodeType="with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p:cTn id="54"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5"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6"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5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04870"/>
            <a:ext cx="10036103"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a:xfrm>
            <a:off x="1141412" y="2249487"/>
            <a:ext cx="9905999" cy="3541714"/>
          </a:xfrm>
        </p:spPr>
        <p:txBody>
          <a:bodyPr/>
          <a:lstStyle/>
          <a:p>
            <a:pPr marL="457200" indent="-457200">
              <a:buFont typeface="+mj-lt"/>
              <a:buAutoNum type="arabicPeriod" startAt="2"/>
            </a:pPr>
            <a:r>
              <a:rPr lang="vi-VN"/>
              <a:t>Thêm một đỉnh có nhãn label vào đồ thị</a:t>
            </a:r>
          </a:p>
          <a:p>
            <a:pPr marL="0" indent="0">
              <a:buNone/>
            </a:pPr>
            <a:endParaRPr lang="vi-VN"/>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31</a:t>
            </a:fld>
            <a:endParaRPr lang="vi-VN"/>
          </a:p>
        </p:txBody>
      </p:sp>
      <p:sp>
        <p:nvSpPr>
          <p:cNvPr id="6" name="Oval 22">
            <a:extLst>
              <a:ext uri="{FF2B5EF4-FFF2-40B4-BE49-F238E27FC236}">
                <a16:creationId xmlns:a16="http://schemas.microsoft.com/office/drawing/2014/main" id="{AE314FEA-2C9A-4FEF-8156-42CDFFB737D9}"/>
              </a:ext>
            </a:extLst>
          </p:cNvPr>
          <p:cNvSpPr/>
          <p:nvPr/>
        </p:nvSpPr>
        <p:spPr>
          <a:xfrm>
            <a:off x="7809352" y="4568268"/>
            <a:ext cx="457200" cy="4468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vi-VN" dirty="0"/>
          </a:p>
        </p:txBody>
      </p:sp>
      <p:sp>
        <p:nvSpPr>
          <p:cNvPr id="7" name="Oval 24">
            <a:extLst>
              <a:ext uri="{FF2B5EF4-FFF2-40B4-BE49-F238E27FC236}">
                <a16:creationId xmlns:a16="http://schemas.microsoft.com/office/drawing/2014/main" id="{96FB3E0B-B329-4B51-BCCF-B4E05CA23B58}"/>
              </a:ext>
            </a:extLst>
          </p:cNvPr>
          <p:cNvSpPr/>
          <p:nvPr/>
        </p:nvSpPr>
        <p:spPr>
          <a:xfrm>
            <a:off x="5538355" y="2957057"/>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vi-VN" dirty="0"/>
          </a:p>
        </p:txBody>
      </p:sp>
      <p:sp>
        <p:nvSpPr>
          <p:cNvPr id="8" name="Oval 25">
            <a:extLst>
              <a:ext uri="{FF2B5EF4-FFF2-40B4-BE49-F238E27FC236}">
                <a16:creationId xmlns:a16="http://schemas.microsoft.com/office/drawing/2014/main" id="{96A18241-AE36-42C1-9A70-16A8303CDC31}"/>
              </a:ext>
            </a:extLst>
          </p:cNvPr>
          <p:cNvSpPr/>
          <p:nvPr/>
        </p:nvSpPr>
        <p:spPr>
          <a:xfrm>
            <a:off x="5538355" y="4059980"/>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vi-VN" dirty="0"/>
          </a:p>
        </p:txBody>
      </p:sp>
      <p:sp>
        <p:nvSpPr>
          <p:cNvPr id="9" name="Oval 26">
            <a:extLst>
              <a:ext uri="{FF2B5EF4-FFF2-40B4-BE49-F238E27FC236}">
                <a16:creationId xmlns:a16="http://schemas.microsoft.com/office/drawing/2014/main" id="{C7A672A7-291E-4DB4-A80B-B14672CB5773}"/>
              </a:ext>
            </a:extLst>
          </p:cNvPr>
          <p:cNvSpPr/>
          <p:nvPr/>
        </p:nvSpPr>
        <p:spPr>
          <a:xfrm>
            <a:off x="6858000" y="368888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vi-VN" dirty="0"/>
          </a:p>
        </p:txBody>
      </p:sp>
      <p:sp>
        <p:nvSpPr>
          <p:cNvPr id="10" name="Oval 28">
            <a:extLst>
              <a:ext uri="{FF2B5EF4-FFF2-40B4-BE49-F238E27FC236}">
                <a16:creationId xmlns:a16="http://schemas.microsoft.com/office/drawing/2014/main" id="{56DFAD5F-A738-4434-A2F0-03EEB48B1861}"/>
              </a:ext>
            </a:extLst>
          </p:cNvPr>
          <p:cNvSpPr/>
          <p:nvPr/>
        </p:nvSpPr>
        <p:spPr>
          <a:xfrm>
            <a:off x="6400800" y="5035859"/>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vi-VN" dirty="0"/>
          </a:p>
        </p:txBody>
      </p:sp>
      <p:sp>
        <p:nvSpPr>
          <p:cNvPr id="11" name="Oval 29">
            <a:extLst>
              <a:ext uri="{FF2B5EF4-FFF2-40B4-BE49-F238E27FC236}">
                <a16:creationId xmlns:a16="http://schemas.microsoft.com/office/drawing/2014/main" id="{96EB78CF-DBDF-4EC8-9539-68F90318DF6B}"/>
              </a:ext>
            </a:extLst>
          </p:cNvPr>
          <p:cNvSpPr/>
          <p:nvPr/>
        </p:nvSpPr>
        <p:spPr>
          <a:xfrm>
            <a:off x="4675910" y="5035859"/>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vi-VN" dirty="0"/>
          </a:p>
        </p:txBody>
      </p:sp>
      <p:sp>
        <p:nvSpPr>
          <p:cNvPr id="12" name="Oval 30">
            <a:extLst>
              <a:ext uri="{FF2B5EF4-FFF2-40B4-BE49-F238E27FC236}">
                <a16:creationId xmlns:a16="http://schemas.microsoft.com/office/drawing/2014/main" id="{3CA20D6E-C820-44F1-A09B-1350CCBA587F}"/>
              </a:ext>
            </a:extLst>
          </p:cNvPr>
          <p:cNvSpPr/>
          <p:nvPr/>
        </p:nvSpPr>
        <p:spPr>
          <a:xfrm>
            <a:off x="4218710" y="368888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vi-VN" dirty="0"/>
          </a:p>
        </p:txBody>
      </p:sp>
      <p:cxnSp>
        <p:nvCxnSpPr>
          <p:cNvPr id="13" name="Straight Connector 31">
            <a:extLst>
              <a:ext uri="{FF2B5EF4-FFF2-40B4-BE49-F238E27FC236}">
                <a16:creationId xmlns:a16="http://schemas.microsoft.com/office/drawing/2014/main" id="{0974125D-61DB-44C3-8B83-6F44308AAA22}"/>
              </a:ext>
            </a:extLst>
          </p:cNvPr>
          <p:cNvCxnSpPr>
            <a:cxnSpLocks/>
            <a:stCxn id="12" idx="7"/>
          </p:cNvCxnSpPr>
          <p:nvPr/>
        </p:nvCxnSpPr>
        <p:spPr>
          <a:xfrm flipV="1">
            <a:off x="4608955" y="3195314"/>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32">
            <a:extLst>
              <a:ext uri="{FF2B5EF4-FFF2-40B4-BE49-F238E27FC236}">
                <a16:creationId xmlns:a16="http://schemas.microsoft.com/office/drawing/2014/main" id="{6339542E-0090-494D-8FB9-4977B530F101}"/>
              </a:ext>
            </a:extLst>
          </p:cNvPr>
          <p:cNvCxnSpPr>
            <a:cxnSpLocks/>
            <a:endCxn id="9" idx="1"/>
          </p:cNvCxnSpPr>
          <p:nvPr/>
        </p:nvCxnSpPr>
        <p:spPr>
          <a:xfrm>
            <a:off x="5995555" y="3195314"/>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33">
            <a:extLst>
              <a:ext uri="{FF2B5EF4-FFF2-40B4-BE49-F238E27FC236}">
                <a16:creationId xmlns:a16="http://schemas.microsoft.com/office/drawing/2014/main" id="{E9727FD8-A30F-44A0-ADEA-B104522B3BC5}"/>
              </a:ext>
            </a:extLst>
          </p:cNvPr>
          <p:cNvCxnSpPr>
            <a:stCxn id="9" idx="4"/>
            <a:endCxn id="10" idx="7"/>
          </p:cNvCxnSpPr>
          <p:nvPr/>
        </p:nvCxnSpPr>
        <p:spPr>
          <a:xfrm flipH="1">
            <a:off x="6791045" y="4135690"/>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34">
            <a:extLst>
              <a:ext uri="{FF2B5EF4-FFF2-40B4-BE49-F238E27FC236}">
                <a16:creationId xmlns:a16="http://schemas.microsoft.com/office/drawing/2014/main" id="{4B9D4D5A-D8E9-4440-B180-1F9F528290C2}"/>
              </a:ext>
            </a:extLst>
          </p:cNvPr>
          <p:cNvCxnSpPr>
            <a:stCxn id="12" idx="4"/>
            <a:endCxn id="11" idx="1"/>
          </p:cNvCxnSpPr>
          <p:nvPr/>
        </p:nvCxnSpPr>
        <p:spPr>
          <a:xfrm>
            <a:off x="4447310" y="4135690"/>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35">
            <a:extLst>
              <a:ext uri="{FF2B5EF4-FFF2-40B4-BE49-F238E27FC236}">
                <a16:creationId xmlns:a16="http://schemas.microsoft.com/office/drawing/2014/main" id="{1AB8EE3E-E6EA-4176-BBCF-0DDDFBF40A4D}"/>
              </a:ext>
            </a:extLst>
          </p:cNvPr>
          <p:cNvCxnSpPr>
            <a:stCxn id="11" idx="6"/>
            <a:endCxn id="10" idx="2"/>
          </p:cNvCxnSpPr>
          <p:nvPr/>
        </p:nvCxnSpPr>
        <p:spPr>
          <a:xfrm>
            <a:off x="5133110" y="5259264"/>
            <a:ext cx="126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36">
            <a:extLst>
              <a:ext uri="{FF2B5EF4-FFF2-40B4-BE49-F238E27FC236}">
                <a16:creationId xmlns:a16="http://schemas.microsoft.com/office/drawing/2014/main" id="{2B8420AE-A8F2-4DB9-8D36-0C97A9A146E5}"/>
              </a:ext>
            </a:extLst>
          </p:cNvPr>
          <p:cNvCxnSpPr>
            <a:cxnSpLocks/>
            <a:endCxn id="8" idx="0"/>
          </p:cNvCxnSpPr>
          <p:nvPr/>
        </p:nvCxnSpPr>
        <p:spPr>
          <a:xfrm>
            <a:off x="5766955" y="3418718"/>
            <a:ext cx="0" cy="641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37">
            <a:extLst>
              <a:ext uri="{FF2B5EF4-FFF2-40B4-BE49-F238E27FC236}">
                <a16:creationId xmlns:a16="http://schemas.microsoft.com/office/drawing/2014/main" id="{C8116EF1-335F-4D03-B14B-24128CFE9CDD}"/>
              </a:ext>
            </a:extLst>
          </p:cNvPr>
          <p:cNvCxnSpPr>
            <a:stCxn id="12" idx="5"/>
            <a:endCxn id="8" idx="2"/>
          </p:cNvCxnSpPr>
          <p:nvPr/>
        </p:nvCxnSpPr>
        <p:spPr>
          <a:xfrm>
            <a:off x="4608955" y="4070256"/>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38">
            <a:extLst>
              <a:ext uri="{FF2B5EF4-FFF2-40B4-BE49-F238E27FC236}">
                <a16:creationId xmlns:a16="http://schemas.microsoft.com/office/drawing/2014/main" id="{CD70C6FB-E7B9-45D9-8BB4-9A234CA49FDF}"/>
              </a:ext>
            </a:extLst>
          </p:cNvPr>
          <p:cNvCxnSpPr>
            <a:stCxn id="8" idx="6"/>
            <a:endCxn id="9" idx="3"/>
          </p:cNvCxnSpPr>
          <p:nvPr/>
        </p:nvCxnSpPr>
        <p:spPr>
          <a:xfrm flipV="1">
            <a:off x="5995555" y="4070256"/>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39">
            <a:extLst>
              <a:ext uri="{FF2B5EF4-FFF2-40B4-BE49-F238E27FC236}">
                <a16:creationId xmlns:a16="http://schemas.microsoft.com/office/drawing/2014/main" id="{56C480C9-4CB2-4810-AF45-745FE67A6623}"/>
              </a:ext>
            </a:extLst>
          </p:cNvPr>
          <p:cNvCxnSpPr>
            <a:stCxn id="8" idx="5"/>
            <a:endCxn id="10" idx="1"/>
          </p:cNvCxnSpPr>
          <p:nvPr/>
        </p:nvCxnSpPr>
        <p:spPr>
          <a:xfrm>
            <a:off x="5928600" y="4441355"/>
            <a:ext cx="539155" cy="65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41">
            <a:extLst>
              <a:ext uri="{FF2B5EF4-FFF2-40B4-BE49-F238E27FC236}">
                <a16:creationId xmlns:a16="http://schemas.microsoft.com/office/drawing/2014/main" id="{47906E91-5A56-4326-90C0-739A04D77174}"/>
              </a:ext>
            </a:extLst>
          </p:cNvPr>
          <p:cNvCxnSpPr>
            <a:stCxn id="8" idx="3"/>
            <a:endCxn id="11" idx="7"/>
          </p:cNvCxnSpPr>
          <p:nvPr/>
        </p:nvCxnSpPr>
        <p:spPr>
          <a:xfrm flipH="1">
            <a:off x="5066155" y="4441355"/>
            <a:ext cx="539155" cy="65993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43">
            <a:extLst>
              <a:ext uri="{FF2B5EF4-FFF2-40B4-BE49-F238E27FC236}">
                <a16:creationId xmlns:a16="http://schemas.microsoft.com/office/drawing/2014/main" id="{0FE7EDE9-7FB1-4810-B0C0-03244BFE386C}"/>
              </a:ext>
            </a:extLst>
          </p:cNvPr>
          <p:cNvSpPr txBox="1"/>
          <p:nvPr/>
        </p:nvSpPr>
        <p:spPr>
          <a:xfrm>
            <a:off x="4901033" y="3195313"/>
            <a:ext cx="301686" cy="369332"/>
          </a:xfrm>
          <a:prstGeom prst="rect">
            <a:avLst/>
          </a:prstGeom>
          <a:noFill/>
        </p:spPr>
        <p:txBody>
          <a:bodyPr wrap="none" rtlCol="0">
            <a:spAutoFit/>
          </a:bodyPr>
          <a:lstStyle/>
          <a:p>
            <a:r>
              <a:rPr lang="en-US" dirty="0"/>
              <a:t>6</a:t>
            </a:r>
            <a:endParaRPr lang="vi-VN" dirty="0"/>
          </a:p>
        </p:txBody>
      </p:sp>
      <p:sp>
        <p:nvSpPr>
          <p:cNvPr id="24" name="TextBox 44">
            <a:extLst>
              <a:ext uri="{FF2B5EF4-FFF2-40B4-BE49-F238E27FC236}">
                <a16:creationId xmlns:a16="http://schemas.microsoft.com/office/drawing/2014/main" id="{97B64621-4E1D-44DD-B4A4-647E9754A444}"/>
              </a:ext>
            </a:extLst>
          </p:cNvPr>
          <p:cNvSpPr txBox="1"/>
          <p:nvPr/>
        </p:nvSpPr>
        <p:spPr>
          <a:xfrm>
            <a:off x="6309412" y="3184958"/>
            <a:ext cx="301686" cy="369332"/>
          </a:xfrm>
          <a:prstGeom prst="rect">
            <a:avLst/>
          </a:prstGeom>
          <a:noFill/>
        </p:spPr>
        <p:txBody>
          <a:bodyPr wrap="none" rtlCol="0">
            <a:spAutoFit/>
          </a:bodyPr>
          <a:lstStyle/>
          <a:p>
            <a:r>
              <a:rPr lang="en-US" dirty="0"/>
              <a:t>5</a:t>
            </a:r>
            <a:endParaRPr lang="vi-VN" dirty="0"/>
          </a:p>
        </p:txBody>
      </p:sp>
      <p:sp>
        <p:nvSpPr>
          <p:cNvPr id="25" name="TextBox 46">
            <a:extLst>
              <a:ext uri="{FF2B5EF4-FFF2-40B4-BE49-F238E27FC236}">
                <a16:creationId xmlns:a16="http://schemas.microsoft.com/office/drawing/2014/main" id="{BC2B11C6-1D68-4F6F-965E-37621A84DD7F}"/>
              </a:ext>
            </a:extLst>
          </p:cNvPr>
          <p:cNvSpPr txBox="1"/>
          <p:nvPr/>
        </p:nvSpPr>
        <p:spPr>
          <a:xfrm>
            <a:off x="4296467" y="4433825"/>
            <a:ext cx="301686" cy="369332"/>
          </a:xfrm>
          <a:prstGeom prst="rect">
            <a:avLst/>
          </a:prstGeom>
          <a:noFill/>
        </p:spPr>
        <p:txBody>
          <a:bodyPr wrap="none" rtlCol="0">
            <a:spAutoFit/>
          </a:bodyPr>
          <a:lstStyle/>
          <a:p>
            <a:r>
              <a:rPr lang="en-US" dirty="0"/>
              <a:t>3</a:t>
            </a:r>
            <a:endParaRPr lang="vi-VN" dirty="0"/>
          </a:p>
        </p:txBody>
      </p:sp>
      <p:sp>
        <p:nvSpPr>
          <p:cNvPr id="26" name="TextBox 47">
            <a:extLst>
              <a:ext uri="{FF2B5EF4-FFF2-40B4-BE49-F238E27FC236}">
                <a16:creationId xmlns:a16="http://schemas.microsoft.com/office/drawing/2014/main" id="{2E969A08-F9CD-46EB-9F52-203F7E6D7664}"/>
              </a:ext>
            </a:extLst>
          </p:cNvPr>
          <p:cNvSpPr txBox="1"/>
          <p:nvPr/>
        </p:nvSpPr>
        <p:spPr>
          <a:xfrm>
            <a:off x="5705742" y="3554780"/>
            <a:ext cx="301686" cy="369332"/>
          </a:xfrm>
          <a:prstGeom prst="rect">
            <a:avLst/>
          </a:prstGeom>
          <a:noFill/>
        </p:spPr>
        <p:txBody>
          <a:bodyPr wrap="none" rtlCol="0">
            <a:spAutoFit/>
          </a:bodyPr>
          <a:lstStyle/>
          <a:p>
            <a:r>
              <a:rPr lang="en-US" dirty="0"/>
              <a:t>1</a:t>
            </a:r>
            <a:endParaRPr lang="vi-VN" dirty="0"/>
          </a:p>
        </p:txBody>
      </p:sp>
      <p:sp>
        <p:nvSpPr>
          <p:cNvPr id="27" name="TextBox 48">
            <a:extLst>
              <a:ext uri="{FF2B5EF4-FFF2-40B4-BE49-F238E27FC236}">
                <a16:creationId xmlns:a16="http://schemas.microsoft.com/office/drawing/2014/main" id="{152A94D7-2293-4763-8E5D-94224C7E5D06}"/>
              </a:ext>
            </a:extLst>
          </p:cNvPr>
          <p:cNvSpPr txBox="1"/>
          <p:nvPr/>
        </p:nvSpPr>
        <p:spPr>
          <a:xfrm>
            <a:off x="5335732" y="4588104"/>
            <a:ext cx="301686" cy="369332"/>
          </a:xfrm>
          <a:prstGeom prst="rect">
            <a:avLst/>
          </a:prstGeom>
          <a:noFill/>
        </p:spPr>
        <p:txBody>
          <a:bodyPr wrap="none" rtlCol="0">
            <a:spAutoFit/>
          </a:bodyPr>
          <a:lstStyle/>
          <a:p>
            <a:r>
              <a:rPr lang="en-US" dirty="0"/>
              <a:t>6</a:t>
            </a:r>
            <a:endParaRPr lang="vi-VN" dirty="0"/>
          </a:p>
        </p:txBody>
      </p:sp>
      <p:sp>
        <p:nvSpPr>
          <p:cNvPr id="28" name="TextBox 50">
            <a:extLst>
              <a:ext uri="{FF2B5EF4-FFF2-40B4-BE49-F238E27FC236}">
                <a16:creationId xmlns:a16="http://schemas.microsoft.com/office/drawing/2014/main" id="{41CA0CEC-2337-4FC5-A28B-82D86C1D06EC}"/>
              </a:ext>
            </a:extLst>
          </p:cNvPr>
          <p:cNvSpPr txBox="1"/>
          <p:nvPr/>
        </p:nvSpPr>
        <p:spPr>
          <a:xfrm>
            <a:off x="5927779" y="4599326"/>
            <a:ext cx="301686" cy="369332"/>
          </a:xfrm>
          <a:prstGeom prst="rect">
            <a:avLst/>
          </a:prstGeom>
          <a:noFill/>
        </p:spPr>
        <p:txBody>
          <a:bodyPr wrap="none" rtlCol="0">
            <a:spAutoFit/>
          </a:bodyPr>
          <a:lstStyle/>
          <a:p>
            <a:r>
              <a:rPr lang="en-US" dirty="0"/>
              <a:t>4</a:t>
            </a:r>
            <a:endParaRPr lang="vi-VN" dirty="0"/>
          </a:p>
        </p:txBody>
      </p:sp>
      <p:sp>
        <p:nvSpPr>
          <p:cNvPr id="29" name="TextBox 52">
            <a:extLst>
              <a:ext uri="{FF2B5EF4-FFF2-40B4-BE49-F238E27FC236}">
                <a16:creationId xmlns:a16="http://schemas.microsoft.com/office/drawing/2014/main" id="{929EB277-A5C0-4D5B-A99E-8CFB13DF961C}"/>
              </a:ext>
            </a:extLst>
          </p:cNvPr>
          <p:cNvSpPr txBox="1"/>
          <p:nvPr/>
        </p:nvSpPr>
        <p:spPr>
          <a:xfrm>
            <a:off x="6314235" y="4104740"/>
            <a:ext cx="301686" cy="369332"/>
          </a:xfrm>
          <a:prstGeom prst="rect">
            <a:avLst/>
          </a:prstGeom>
          <a:noFill/>
        </p:spPr>
        <p:txBody>
          <a:bodyPr wrap="none" rtlCol="0">
            <a:spAutoFit/>
          </a:bodyPr>
          <a:lstStyle/>
          <a:p>
            <a:r>
              <a:rPr lang="en-US" dirty="0"/>
              <a:t>5</a:t>
            </a:r>
            <a:endParaRPr lang="vi-VN" dirty="0"/>
          </a:p>
        </p:txBody>
      </p:sp>
      <p:sp>
        <p:nvSpPr>
          <p:cNvPr id="30" name="TextBox 53">
            <a:extLst>
              <a:ext uri="{FF2B5EF4-FFF2-40B4-BE49-F238E27FC236}">
                <a16:creationId xmlns:a16="http://schemas.microsoft.com/office/drawing/2014/main" id="{96AB2680-B4C9-4B15-92CE-587A58C4CB2C}"/>
              </a:ext>
            </a:extLst>
          </p:cNvPr>
          <p:cNvSpPr txBox="1"/>
          <p:nvPr/>
        </p:nvSpPr>
        <p:spPr>
          <a:xfrm>
            <a:off x="5616112" y="5190969"/>
            <a:ext cx="301686" cy="369332"/>
          </a:xfrm>
          <a:prstGeom prst="rect">
            <a:avLst/>
          </a:prstGeom>
          <a:noFill/>
        </p:spPr>
        <p:txBody>
          <a:bodyPr wrap="none" rtlCol="0">
            <a:spAutoFit/>
          </a:bodyPr>
          <a:lstStyle/>
          <a:p>
            <a:r>
              <a:rPr lang="en-US" dirty="0"/>
              <a:t>6</a:t>
            </a:r>
            <a:endParaRPr lang="vi-VN" dirty="0"/>
          </a:p>
        </p:txBody>
      </p:sp>
      <p:sp>
        <p:nvSpPr>
          <p:cNvPr id="31" name="TextBox 54">
            <a:extLst>
              <a:ext uri="{FF2B5EF4-FFF2-40B4-BE49-F238E27FC236}">
                <a16:creationId xmlns:a16="http://schemas.microsoft.com/office/drawing/2014/main" id="{4304B43A-F0A5-4996-A6FE-44C2D4D18626}"/>
              </a:ext>
            </a:extLst>
          </p:cNvPr>
          <p:cNvSpPr txBox="1"/>
          <p:nvPr/>
        </p:nvSpPr>
        <p:spPr>
          <a:xfrm>
            <a:off x="6938822" y="4441355"/>
            <a:ext cx="301686" cy="369332"/>
          </a:xfrm>
          <a:prstGeom prst="rect">
            <a:avLst/>
          </a:prstGeom>
          <a:noFill/>
        </p:spPr>
        <p:txBody>
          <a:bodyPr wrap="none" rtlCol="0">
            <a:spAutoFit/>
          </a:bodyPr>
          <a:lstStyle/>
          <a:p>
            <a:r>
              <a:rPr lang="en-US" dirty="0"/>
              <a:t>2</a:t>
            </a:r>
            <a:endParaRPr lang="vi-VN" dirty="0"/>
          </a:p>
        </p:txBody>
      </p:sp>
      <p:sp>
        <p:nvSpPr>
          <p:cNvPr id="32" name="TextBox 55">
            <a:extLst>
              <a:ext uri="{FF2B5EF4-FFF2-40B4-BE49-F238E27FC236}">
                <a16:creationId xmlns:a16="http://schemas.microsoft.com/office/drawing/2014/main" id="{9EE46945-5FA2-4387-BF78-1F995DB0C656}"/>
              </a:ext>
            </a:extLst>
          </p:cNvPr>
          <p:cNvSpPr txBox="1"/>
          <p:nvPr/>
        </p:nvSpPr>
        <p:spPr>
          <a:xfrm>
            <a:off x="4902988" y="4095232"/>
            <a:ext cx="301686" cy="369332"/>
          </a:xfrm>
          <a:prstGeom prst="rect">
            <a:avLst/>
          </a:prstGeom>
          <a:noFill/>
        </p:spPr>
        <p:txBody>
          <a:bodyPr wrap="none" rtlCol="0">
            <a:spAutoFit/>
          </a:bodyPr>
          <a:lstStyle/>
          <a:p>
            <a:r>
              <a:rPr lang="en-US" dirty="0"/>
              <a:t>5</a:t>
            </a:r>
            <a:endParaRPr lang="vi-VN" dirty="0"/>
          </a:p>
        </p:txBody>
      </p:sp>
    </p:spTree>
    <p:extLst>
      <p:ext uri="{BB962C8B-B14F-4D97-AF65-F5344CB8AC3E}">
        <p14:creationId xmlns:p14="http://schemas.microsoft.com/office/powerpoint/2010/main" val="231806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fltVal val="0"/>
                                          </p:val>
                                        </p:tav>
                                        <p:tav tm="100000">
                                          <p:val>
                                            <p:strVal val="#ppt_w"/>
                                          </p:val>
                                        </p:tav>
                                      </p:tavLst>
                                    </p:anim>
                                    <p:anim calcmode="lin" valueType="num">
                                      <p:cBhvr>
                                        <p:cTn id="20" dur="1000" fill="hold"/>
                                        <p:tgtEl>
                                          <p:spTgt spid="9"/>
                                        </p:tgtEl>
                                        <p:attrNameLst>
                                          <p:attrName>ppt_h</p:attrName>
                                        </p:attrNameLst>
                                      </p:cBhvr>
                                      <p:tavLst>
                                        <p:tav tm="0">
                                          <p:val>
                                            <p:fltVal val="0"/>
                                          </p:val>
                                        </p:tav>
                                        <p:tav tm="100000">
                                          <p:val>
                                            <p:strVal val="#ppt_h"/>
                                          </p:val>
                                        </p:tav>
                                      </p:tavLst>
                                    </p:anim>
                                    <p:anim calcmode="lin" valueType="num">
                                      <p:cBhvr>
                                        <p:cTn id="21" dur="1000" fill="hold"/>
                                        <p:tgtEl>
                                          <p:spTgt spid="9"/>
                                        </p:tgtEl>
                                        <p:attrNameLst>
                                          <p:attrName>style.rotation</p:attrName>
                                        </p:attrNameLst>
                                      </p:cBhvr>
                                      <p:tavLst>
                                        <p:tav tm="0">
                                          <p:val>
                                            <p:fltVal val="90"/>
                                          </p:val>
                                        </p:tav>
                                        <p:tav tm="100000">
                                          <p:val>
                                            <p:fltVal val="0"/>
                                          </p:val>
                                        </p:tav>
                                      </p:tavLst>
                                    </p:anim>
                                    <p:animEffect transition="in" filter="fade">
                                      <p:cBhvr>
                                        <p:cTn id="22" dur="1000"/>
                                        <p:tgtEl>
                                          <p:spTgt spid="9"/>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fltVal val="0"/>
                                          </p:val>
                                        </p:tav>
                                        <p:tav tm="100000">
                                          <p:val>
                                            <p:strVal val="#ppt_w"/>
                                          </p:val>
                                        </p:tav>
                                      </p:tavLst>
                                    </p:anim>
                                    <p:anim calcmode="lin" valueType="num">
                                      <p:cBhvr>
                                        <p:cTn id="26" dur="1000" fill="hold"/>
                                        <p:tgtEl>
                                          <p:spTgt spid="10"/>
                                        </p:tgtEl>
                                        <p:attrNameLst>
                                          <p:attrName>ppt_h</p:attrName>
                                        </p:attrNameLst>
                                      </p:cBhvr>
                                      <p:tavLst>
                                        <p:tav tm="0">
                                          <p:val>
                                            <p:fltVal val="0"/>
                                          </p:val>
                                        </p:tav>
                                        <p:tav tm="100000">
                                          <p:val>
                                            <p:strVal val="#ppt_h"/>
                                          </p:val>
                                        </p:tav>
                                      </p:tavLst>
                                    </p:anim>
                                    <p:anim calcmode="lin" valueType="num">
                                      <p:cBhvr>
                                        <p:cTn id="27" dur="1000" fill="hold"/>
                                        <p:tgtEl>
                                          <p:spTgt spid="10"/>
                                        </p:tgtEl>
                                        <p:attrNameLst>
                                          <p:attrName>style.rotation</p:attrName>
                                        </p:attrNameLst>
                                      </p:cBhvr>
                                      <p:tavLst>
                                        <p:tav tm="0">
                                          <p:val>
                                            <p:fltVal val="90"/>
                                          </p:val>
                                        </p:tav>
                                        <p:tav tm="100000">
                                          <p:val>
                                            <p:fltVal val="0"/>
                                          </p:val>
                                        </p:tav>
                                      </p:tavLst>
                                    </p:anim>
                                    <p:animEffect transition="in" filter="fade">
                                      <p:cBhvr>
                                        <p:cTn id="28" dur="1000"/>
                                        <p:tgtEl>
                                          <p:spTgt spid="10"/>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fltVal val="0"/>
                                          </p:val>
                                        </p:tav>
                                        <p:tav tm="100000">
                                          <p:val>
                                            <p:strVal val="#ppt_w"/>
                                          </p:val>
                                        </p:tav>
                                      </p:tavLst>
                                    </p:anim>
                                    <p:anim calcmode="lin" valueType="num">
                                      <p:cBhvr>
                                        <p:cTn id="32" dur="1000" fill="hold"/>
                                        <p:tgtEl>
                                          <p:spTgt spid="11"/>
                                        </p:tgtEl>
                                        <p:attrNameLst>
                                          <p:attrName>ppt_h</p:attrName>
                                        </p:attrNameLst>
                                      </p:cBhvr>
                                      <p:tavLst>
                                        <p:tav tm="0">
                                          <p:val>
                                            <p:fltVal val="0"/>
                                          </p:val>
                                        </p:tav>
                                        <p:tav tm="100000">
                                          <p:val>
                                            <p:strVal val="#ppt_h"/>
                                          </p:val>
                                        </p:tav>
                                      </p:tavLst>
                                    </p:anim>
                                    <p:anim calcmode="lin" valueType="num">
                                      <p:cBhvr>
                                        <p:cTn id="33" dur="1000" fill="hold"/>
                                        <p:tgtEl>
                                          <p:spTgt spid="11"/>
                                        </p:tgtEl>
                                        <p:attrNameLst>
                                          <p:attrName>style.rotation</p:attrName>
                                        </p:attrNameLst>
                                      </p:cBhvr>
                                      <p:tavLst>
                                        <p:tav tm="0">
                                          <p:val>
                                            <p:fltVal val="90"/>
                                          </p:val>
                                        </p:tav>
                                        <p:tav tm="100000">
                                          <p:val>
                                            <p:fltVal val="0"/>
                                          </p:val>
                                        </p:tav>
                                      </p:tavLst>
                                    </p:anim>
                                    <p:animEffect transition="in" filter="fade">
                                      <p:cBhvr>
                                        <p:cTn id="34" dur="1000"/>
                                        <p:tgtEl>
                                          <p:spTgt spid="11"/>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ppt_w</p:attrName>
                                        </p:attrNameLst>
                                      </p:cBhvr>
                                      <p:tavLst>
                                        <p:tav tm="0">
                                          <p:val>
                                            <p:fltVal val="0"/>
                                          </p:val>
                                        </p:tav>
                                        <p:tav tm="100000">
                                          <p:val>
                                            <p:strVal val="#ppt_w"/>
                                          </p:val>
                                        </p:tav>
                                      </p:tavLst>
                                    </p:anim>
                                    <p:anim calcmode="lin" valueType="num">
                                      <p:cBhvr>
                                        <p:cTn id="38" dur="1000" fill="hold"/>
                                        <p:tgtEl>
                                          <p:spTgt spid="12"/>
                                        </p:tgtEl>
                                        <p:attrNameLst>
                                          <p:attrName>ppt_h</p:attrName>
                                        </p:attrNameLst>
                                      </p:cBhvr>
                                      <p:tavLst>
                                        <p:tav tm="0">
                                          <p:val>
                                            <p:fltVal val="0"/>
                                          </p:val>
                                        </p:tav>
                                        <p:tav tm="100000">
                                          <p:val>
                                            <p:strVal val="#ppt_h"/>
                                          </p:val>
                                        </p:tav>
                                      </p:tavLst>
                                    </p:anim>
                                    <p:anim calcmode="lin" valueType="num">
                                      <p:cBhvr>
                                        <p:cTn id="39" dur="1000" fill="hold"/>
                                        <p:tgtEl>
                                          <p:spTgt spid="12"/>
                                        </p:tgtEl>
                                        <p:attrNameLst>
                                          <p:attrName>style.rotation</p:attrName>
                                        </p:attrNameLst>
                                      </p:cBhvr>
                                      <p:tavLst>
                                        <p:tav tm="0">
                                          <p:val>
                                            <p:fltVal val="90"/>
                                          </p:val>
                                        </p:tav>
                                        <p:tav tm="100000">
                                          <p:val>
                                            <p:fltVal val="0"/>
                                          </p:val>
                                        </p:tav>
                                      </p:tavLst>
                                    </p:anim>
                                    <p:animEffect transition="in" filter="fade">
                                      <p:cBhvr>
                                        <p:cTn id="40" dur="1000"/>
                                        <p:tgtEl>
                                          <p:spTgt spid="12"/>
                                        </p:tgtEl>
                                      </p:cBhvr>
                                    </p:animEffect>
                                  </p:childTnLst>
                                </p:cTn>
                              </p:par>
                              <p:par>
                                <p:cTn id="41" presetID="3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1000" fill="hold"/>
                                        <p:tgtEl>
                                          <p:spTgt spid="13"/>
                                        </p:tgtEl>
                                        <p:attrNameLst>
                                          <p:attrName>ppt_w</p:attrName>
                                        </p:attrNameLst>
                                      </p:cBhvr>
                                      <p:tavLst>
                                        <p:tav tm="0">
                                          <p:val>
                                            <p:fltVal val="0"/>
                                          </p:val>
                                        </p:tav>
                                        <p:tav tm="100000">
                                          <p:val>
                                            <p:strVal val="#ppt_w"/>
                                          </p:val>
                                        </p:tav>
                                      </p:tavLst>
                                    </p:anim>
                                    <p:anim calcmode="lin" valueType="num">
                                      <p:cBhvr>
                                        <p:cTn id="44" dur="1000" fill="hold"/>
                                        <p:tgtEl>
                                          <p:spTgt spid="13"/>
                                        </p:tgtEl>
                                        <p:attrNameLst>
                                          <p:attrName>ppt_h</p:attrName>
                                        </p:attrNameLst>
                                      </p:cBhvr>
                                      <p:tavLst>
                                        <p:tav tm="0">
                                          <p:val>
                                            <p:fltVal val="0"/>
                                          </p:val>
                                        </p:tav>
                                        <p:tav tm="100000">
                                          <p:val>
                                            <p:strVal val="#ppt_h"/>
                                          </p:val>
                                        </p:tav>
                                      </p:tavLst>
                                    </p:anim>
                                    <p:anim calcmode="lin" valueType="num">
                                      <p:cBhvr>
                                        <p:cTn id="45" dur="1000" fill="hold"/>
                                        <p:tgtEl>
                                          <p:spTgt spid="13"/>
                                        </p:tgtEl>
                                        <p:attrNameLst>
                                          <p:attrName>style.rotation</p:attrName>
                                        </p:attrNameLst>
                                      </p:cBhvr>
                                      <p:tavLst>
                                        <p:tav tm="0">
                                          <p:val>
                                            <p:fltVal val="90"/>
                                          </p:val>
                                        </p:tav>
                                        <p:tav tm="100000">
                                          <p:val>
                                            <p:fltVal val="0"/>
                                          </p:val>
                                        </p:tav>
                                      </p:tavLst>
                                    </p:anim>
                                    <p:animEffect transition="in" filter="fade">
                                      <p:cBhvr>
                                        <p:cTn id="46" dur="1000"/>
                                        <p:tgtEl>
                                          <p:spTgt spid="13"/>
                                        </p:tgtEl>
                                      </p:cBhvr>
                                    </p:animEffect>
                                  </p:childTnLst>
                                </p:cTn>
                              </p:par>
                              <p:par>
                                <p:cTn id="47" presetID="3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1000" fill="hold"/>
                                        <p:tgtEl>
                                          <p:spTgt spid="14"/>
                                        </p:tgtEl>
                                        <p:attrNameLst>
                                          <p:attrName>ppt_w</p:attrName>
                                        </p:attrNameLst>
                                      </p:cBhvr>
                                      <p:tavLst>
                                        <p:tav tm="0">
                                          <p:val>
                                            <p:fltVal val="0"/>
                                          </p:val>
                                        </p:tav>
                                        <p:tav tm="100000">
                                          <p:val>
                                            <p:strVal val="#ppt_w"/>
                                          </p:val>
                                        </p:tav>
                                      </p:tavLst>
                                    </p:anim>
                                    <p:anim calcmode="lin" valueType="num">
                                      <p:cBhvr>
                                        <p:cTn id="50" dur="1000" fill="hold"/>
                                        <p:tgtEl>
                                          <p:spTgt spid="14"/>
                                        </p:tgtEl>
                                        <p:attrNameLst>
                                          <p:attrName>ppt_h</p:attrName>
                                        </p:attrNameLst>
                                      </p:cBhvr>
                                      <p:tavLst>
                                        <p:tav tm="0">
                                          <p:val>
                                            <p:fltVal val="0"/>
                                          </p:val>
                                        </p:tav>
                                        <p:tav tm="100000">
                                          <p:val>
                                            <p:strVal val="#ppt_h"/>
                                          </p:val>
                                        </p:tav>
                                      </p:tavLst>
                                    </p:anim>
                                    <p:anim calcmode="lin" valueType="num">
                                      <p:cBhvr>
                                        <p:cTn id="51" dur="1000" fill="hold"/>
                                        <p:tgtEl>
                                          <p:spTgt spid="14"/>
                                        </p:tgtEl>
                                        <p:attrNameLst>
                                          <p:attrName>style.rotation</p:attrName>
                                        </p:attrNameLst>
                                      </p:cBhvr>
                                      <p:tavLst>
                                        <p:tav tm="0">
                                          <p:val>
                                            <p:fltVal val="90"/>
                                          </p:val>
                                        </p:tav>
                                        <p:tav tm="100000">
                                          <p:val>
                                            <p:fltVal val="0"/>
                                          </p:val>
                                        </p:tav>
                                      </p:tavLst>
                                    </p:anim>
                                    <p:animEffect transition="in" filter="fade">
                                      <p:cBhvr>
                                        <p:cTn id="52" dur="1000"/>
                                        <p:tgtEl>
                                          <p:spTgt spid="14"/>
                                        </p:tgtEl>
                                      </p:cBhvr>
                                    </p:animEffect>
                                  </p:childTnLst>
                                </p:cTn>
                              </p:par>
                              <p:par>
                                <p:cTn id="53" presetID="31"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1000" fill="hold"/>
                                        <p:tgtEl>
                                          <p:spTgt spid="15"/>
                                        </p:tgtEl>
                                        <p:attrNameLst>
                                          <p:attrName>ppt_w</p:attrName>
                                        </p:attrNameLst>
                                      </p:cBhvr>
                                      <p:tavLst>
                                        <p:tav tm="0">
                                          <p:val>
                                            <p:fltVal val="0"/>
                                          </p:val>
                                        </p:tav>
                                        <p:tav tm="100000">
                                          <p:val>
                                            <p:strVal val="#ppt_w"/>
                                          </p:val>
                                        </p:tav>
                                      </p:tavLst>
                                    </p:anim>
                                    <p:anim calcmode="lin" valueType="num">
                                      <p:cBhvr>
                                        <p:cTn id="56" dur="1000" fill="hold"/>
                                        <p:tgtEl>
                                          <p:spTgt spid="15"/>
                                        </p:tgtEl>
                                        <p:attrNameLst>
                                          <p:attrName>ppt_h</p:attrName>
                                        </p:attrNameLst>
                                      </p:cBhvr>
                                      <p:tavLst>
                                        <p:tav tm="0">
                                          <p:val>
                                            <p:fltVal val="0"/>
                                          </p:val>
                                        </p:tav>
                                        <p:tav tm="100000">
                                          <p:val>
                                            <p:strVal val="#ppt_h"/>
                                          </p:val>
                                        </p:tav>
                                      </p:tavLst>
                                    </p:anim>
                                    <p:anim calcmode="lin" valueType="num">
                                      <p:cBhvr>
                                        <p:cTn id="57" dur="1000" fill="hold"/>
                                        <p:tgtEl>
                                          <p:spTgt spid="15"/>
                                        </p:tgtEl>
                                        <p:attrNameLst>
                                          <p:attrName>style.rotation</p:attrName>
                                        </p:attrNameLst>
                                      </p:cBhvr>
                                      <p:tavLst>
                                        <p:tav tm="0">
                                          <p:val>
                                            <p:fltVal val="90"/>
                                          </p:val>
                                        </p:tav>
                                        <p:tav tm="100000">
                                          <p:val>
                                            <p:fltVal val="0"/>
                                          </p:val>
                                        </p:tav>
                                      </p:tavLst>
                                    </p:anim>
                                    <p:animEffect transition="in" filter="fade">
                                      <p:cBhvr>
                                        <p:cTn id="58" dur="1000"/>
                                        <p:tgtEl>
                                          <p:spTgt spid="15"/>
                                        </p:tgtEl>
                                      </p:cBhvr>
                                    </p:animEffect>
                                  </p:childTnLst>
                                </p:cTn>
                              </p:par>
                              <p:par>
                                <p:cTn id="59" presetID="31"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p:cTn id="61" dur="1000" fill="hold"/>
                                        <p:tgtEl>
                                          <p:spTgt spid="16"/>
                                        </p:tgtEl>
                                        <p:attrNameLst>
                                          <p:attrName>ppt_w</p:attrName>
                                        </p:attrNameLst>
                                      </p:cBhvr>
                                      <p:tavLst>
                                        <p:tav tm="0">
                                          <p:val>
                                            <p:fltVal val="0"/>
                                          </p:val>
                                        </p:tav>
                                        <p:tav tm="100000">
                                          <p:val>
                                            <p:strVal val="#ppt_w"/>
                                          </p:val>
                                        </p:tav>
                                      </p:tavLst>
                                    </p:anim>
                                    <p:anim calcmode="lin" valueType="num">
                                      <p:cBhvr>
                                        <p:cTn id="62" dur="1000" fill="hold"/>
                                        <p:tgtEl>
                                          <p:spTgt spid="16"/>
                                        </p:tgtEl>
                                        <p:attrNameLst>
                                          <p:attrName>ppt_h</p:attrName>
                                        </p:attrNameLst>
                                      </p:cBhvr>
                                      <p:tavLst>
                                        <p:tav tm="0">
                                          <p:val>
                                            <p:fltVal val="0"/>
                                          </p:val>
                                        </p:tav>
                                        <p:tav tm="100000">
                                          <p:val>
                                            <p:strVal val="#ppt_h"/>
                                          </p:val>
                                        </p:tav>
                                      </p:tavLst>
                                    </p:anim>
                                    <p:anim calcmode="lin" valueType="num">
                                      <p:cBhvr>
                                        <p:cTn id="63" dur="1000" fill="hold"/>
                                        <p:tgtEl>
                                          <p:spTgt spid="16"/>
                                        </p:tgtEl>
                                        <p:attrNameLst>
                                          <p:attrName>style.rotation</p:attrName>
                                        </p:attrNameLst>
                                      </p:cBhvr>
                                      <p:tavLst>
                                        <p:tav tm="0">
                                          <p:val>
                                            <p:fltVal val="90"/>
                                          </p:val>
                                        </p:tav>
                                        <p:tav tm="100000">
                                          <p:val>
                                            <p:fltVal val="0"/>
                                          </p:val>
                                        </p:tav>
                                      </p:tavLst>
                                    </p:anim>
                                    <p:animEffect transition="in" filter="fade">
                                      <p:cBhvr>
                                        <p:cTn id="64" dur="1000"/>
                                        <p:tgtEl>
                                          <p:spTgt spid="16"/>
                                        </p:tgtEl>
                                      </p:cBhvr>
                                    </p:animEffect>
                                  </p:childTnLst>
                                </p:cTn>
                              </p:par>
                              <p:par>
                                <p:cTn id="65" presetID="31" presetClass="entr" presetSubtype="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1000" fill="hold"/>
                                        <p:tgtEl>
                                          <p:spTgt spid="17"/>
                                        </p:tgtEl>
                                        <p:attrNameLst>
                                          <p:attrName>ppt_w</p:attrName>
                                        </p:attrNameLst>
                                      </p:cBhvr>
                                      <p:tavLst>
                                        <p:tav tm="0">
                                          <p:val>
                                            <p:fltVal val="0"/>
                                          </p:val>
                                        </p:tav>
                                        <p:tav tm="100000">
                                          <p:val>
                                            <p:strVal val="#ppt_w"/>
                                          </p:val>
                                        </p:tav>
                                      </p:tavLst>
                                    </p:anim>
                                    <p:anim calcmode="lin" valueType="num">
                                      <p:cBhvr>
                                        <p:cTn id="68" dur="1000" fill="hold"/>
                                        <p:tgtEl>
                                          <p:spTgt spid="17"/>
                                        </p:tgtEl>
                                        <p:attrNameLst>
                                          <p:attrName>ppt_h</p:attrName>
                                        </p:attrNameLst>
                                      </p:cBhvr>
                                      <p:tavLst>
                                        <p:tav tm="0">
                                          <p:val>
                                            <p:fltVal val="0"/>
                                          </p:val>
                                        </p:tav>
                                        <p:tav tm="100000">
                                          <p:val>
                                            <p:strVal val="#ppt_h"/>
                                          </p:val>
                                        </p:tav>
                                      </p:tavLst>
                                    </p:anim>
                                    <p:anim calcmode="lin" valueType="num">
                                      <p:cBhvr>
                                        <p:cTn id="69" dur="1000" fill="hold"/>
                                        <p:tgtEl>
                                          <p:spTgt spid="17"/>
                                        </p:tgtEl>
                                        <p:attrNameLst>
                                          <p:attrName>style.rotation</p:attrName>
                                        </p:attrNameLst>
                                      </p:cBhvr>
                                      <p:tavLst>
                                        <p:tav tm="0">
                                          <p:val>
                                            <p:fltVal val="90"/>
                                          </p:val>
                                        </p:tav>
                                        <p:tav tm="100000">
                                          <p:val>
                                            <p:fltVal val="0"/>
                                          </p:val>
                                        </p:tav>
                                      </p:tavLst>
                                    </p:anim>
                                    <p:animEffect transition="in" filter="fade">
                                      <p:cBhvr>
                                        <p:cTn id="70" dur="1000"/>
                                        <p:tgtEl>
                                          <p:spTgt spid="17"/>
                                        </p:tgtEl>
                                      </p:cBhvr>
                                    </p:animEffect>
                                  </p:childTnLst>
                                </p:cTn>
                              </p:par>
                              <p:par>
                                <p:cTn id="71" presetID="31" presetClass="entr" presetSubtype="0"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p:cTn id="73" dur="1000" fill="hold"/>
                                        <p:tgtEl>
                                          <p:spTgt spid="18"/>
                                        </p:tgtEl>
                                        <p:attrNameLst>
                                          <p:attrName>ppt_w</p:attrName>
                                        </p:attrNameLst>
                                      </p:cBhvr>
                                      <p:tavLst>
                                        <p:tav tm="0">
                                          <p:val>
                                            <p:fltVal val="0"/>
                                          </p:val>
                                        </p:tav>
                                        <p:tav tm="100000">
                                          <p:val>
                                            <p:strVal val="#ppt_w"/>
                                          </p:val>
                                        </p:tav>
                                      </p:tavLst>
                                    </p:anim>
                                    <p:anim calcmode="lin" valueType="num">
                                      <p:cBhvr>
                                        <p:cTn id="74" dur="1000" fill="hold"/>
                                        <p:tgtEl>
                                          <p:spTgt spid="18"/>
                                        </p:tgtEl>
                                        <p:attrNameLst>
                                          <p:attrName>ppt_h</p:attrName>
                                        </p:attrNameLst>
                                      </p:cBhvr>
                                      <p:tavLst>
                                        <p:tav tm="0">
                                          <p:val>
                                            <p:fltVal val="0"/>
                                          </p:val>
                                        </p:tav>
                                        <p:tav tm="100000">
                                          <p:val>
                                            <p:strVal val="#ppt_h"/>
                                          </p:val>
                                        </p:tav>
                                      </p:tavLst>
                                    </p:anim>
                                    <p:anim calcmode="lin" valueType="num">
                                      <p:cBhvr>
                                        <p:cTn id="75" dur="1000" fill="hold"/>
                                        <p:tgtEl>
                                          <p:spTgt spid="18"/>
                                        </p:tgtEl>
                                        <p:attrNameLst>
                                          <p:attrName>style.rotation</p:attrName>
                                        </p:attrNameLst>
                                      </p:cBhvr>
                                      <p:tavLst>
                                        <p:tav tm="0">
                                          <p:val>
                                            <p:fltVal val="90"/>
                                          </p:val>
                                        </p:tav>
                                        <p:tav tm="100000">
                                          <p:val>
                                            <p:fltVal val="0"/>
                                          </p:val>
                                        </p:tav>
                                      </p:tavLst>
                                    </p:anim>
                                    <p:animEffect transition="in" filter="fade">
                                      <p:cBhvr>
                                        <p:cTn id="76" dur="1000"/>
                                        <p:tgtEl>
                                          <p:spTgt spid="18"/>
                                        </p:tgtEl>
                                      </p:cBhvr>
                                    </p:animEffect>
                                  </p:childTnLst>
                                </p:cTn>
                              </p:par>
                              <p:par>
                                <p:cTn id="77" presetID="31" presetClass="entr" presetSubtype="0" fill="hold" nodeType="with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p:cTn id="79" dur="1000" fill="hold"/>
                                        <p:tgtEl>
                                          <p:spTgt spid="19"/>
                                        </p:tgtEl>
                                        <p:attrNameLst>
                                          <p:attrName>ppt_w</p:attrName>
                                        </p:attrNameLst>
                                      </p:cBhvr>
                                      <p:tavLst>
                                        <p:tav tm="0">
                                          <p:val>
                                            <p:fltVal val="0"/>
                                          </p:val>
                                        </p:tav>
                                        <p:tav tm="100000">
                                          <p:val>
                                            <p:strVal val="#ppt_w"/>
                                          </p:val>
                                        </p:tav>
                                      </p:tavLst>
                                    </p:anim>
                                    <p:anim calcmode="lin" valueType="num">
                                      <p:cBhvr>
                                        <p:cTn id="80" dur="1000" fill="hold"/>
                                        <p:tgtEl>
                                          <p:spTgt spid="19"/>
                                        </p:tgtEl>
                                        <p:attrNameLst>
                                          <p:attrName>ppt_h</p:attrName>
                                        </p:attrNameLst>
                                      </p:cBhvr>
                                      <p:tavLst>
                                        <p:tav tm="0">
                                          <p:val>
                                            <p:fltVal val="0"/>
                                          </p:val>
                                        </p:tav>
                                        <p:tav tm="100000">
                                          <p:val>
                                            <p:strVal val="#ppt_h"/>
                                          </p:val>
                                        </p:tav>
                                      </p:tavLst>
                                    </p:anim>
                                    <p:anim calcmode="lin" valueType="num">
                                      <p:cBhvr>
                                        <p:cTn id="81" dur="1000" fill="hold"/>
                                        <p:tgtEl>
                                          <p:spTgt spid="19"/>
                                        </p:tgtEl>
                                        <p:attrNameLst>
                                          <p:attrName>style.rotation</p:attrName>
                                        </p:attrNameLst>
                                      </p:cBhvr>
                                      <p:tavLst>
                                        <p:tav tm="0">
                                          <p:val>
                                            <p:fltVal val="90"/>
                                          </p:val>
                                        </p:tav>
                                        <p:tav tm="100000">
                                          <p:val>
                                            <p:fltVal val="0"/>
                                          </p:val>
                                        </p:tav>
                                      </p:tavLst>
                                    </p:anim>
                                    <p:animEffect transition="in" filter="fade">
                                      <p:cBhvr>
                                        <p:cTn id="82" dur="1000"/>
                                        <p:tgtEl>
                                          <p:spTgt spid="19"/>
                                        </p:tgtEl>
                                      </p:cBhvr>
                                    </p:animEffect>
                                  </p:childTnLst>
                                </p:cTn>
                              </p:par>
                              <p:par>
                                <p:cTn id="83" presetID="31" presetClass="entr" presetSubtype="0" fill="hold" nodeType="with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p:cTn id="85" dur="1000" fill="hold"/>
                                        <p:tgtEl>
                                          <p:spTgt spid="20"/>
                                        </p:tgtEl>
                                        <p:attrNameLst>
                                          <p:attrName>ppt_w</p:attrName>
                                        </p:attrNameLst>
                                      </p:cBhvr>
                                      <p:tavLst>
                                        <p:tav tm="0">
                                          <p:val>
                                            <p:fltVal val="0"/>
                                          </p:val>
                                        </p:tav>
                                        <p:tav tm="100000">
                                          <p:val>
                                            <p:strVal val="#ppt_w"/>
                                          </p:val>
                                        </p:tav>
                                      </p:tavLst>
                                    </p:anim>
                                    <p:anim calcmode="lin" valueType="num">
                                      <p:cBhvr>
                                        <p:cTn id="86" dur="1000" fill="hold"/>
                                        <p:tgtEl>
                                          <p:spTgt spid="20"/>
                                        </p:tgtEl>
                                        <p:attrNameLst>
                                          <p:attrName>ppt_h</p:attrName>
                                        </p:attrNameLst>
                                      </p:cBhvr>
                                      <p:tavLst>
                                        <p:tav tm="0">
                                          <p:val>
                                            <p:fltVal val="0"/>
                                          </p:val>
                                        </p:tav>
                                        <p:tav tm="100000">
                                          <p:val>
                                            <p:strVal val="#ppt_h"/>
                                          </p:val>
                                        </p:tav>
                                      </p:tavLst>
                                    </p:anim>
                                    <p:anim calcmode="lin" valueType="num">
                                      <p:cBhvr>
                                        <p:cTn id="87" dur="1000" fill="hold"/>
                                        <p:tgtEl>
                                          <p:spTgt spid="20"/>
                                        </p:tgtEl>
                                        <p:attrNameLst>
                                          <p:attrName>style.rotation</p:attrName>
                                        </p:attrNameLst>
                                      </p:cBhvr>
                                      <p:tavLst>
                                        <p:tav tm="0">
                                          <p:val>
                                            <p:fltVal val="90"/>
                                          </p:val>
                                        </p:tav>
                                        <p:tav tm="100000">
                                          <p:val>
                                            <p:fltVal val="0"/>
                                          </p:val>
                                        </p:tav>
                                      </p:tavLst>
                                    </p:anim>
                                    <p:animEffect transition="in" filter="fade">
                                      <p:cBhvr>
                                        <p:cTn id="88" dur="1000"/>
                                        <p:tgtEl>
                                          <p:spTgt spid="20"/>
                                        </p:tgtEl>
                                      </p:cBhvr>
                                    </p:animEffect>
                                  </p:childTnLst>
                                </p:cTn>
                              </p:par>
                              <p:par>
                                <p:cTn id="89" presetID="31" presetClass="entr" presetSubtype="0" fill="hold" nodeType="withEffect">
                                  <p:stCondLst>
                                    <p:cond delay="0"/>
                                  </p:stCondLst>
                                  <p:childTnLst>
                                    <p:set>
                                      <p:cBhvr>
                                        <p:cTn id="90" dur="1" fill="hold">
                                          <p:stCondLst>
                                            <p:cond delay="0"/>
                                          </p:stCondLst>
                                        </p:cTn>
                                        <p:tgtEl>
                                          <p:spTgt spid="21"/>
                                        </p:tgtEl>
                                        <p:attrNameLst>
                                          <p:attrName>style.visibility</p:attrName>
                                        </p:attrNameLst>
                                      </p:cBhvr>
                                      <p:to>
                                        <p:strVal val="visible"/>
                                      </p:to>
                                    </p:set>
                                    <p:anim calcmode="lin" valueType="num">
                                      <p:cBhvr>
                                        <p:cTn id="91" dur="1000" fill="hold"/>
                                        <p:tgtEl>
                                          <p:spTgt spid="21"/>
                                        </p:tgtEl>
                                        <p:attrNameLst>
                                          <p:attrName>ppt_w</p:attrName>
                                        </p:attrNameLst>
                                      </p:cBhvr>
                                      <p:tavLst>
                                        <p:tav tm="0">
                                          <p:val>
                                            <p:fltVal val="0"/>
                                          </p:val>
                                        </p:tav>
                                        <p:tav tm="100000">
                                          <p:val>
                                            <p:strVal val="#ppt_w"/>
                                          </p:val>
                                        </p:tav>
                                      </p:tavLst>
                                    </p:anim>
                                    <p:anim calcmode="lin" valueType="num">
                                      <p:cBhvr>
                                        <p:cTn id="92" dur="1000" fill="hold"/>
                                        <p:tgtEl>
                                          <p:spTgt spid="21"/>
                                        </p:tgtEl>
                                        <p:attrNameLst>
                                          <p:attrName>ppt_h</p:attrName>
                                        </p:attrNameLst>
                                      </p:cBhvr>
                                      <p:tavLst>
                                        <p:tav tm="0">
                                          <p:val>
                                            <p:fltVal val="0"/>
                                          </p:val>
                                        </p:tav>
                                        <p:tav tm="100000">
                                          <p:val>
                                            <p:strVal val="#ppt_h"/>
                                          </p:val>
                                        </p:tav>
                                      </p:tavLst>
                                    </p:anim>
                                    <p:anim calcmode="lin" valueType="num">
                                      <p:cBhvr>
                                        <p:cTn id="93" dur="1000" fill="hold"/>
                                        <p:tgtEl>
                                          <p:spTgt spid="21"/>
                                        </p:tgtEl>
                                        <p:attrNameLst>
                                          <p:attrName>style.rotation</p:attrName>
                                        </p:attrNameLst>
                                      </p:cBhvr>
                                      <p:tavLst>
                                        <p:tav tm="0">
                                          <p:val>
                                            <p:fltVal val="90"/>
                                          </p:val>
                                        </p:tav>
                                        <p:tav tm="100000">
                                          <p:val>
                                            <p:fltVal val="0"/>
                                          </p:val>
                                        </p:tav>
                                      </p:tavLst>
                                    </p:anim>
                                    <p:animEffect transition="in" filter="fade">
                                      <p:cBhvr>
                                        <p:cTn id="94" dur="1000"/>
                                        <p:tgtEl>
                                          <p:spTgt spid="21"/>
                                        </p:tgtEl>
                                      </p:cBhvr>
                                    </p:animEffect>
                                  </p:childTnLst>
                                </p:cTn>
                              </p:par>
                              <p:par>
                                <p:cTn id="95" presetID="31" presetClass="entr" presetSubtype="0"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p:cTn id="97" dur="1000" fill="hold"/>
                                        <p:tgtEl>
                                          <p:spTgt spid="22"/>
                                        </p:tgtEl>
                                        <p:attrNameLst>
                                          <p:attrName>ppt_w</p:attrName>
                                        </p:attrNameLst>
                                      </p:cBhvr>
                                      <p:tavLst>
                                        <p:tav tm="0">
                                          <p:val>
                                            <p:fltVal val="0"/>
                                          </p:val>
                                        </p:tav>
                                        <p:tav tm="100000">
                                          <p:val>
                                            <p:strVal val="#ppt_w"/>
                                          </p:val>
                                        </p:tav>
                                      </p:tavLst>
                                    </p:anim>
                                    <p:anim calcmode="lin" valueType="num">
                                      <p:cBhvr>
                                        <p:cTn id="98" dur="1000" fill="hold"/>
                                        <p:tgtEl>
                                          <p:spTgt spid="22"/>
                                        </p:tgtEl>
                                        <p:attrNameLst>
                                          <p:attrName>ppt_h</p:attrName>
                                        </p:attrNameLst>
                                      </p:cBhvr>
                                      <p:tavLst>
                                        <p:tav tm="0">
                                          <p:val>
                                            <p:fltVal val="0"/>
                                          </p:val>
                                        </p:tav>
                                        <p:tav tm="100000">
                                          <p:val>
                                            <p:strVal val="#ppt_h"/>
                                          </p:val>
                                        </p:tav>
                                      </p:tavLst>
                                    </p:anim>
                                    <p:anim calcmode="lin" valueType="num">
                                      <p:cBhvr>
                                        <p:cTn id="99" dur="1000" fill="hold"/>
                                        <p:tgtEl>
                                          <p:spTgt spid="22"/>
                                        </p:tgtEl>
                                        <p:attrNameLst>
                                          <p:attrName>style.rotation</p:attrName>
                                        </p:attrNameLst>
                                      </p:cBhvr>
                                      <p:tavLst>
                                        <p:tav tm="0">
                                          <p:val>
                                            <p:fltVal val="90"/>
                                          </p:val>
                                        </p:tav>
                                        <p:tav tm="100000">
                                          <p:val>
                                            <p:fltVal val="0"/>
                                          </p:val>
                                        </p:tav>
                                      </p:tavLst>
                                    </p:anim>
                                    <p:animEffect transition="in" filter="fade">
                                      <p:cBhvr>
                                        <p:cTn id="100" dur="1000"/>
                                        <p:tgtEl>
                                          <p:spTgt spid="22"/>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1000" fill="hold"/>
                                        <p:tgtEl>
                                          <p:spTgt spid="23"/>
                                        </p:tgtEl>
                                        <p:attrNameLst>
                                          <p:attrName>ppt_w</p:attrName>
                                        </p:attrNameLst>
                                      </p:cBhvr>
                                      <p:tavLst>
                                        <p:tav tm="0">
                                          <p:val>
                                            <p:fltVal val="0"/>
                                          </p:val>
                                        </p:tav>
                                        <p:tav tm="100000">
                                          <p:val>
                                            <p:strVal val="#ppt_w"/>
                                          </p:val>
                                        </p:tav>
                                      </p:tavLst>
                                    </p:anim>
                                    <p:anim calcmode="lin" valueType="num">
                                      <p:cBhvr>
                                        <p:cTn id="104" dur="1000" fill="hold"/>
                                        <p:tgtEl>
                                          <p:spTgt spid="23"/>
                                        </p:tgtEl>
                                        <p:attrNameLst>
                                          <p:attrName>ppt_h</p:attrName>
                                        </p:attrNameLst>
                                      </p:cBhvr>
                                      <p:tavLst>
                                        <p:tav tm="0">
                                          <p:val>
                                            <p:fltVal val="0"/>
                                          </p:val>
                                        </p:tav>
                                        <p:tav tm="100000">
                                          <p:val>
                                            <p:strVal val="#ppt_h"/>
                                          </p:val>
                                        </p:tav>
                                      </p:tavLst>
                                    </p:anim>
                                    <p:anim calcmode="lin" valueType="num">
                                      <p:cBhvr>
                                        <p:cTn id="105" dur="1000" fill="hold"/>
                                        <p:tgtEl>
                                          <p:spTgt spid="23"/>
                                        </p:tgtEl>
                                        <p:attrNameLst>
                                          <p:attrName>style.rotation</p:attrName>
                                        </p:attrNameLst>
                                      </p:cBhvr>
                                      <p:tavLst>
                                        <p:tav tm="0">
                                          <p:val>
                                            <p:fltVal val="90"/>
                                          </p:val>
                                        </p:tav>
                                        <p:tav tm="100000">
                                          <p:val>
                                            <p:fltVal val="0"/>
                                          </p:val>
                                        </p:tav>
                                      </p:tavLst>
                                    </p:anim>
                                    <p:animEffect transition="in" filter="fade">
                                      <p:cBhvr>
                                        <p:cTn id="106" dur="1000"/>
                                        <p:tgtEl>
                                          <p:spTgt spid="23"/>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1000" fill="hold"/>
                                        <p:tgtEl>
                                          <p:spTgt spid="24"/>
                                        </p:tgtEl>
                                        <p:attrNameLst>
                                          <p:attrName>ppt_w</p:attrName>
                                        </p:attrNameLst>
                                      </p:cBhvr>
                                      <p:tavLst>
                                        <p:tav tm="0">
                                          <p:val>
                                            <p:fltVal val="0"/>
                                          </p:val>
                                        </p:tav>
                                        <p:tav tm="100000">
                                          <p:val>
                                            <p:strVal val="#ppt_w"/>
                                          </p:val>
                                        </p:tav>
                                      </p:tavLst>
                                    </p:anim>
                                    <p:anim calcmode="lin" valueType="num">
                                      <p:cBhvr>
                                        <p:cTn id="110" dur="1000" fill="hold"/>
                                        <p:tgtEl>
                                          <p:spTgt spid="24"/>
                                        </p:tgtEl>
                                        <p:attrNameLst>
                                          <p:attrName>ppt_h</p:attrName>
                                        </p:attrNameLst>
                                      </p:cBhvr>
                                      <p:tavLst>
                                        <p:tav tm="0">
                                          <p:val>
                                            <p:fltVal val="0"/>
                                          </p:val>
                                        </p:tav>
                                        <p:tav tm="100000">
                                          <p:val>
                                            <p:strVal val="#ppt_h"/>
                                          </p:val>
                                        </p:tav>
                                      </p:tavLst>
                                    </p:anim>
                                    <p:anim calcmode="lin" valueType="num">
                                      <p:cBhvr>
                                        <p:cTn id="111" dur="1000" fill="hold"/>
                                        <p:tgtEl>
                                          <p:spTgt spid="24"/>
                                        </p:tgtEl>
                                        <p:attrNameLst>
                                          <p:attrName>style.rotation</p:attrName>
                                        </p:attrNameLst>
                                      </p:cBhvr>
                                      <p:tavLst>
                                        <p:tav tm="0">
                                          <p:val>
                                            <p:fltVal val="90"/>
                                          </p:val>
                                        </p:tav>
                                        <p:tav tm="100000">
                                          <p:val>
                                            <p:fltVal val="0"/>
                                          </p:val>
                                        </p:tav>
                                      </p:tavLst>
                                    </p:anim>
                                    <p:animEffect transition="in" filter="fade">
                                      <p:cBhvr>
                                        <p:cTn id="112" dur="1000"/>
                                        <p:tgtEl>
                                          <p:spTgt spid="24"/>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25"/>
                                        </p:tgtEl>
                                        <p:attrNameLst>
                                          <p:attrName>style.visibility</p:attrName>
                                        </p:attrNameLst>
                                      </p:cBhvr>
                                      <p:to>
                                        <p:strVal val="visible"/>
                                      </p:to>
                                    </p:set>
                                    <p:anim calcmode="lin" valueType="num">
                                      <p:cBhvr>
                                        <p:cTn id="115" dur="1000" fill="hold"/>
                                        <p:tgtEl>
                                          <p:spTgt spid="25"/>
                                        </p:tgtEl>
                                        <p:attrNameLst>
                                          <p:attrName>ppt_w</p:attrName>
                                        </p:attrNameLst>
                                      </p:cBhvr>
                                      <p:tavLst>
                                        <p:tav tm="0">
                                          <p:val>
                                            <p:fltVal val="0"/>
                                          </p:val>
                                        </p:tav>
                                        <p:tav tm="100000">
                                          <p:val>
                                            <p:strVal val="#ppt_w"/>
                                          </p:val>
                                        </p:tav>
                                      </p:tavLst>
                                    </p:anim>
                                    <p:anim calcmode="lin" valueType="num">
                                      <p:cBhvr>
                                        <p:cTn id="116" dur="1000" fill="hold"/>
                                        <p:tgtEl>
                                          <p:spTgt spid="25"/>
                                        </p:tgtEl>
                                        <p:attrNameLst>
                                          <p:attrName>ppt_h</p:attrName>
                                        </p:attrNameLst>
                                      </p:cBhvr>
                                      <p:tavLst>
                                        <p:tav tm="0">
                                          <p:val>
                                            <p:fltVal val="0"/>
                                          </p:val>
                                        </p:tav>
                                        <p:tav tm="100000">
                                          <p:val>
                                            <p:strVal val="#ppt_h"/>
                                          </p:val>
                                        </p:tav>
                                      </p:tavLst>
                                    </p:anim>
                                    <p:anim calcmode="lin" valueType="num">
                                      <p:cBhvr>
                                        <p:cTn id="117" dur="1000" fill="hold"/>
                                        <p:tgtEl>
                                          <p:spTgt spid="25"/>
                                        </p:tgtEl>
                                        <p:attrNameLst>
                                          <p:attrName>style.rotation</p:attrName>
                                        </p:attrNameLst>
                                      </p:cBhvr>
                                      <p:tavLst>
                                        <p:tav tm="0">
                                          <p:val>
                                            <p:fltVal val="90"/>
                                          </p:val>
                                        </p:tav>
                                        <p:tav tm="100000">
                                          <p:val>
                                            <p:fltVal val="0"/>
                                          </p:val>
                                        </p:tav>
                                      </p:tavLst>
                                    </p:anim>
                                    <p:animEffect transition="in" filter="fade">
                                      <p:cBhvr>
                                        <p:cTn id="118" dur="1000"/>
                                        <p:tgtEl>
                                          <p:spTgt spid="25"/>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26"/>
                                        </p:tgtEl>
                                        <p:attrNameLst>
                                          <p:attrName>style.visibility</p:attrName>
                                        </p:attrNameLst>
                                      </p:cBhvr>
                                      <p:to>
                                        <p:strVal val="visible"/>
                                      </p:to>
                                    </p:set>
                                    <p:anim calcmode="lin" valueType="num">
                                      <p:cBhvr>
                                        <p:cTn id="121" dur="1000" fill="hold"/>
                                        <p:tgtEl>
                                          <p:spTgt spid="26"/>
                                        </p:tgtEl>
                                        <p:attrNameLst>
                                          <p:attrName>ppt_w</p:attrName>
                                        </p:attrNameLst>
                                      </p:cBhvr>
                                      <p:tavLst>
                                        <p:tav tm="0">
                                          <p:val>
                                            <p:fltVal val="0"/>
                                          </p:val>
                                        </p:tav>
                                        <p:tav tm="100000">
                                          <p:val>
                                            <p:strVal val="#ppt_w"/>
                                          </p:val>
                                        </p:tav>
                                      </p:tavLst>
                                    </p:anim>
                                    <p:anim calcmode="lin" valueType="num">
                                      <p:cBhvr>
                                        <p:cTn id="122" dur="1000" fill="hold"/>
                                        <p:tgtEl>
                                          <p:spTgt spid="26"/>
                                        </p:tgtEl>
                                        <p:attrNameLst>
                                          <p:attrName>ppt_h</p:attrName>
                                        </p:attrNameLst>
                                      </p:cBhvr>
                                      <p:tavLst>
                                        <p:tav tm="0">
                                          <p:val>
                                            <p:fltVal val="0"/>
                                          </p:val>
                                        </p:tav>
                                        <p:tav tm="100000">
                                          <p:val>
                                            <p:strVal val="#ppt_h"/>
                                          </p:val>
                                        </p:tav>
                                      </p:tavLst>
                                    </p:anim>
                                    <p:anim calcmode="lin" valueType="num">
                                      <p:cBhvr>
                                        <p:cTn id="123" dur="1000" fill="hold"/>
                                        <p:tgtEl>
                                          <p:spTgt spid="26"/>
                                        </p:tgtEl>
                                        <p:attrNameLst>
                                          <p:attrName>style.rotation</p:attrName>
                                        </p:attrNameLst>
                                      </p:cBhvr>
                                      <p:tavLst>
                                        <p:tav tm="0">
                                          <p:val>
                                            <p:fltVal val="90"/>
                                          </p:val>
                                        </p:tav>
                                        <p:tav tm="100000">
                                          <p:val>
                                            <p:fltVal val="0"/>
                                          </p:val>
                                        </p:tav>
                                      </p:tavLst>
                                    </p:anim>
                                    <p:animEffect transition="in" filter="fade">
                                      <p:cBhvr>
                                        <p:cTn id="124" dur="1000"/>
                                        <p:tgtEl>
                                          <p:spTgt spid="26"/>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1000" fill="hold"/>
                                        <p:tgtEl>
                                          <p:spTgt spid="27"/>
                                        </p:tgtEl>
                                        <p:attrNameLst>
                                          <p:attrName>ppt_w</p:attrName>
                                        </p:attrNameLst>
                                      </p:cBhvr>
                                      <p:tavLst>
                                        <p:tav tm="0">
                                          <p:val>
                                            <p:fltVal val="0"/>
                                          </p:val>
                                        </p:tav>
                                        <p:tav tm="100000">
                                          <p:val>
                                            <p:strVal val="#ppt_w"/>
                                          </p:val>
                                        </p:tav>
                                      </p:tavLst>
                                    </p:anim>
                                    <p:anim calcmode="lin" valueType="num">
                                      <p:cBhvr>
                                        <p:cTn id="128" dur="1000" fill="hold"/>
                                        <p:tgtEl>
                                          <p:spTgt spid="27"/>
                                        </p:tgtEl>
                                        <p:attrNameLst>
                                          <p:attrName>ppt_h</p:attrName>
                                        </p:attrNameLst>
                                      </p:cBhvr>
                                      <p:tavLst>
                                        <p:tav tm="0">
                                          <p:val>
                                            <p:fltVal val="0"/>
                                          </p:val>
                                        </p:tav>
                                        <p:tav tm="100000">
                                          <p:val>
                                            <p:strVal val="#ppt_h"/>
                                          </p:val>
                                        </p:tav>
                                      </p:tavLst>
                                    </p:anim>
                                    <p:anim calcmode="lin" valueType="num">
                                      <p:cBhvr>
                                        <p:cTn id="129" dur="1000" fill="hold"/>
                                        <p:tgtEl>
                                          <p:spTgt spid="27"/>
                                        </p:tgtEl>
                                        <p:attrNameLst>
                                          <p:attrName>style.rotation</p:attrName>
                                        </p:attrNameLst>
                                      </p:cBhvr>
                                      <p:tavLst>
                                        <p:tav tm="0">
                                          <p:val>
                                            <p:fltVal val="90"/>
                                          </p:val>
                                        </p:tav>
                                        <p:tav tm="100000">
                                          <p:val>
                                            <p:fltVal val="0"/>
                                          </p:val>
                                        </p:tav>
                                      </p:tavLst>
                                    </p:anim>
                                    <p:animEffect transition="in" filter="fade">
                                      <p:cBhvr>
                                        <p:cTn id="130" dur="1000"/>
                                        <p:tgtEl>
                                          <p:spTgt spid="27"/>
                                        </p:tgtEl>
                                      </p:cBhvr>
                                    </p:animEffect>
                                  </p:childTnLst>
                                </p:cTn>
                              </p:par>
                              <p:par>
                                <p:cTn id="131" presetID="31" presetClass="entr" presetSubtype="0" fill="hold" grpId="0" nodeType="withEffect">
                                  <p:stCondLst>
                                    <p:cond delay="0"/>
                                  </p:stCondLst>
                                  <p:childTnLst>
                                    <p:set>
                                      <p:cBhvr>
                                        <p:cTn id="132" dur="1" fill="hold">
                                          <p:stCondLst>
                                            <p:cond delay="0"/>
                                          </p:stCondLst>
                                        </p:cTn>
                                        <p:tgtEl>
                                          <p:spTgt spid="28"/>
                                        </p:tgtEl>
                                        <p:attrNameLst>
                                          <p:attrName>style.visibility</p:attrName>
                                        </p:attrNameLst>
                                      </p:cBhvr>
                                      <p:to>
                                        <p:strVal val="visible"/>
                                      </p:to>
                                    </p:set>
                                    <p:anim calcmode="lin" valueType="num">
                                      <p:cBhvr>
                                        <p:cTn id="133" dur="1000" fill="hold"/>
                                        <p:tgtEl>
                                          <p:spTgt spid="28"/>
                                        </p:tgtEl>
                                        <p:attrNameLst>
                                          <p:attrName>ppt_w</p:attrName>
                                        </p:attrNameLst>
                                      </p:cBhvr>
                                      <p:tavLst>
                                        <p:tav tm="0">
                                          <p:val>
                                            <p:fltVal val="0"/>
                                          </p:val>
                                        </p:tav>
                                        <p:tav tm="100000">
                                          <p:val>
                                            <p:strVal val="#ppt_w"/>
                                          </p:val>
                                        </p:tav>
                                      </p:tavLst>
                                    </p:anim>
                                    <p:anim calcmode="lin" valueType="num">
                                      <p:cBhvr>
                                        <p:cTn id="134" dur="1000" fill="hold"/>
                                        <p:tgtEl>
                                          <p:spTgt spid="28"/>
                                        </p:tgtEl>
                                        <p:attrNameLst>
                                          <p:attrName>ppt_h</p:attrName>
                                        </p:attrNameLst>
                                      </p:cBhvr>
                                      <p:tavLst>
                                        <p:tav tm="0">
                                          <p:val>
                                            <p:fltVal val="0"/>
                                          </p:val>
                                        </p:tav>
                                        <p:tav tm="100000">
                                          <p:val>
                                            <p:strVal val="#ppt_h"/>
                                          </p:val>
                                        </p:tav>
                                      </p:tavLst>
                                    </p:anim>
                                    <p:anim calcmode="lin" valueType="num">
                                      <p:cBhvr>
                                        <p:cTn id="135" dur="1000" fill="hold"/>
                                        <p:tgtEl>
                                          <p:spTgt spid="28"/>
                                        </p:tgtEl>
                                        <p:attrNameLst>
                                          <p:attrName>style.rotation</p:attrName>
                                        </p:attrNameLst>
                                      </p:cBhvr>
                                      <p:tavLst>
                                        <p:tav tm="0">
                                          <p:val>
                                            <p:fltVal val="90"/>
                                          </p:val>
                                        </p:tav>
                                        <p:tav tm="100000">
                                          <p:val>
                                            <p:fltVal val="0"/>
                                          </p:val>
                                        </p:tav>
                                      </p:tavLst>
                                    </p:anim>
                                    <p:animEffect transition="in" filter="fade">
                                      <p:cBhvr>
                                        <p:cTn id="136" dur="1000"/>
                                        <p:tgtEl>
                                          <p:spTgt spid="28"/>
                                        </p:tgtEl>
                                      </p:cBhvr>
                                    </p:animEffect>
                                  </p:childTnLst>
                                </p:cTn>
                              </p:par>
                              <p:par>
                                <p:cTn id="137" presetID="31" presetClass="entr" presetSubtype="0" fill="hold" grpId="0" nodeType="withEffect">
                                  <p:stCondLst>
                                    <p:cond delay="0"/>
                                  </p:stCondLst>
                                  <p:childTnLst>
                                    <p:set>
                                      <p:cBhvr>
                                        <p:cTn id="138" dur="1" fill="hold">
                                          <p:stCondLst>
                                            <p:cond delay="0"/>
                                          </p:stCondLst>
                                        </p:cTn>
                                        <p:tgtEl>
                                          <p:spTgt spid="29"/>
                                        </p:tgtEl>
                                        <p:attrNameLst>
                                          <p:attrName>style.visibility</p:attrName>
                                        </p:attrNameLst>
                                      </p:cBhvr>
                                      <p:to>
                                        <p:strVal val="visible"/>
                                      </p:to>
                                    </p:set>
                                    <p:anim calcmode="lin" valueType="num">
                                      <p:cBhvr>
                                        <p:cTn id="139" dur="1000" fill="hold"/>
                                        <p:tgtEl>
                                          <p:spTgt spid="29"/>
                                        </p:tgtEl>
                                        <p:attrNameLst>
                                          <p:attrName>ppt_w</p:attrName>
                                        </p:attrNameLst>
                                      </p:cBhvr>
                                      <p:tavLst>
                                        <p:tav tm="0">
                                          <p:val>
                                            <p:fltVal val="0"/>
                                          </p:val>
                                        </p:tav>
                                        <p:tav tm="100000">
                                          <p:val>
                                            <p:strVal val="#ppt_w"/>
                                          </p:val>
                                        </p:tav>
                                      </p:tavLst>
                                    </p:anim>
                                    <p:anim calcmode="lin" valueType="num">
                                      <p:cBhvr>
                                        <p:cTn id="140" dur="1000" fill="hold"/>
                                        <p:tgtEl>
                                          <p:spTgt spid="29"/>
                                        </p:tgtEl>
                                        <p:attrNameLst>
                                          <p:attrName>ppt_h</p:attrName>
                                        </p:attrNameLst>
                                      </p:cBhvr>
                                      <p:tavLst>
                                        <p:tav tm="0">
                                          <p:val>
                                            <p:fltVal val="0"/>
                                          </p:val>
                                        </p:tav>
                                        <p:tav tm="100000">
                                          <p:val>
                                            <p:strVal val="#ppt_h"/>
                                          </p:val>
                                        </p:tav>
                                      </p:tavLst>
                                    </p:anim>
                                    <p:anim calcmode="lin" valueType="num">
                                      <p:cBhvr>
                                        <p:cTn id="141" dur="1000" fill="hold"/>
                                        <p:tgtEl>
                                          <p:spTgt spid="29"/>
                                        </p:tgtEl>
                                        <p:attrNameLst>
                                          <p:attrName>style.rotation</p:attrName>
                                        </p:attrNameLst>
                                      </p:cBhvr>
                                      <p:tavLst>
                                        <p:tav tm="0">
                                          <p:val>
                                            <p:fltVal val="90"/>
                                          </p:val>
                                        </p:tav>
                                        <p:tav tm="100000">
                                          <p:val>
                                            <p:fltVal val="0"/>
                                          </p:val>
                                        </p:tav>
                                      </p:tavLst>
                                    </p:anim>
                                    <p:animEffect transition="in" filter="fade">
                                      <p:cBhvr>
                                        <p:cTn id="142" dur="1000"/>
                                        <p:tgtEl>
                                          <p:spTgt spid="29"/>
                                        </p:tgtEl>
                                      </p:cBhvr>
                                    </p:animEffect>
                                  </p:childTnLst>
                                </p:cTn>
                              </p:par>
                              <p:par>
                                <p:cTn id="143" presetID="31" presetClass="entr" presetSubtype="0" fill="hold" grpId="0" nodeType="withEffect">
                                  <p:stCondLst>
                                    <p:cond delay="0"/>
                                  </p:stCondLst>
                                  <p:childTnLst>
                                    <p:set>
                                      <p:cBhvr>
                                        <p:cTn id="144" dur="1" fill="hold">
                                          <p:stCondLst>
                                            <p:cond delay="0"/>
                                          </p:stCondLst>
                                        </p:cTn>
                                        <p:tgtEl>
                                          <p:spTgt spid="30"/>
                                        </p:tgtEl>
                                        <p:attrNameLst>
                                          <p:attrName>style.visibility</p:attrName>
                                        </p:attrNameLst>
                                      </p:cBhvr>
                                      <p:to>
                                        <p:strVal val="visible"/>
                                      </p:to>
                                    </p:set>
                                    <p:anim calcmode="lin" valueType="num">
                                      <p:cBhvr>
                                        <p:cTn id="145" dur="1000" fill="hold"/>
                                        <p:tgtEl>
                                          <p:spTgt spid="30"/>
                                        </p:tgtEl>
                                        <p:attrNameLst>
                                          <p:attrName>ppt_w</p:attrName>
                                        </p:attrNameLst>
                                      </p:cBhvr>
                                      <p:tavLst>
                                        <p:tav tm="0">
                                          <p:val>
                                            <p:fltVal val="0"/>
                                          </p:val>
                                        </p:tav>
                                        <p:tav tm="100000">
                                          <p:val>
                                            <p:strVal val="#ppt_w"/>
                                          </p:val>
                                        </p:tav>
                                      </p:tavLst>
                                    </p:anim>
                                    <p:anim calcmode="lin" valueType="num">
                                      <p:cBhvr>
                                        <p:cTn id="146" dur="1000" fill="hold"/>
                                        <p:tgtEl>
                                          <p:spTgt spid="30"/>
                                        </p:tgtEl>
                                        <p:attrNameLst>
                                          <p:attrName>ppt_h</p:attrName>
                                        </p:attrNameLst>
                                      </p:cBhvr>
                                      <p:tavLst>
                                        <p:tav tm="0">
                                          <p:val>
                                            <p:fltVal val="0"/>
                                          </p:val>
                                        </p:tav>
                                        <p:tav tm="100000">
                                          <p:val>
                                            <p:strVal val="#ppt_h"/>
                                          </p:val>
                                        </p:tav>
                                      </p:tavLst>
                                    </p:anim>
                                    <p:anim calcmode="lin" valueType="num">
                                      <p:cBhvr>
                                        <p:cTn id="147" dur="1000" fill="hold"/>
                                        <p:tgtEl>
                                          <p:spTgt spid="30"/>
                                        </p:tgtEl>
                                        <p:attrNameLst>
                                          <p:attrName>style.rotation</p:attrName>
                                        </p:attrNameLst>
                                      </p:cBhvr>
                                      <p:tavLst>
                                        <p:tav tm="0">
                                          <p:val>
                                            <p:fltVal val="90"/>
                                          </p:val>
                                        </p:tav>
                                        <p:tav tm="100000">
                                          <p:val>
                                            <p:fltVal val="0"/>
                                          </p:val>
                                        </p:tav>
                                      </p:tavLst>
                                    </p:anim>
                                    <p:animEffect transition="in" filter="fade">
                                      <p:cBhvr>
                                        <p:cTn id="148" dur="1000"/>
                                        <p:tgtEl>
                                          <p:spTgt spid="30"/>
                                        </p:tgtEl>
                                      </p:cBhvr>
                                    </p:animEffect>
                                  </p:childTnLst>
                                </p:cTn>
                              </p:par>
                              <p:par>
                                <p:cTn id="149" presetID="31" presetClass="entr" presetSubtype="0" fill="hold" grpId="0" nodeType="withEffect">
                                  <p:stCondLst>
                                    <p:cond delay="0"/>
                                  </p:stCondLst>
                                  <p:childTnLst>
                                    <p:set>
                                      <p:cBhvr>
                                        <p:cTn id="150" dur="1" fill="hold">
                                          <p:stCondLst>
                                            <p:cond delay="0"/>
                                          </p:stCondLst>
                                        </p:cTn>
                                        <p:tgtEl>
                                          <p:spTgt spid="31"/>
                                        </p:tgtEl>
                                        <p:attrNameLst>
                                          <p:attrName>style.visibility</p:attrName>
                                        </p:attrNameLst>
                                      </p:cBhvr>
                                      <p:to>
                                        <p:strVal val="visible"/>
                                      </p:to>
                                    </p:set>
                                    <p:anim calcmode="lin" valueType="num">
                                      <p:cBhvr>
                                        <p:cTn id="151" dur="1000" fill="hold"/>
                                        <p:tgtEl>
                                          <p:spTgt spid="31"/>
                                        </p:tgtEl>
                                        <p:attrNameLst>
                                          <p:attrName>ppt_w</p:attrName>
                                        </p:attrNameLst>
                                      </p:cBhvr>
                                      <p:tavLst>
                                        <p:tav tm="0">
                                          <p:val>
                                            <p:fltVal val="0"/>
                                          </p:val>
                                        </p:tav>
                                        <p:tav tm="100000">
                                          <p:val>
                                            <p:strVal val="#ppt_w"/>
                                          </p:val>
                                        </p:tav>
                                      </p:tavLst>
                                    </p:anim>
                                    <p:anim calcmode="lin" valueType="num">
                                      <p:cBhvr>
                                        <p:cTn id="152" dur="1000" fill="hold"/>
                                        <p:tgtEl>
                                          <p:spTgt spid="31"/>
                                        </p:tgtEl>
                                        <p:attrNameLst>
                                          <p:attrName>ppt_h</p:attrName>
                                        </p:attrNameLst>
                                      </p:cBhvr>
                                      <p:tavLst>
                                        <p:tav tm="0">
                                          <p:val>
                                            <p:fltVal val="0"/>
                                          </p:val>
                                        </p:tav>
                                        <p:tav tm="100000">
                                          <p:val>
                                            <p:strVal val="#ppt_h"/>
                                          </p:val>
                                        </p:tav>
                                      </p:tavLst>
                                    </p:anim>
                                    <p:anim calcmode="lin" valueType="num">
                                      <p:cBhvr>
                                        <p:cTn id="153" dur="1000" fill="hold"/>
                                        <p:tgtEl>
                                          <p:spTgt spid="31"/>
                                        </p:tgtEl>
                                        <p:attrNameLst>
                                          <p:attrName>style.rotation</p:attrName>
                                        </p:attrNameLst>
                                      </p:cBhvr>
                                      <p:tavLst>
                                        <p:tav tm="0">
                                          <p:val>
                                            <p:fltVal val="90"/>
                                          </p:val>
                                        </p:tav>
                                        <p:tav tm="100000">
                                          <p:val>
                                            <p:fltVal val="0"/>
                                          </p:val>
                                        </p:tav>
                                      </p:tavLst>
                                    </p:anim>
                                    <p:animEffect transition="in" filter="fade">
                                      <p:cBhvr>
                                        <p:cTn id="154" dur="1000"/>
                                        <p:tgtEl>
                                          <p:spTgt spid="31"/>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 calcmode="lin" valueType="num">
                                      <p:cBhvr>
                                        <p:cTn id="157" dur="1000" fill="hold"/>
                                        <p:tgtEl>
                                          <p:spTgt spid="32"/>
                                        </p:tgtEl>
                                        <p:attrNameLst>
                                          <p:attrName>ppt_w</p:attrName>
                                        </p:attrNameLst>
                                      </p:cBhvr>
                                      <p:tavLst>
                                        <p:tav tm="0">
                                          <p:val>
                                            <p:fltVal val="0"/>
                                          </p:val>
                                        </p:tav>
                                        <p:tav tm="100000">
                                          <p:val>
                                            <p:strVal val="#ppt_w"/>
                                          </p:val>
                                        </p:tav>
                                      </p:tavLst>
                                    </p:anim>
                                    <p:anim calcmode="lin" valueType="num">
                                      <p:cBhvr>
                                        <p:cTn id="158" dur="1000" fill="hold"/>
                                        <p:tgtEl>
                                          <p:spTgt spid="32"/>
                                        </p:tgtEl>
                                        <p:attrNameLst>
                                          <p:attrName>ppt_h</p:attrName>
                                        </p:attrNameLst>
                                      </p:cBhvr>
                                      <p:tavLst>
                                        <p:tav tm="0">
                                          <p:val>
                                            <p:fltVal val="0"/>
                                          </p:val>
                                        </p:tav>
                                        <p:tav tm="100000">
                                          <p:val>
                                            <p:strVal val="#ppt_h"/>
                                          </p:val>
                                        </p:tav>
                                      </p:tavLst>
                                    </p:anim>
                                    <p:anim calcmode="lin" valueType="num">
                                      <p:cBhvr>
                                        <p:cTn id="159" dur="1000" fill="hold"/>
                                        <p:tgtEl>
                                          <p:spTgt spid="32"/>
                                        </p:tgtEl>
                                        <p:attrNameLst>
                                          <p:attrName>style.rotation</p:attrName>
                                        </p:attrNameLst>
                                      </p:cBhvr>
                                      <p:tavLst>
                                        <p:tav tm="0">
                                          <p:val>
                                            <p:fltVal val="90"/>
                                          </p:val>
                                        </p:tav>
                                        <p:tav tm="100000">
                                          <p:val>
                                            <p:fltVal val="0"/>
                                          </p:val>
                                        </p:tav>
                                      </p:tavLst>
                                    </p:anim>
                                    <p:animEffect transition="in" filter="fade">
                                      <p:cBhvr>
                                        <p:cTn id="160" dur="1000"/>
                                        <p:tgtEl>
                                          <p:spTgt spid="32"/>
                                        </p:tgtEl>
                                      </p:cBhvr>
                                    </p:animEffect>
                                  </p:childTnLst>
                                </p:cTn>
                              </p:par>
                            </p:childTnLst>
                          </p:cTn>
                        </p:par>
                      </p:childTnLst>
                    </p:cTn>
                  </p:par>
                  <p:par>
                    <p:cTn id="161" fill="hold">
                      <p:stCondLst>
                        <p:cond delay="indefinite"/>
                      </p:stCondLst>
                      <p:childTnLst>
                        <p:par>
                          <p:cTn id="162" fill="hold">
                            <p:stCondLst>
                              <p:cond delay="0"/>
                            </p:stCondLst>
                            <p:childTnLst>
                              <p:par>
                                <p:cTn id="163" presetID="31" presetClass="entr" presetSubtype="0" fill="hold" grpId="0" nodeType="clickEffect">
                                  <p:stCondLst>
                                    <p:cond delay="0"/>
                                  </p:stCondLst>
                                  <p:childTnLst>
                                    <p:set>
                                      <p:cBhvr>
                                        <p:cTn id="164" dur="1" fill="hold">
                                          <p:stCondLst>
                                            <p:cond delay="0"/>
                                          </p:stCondLst>
                                        </p:cTn>
                                        <p:tgtEl>
                                          <p:spTgt spid="6"/>
                                        </p:tgtEl>
                                        <p:attrNameLst>
                                          <p:attrName>style.visibility</p:attrName>
                                        </p:attrNameLst>
                                      </p:cBhvr>
                                      <p:to>
                                        <p:strVal val="visible"/>
                                      </p:to>
                                    </p:set>
                                    <p:anim calcmode="lin" valueType="num">
                                      <p:cBhvr>
                                        <p:cTn id="165" dur="1000" fill="hold"/>
                                        <p:tgtEl>
                                          <p:spTgt spid="6"/>
                                        </p:tgtEl>
                                        <p:attrNameLst>
                                          <p:attrName>ppt_w</p:attrName>
                                        </p:attrNameLst>
                                      </p:cBhvr>
                                      <p:tavLst>
                                        <p:tav tm="0">
                                          <p:val>
                                            <p:fltVal val="0"/>
                                          </p:val>
                                        </p:tav>
                                        <p:tav tm="100000">
                                          <p:val>
                                            <p:strVal val="#ppt_w"/>
                                          </p:val>
                                        </p:tav>
                                      </p:tavLst>
                                    </p:anim>
                                    <p:anim calcmode="lin" valueType="num">
                                      <p:cBhvr>
                                        <p:cTn id="166" dur="1000" fill="hold"/>
                                        <p:tgtEl>
                                          <p:spTgt spid="6"/>
                                        </p:tgtEl>
                                        <p:attrNameLst>
                                          <p:attrName>ppt_h</p:attrName>
                                        </p:attrNameLst>
                                      </p:cBhvr>
                                      <p:tavLst>
                                        <p:tav tm="0">
                                          <p:val>
                                            <p:fltVal val="0"/>
                                          </p:val>
                                        </p:tav>
                                        <p:tav tm="100000">
                                          <p:val>
                                            <p:strVal val="#ppt_h"/>
                                          </p:val>
                                        </p:tav>
                                      </p:tavLst>
                                    </p:anim>
                                    <p:anim calcmode="lin" valueType="num">
                                      <p:cBhvr>
                                        <p:cTn id="167" dur="1000" fill="hold"/>
                                        <p:tgtEl>
                                          <p:spTgt spid="6"/>
                                        </p:tgtEl>
                                        <p:attrNameLst>
                                          <p:attrName>style.rotation</p:attrName>
                                        </p:attrNameLst>
                                      </p:cBhvr>
                                      <p:tavLst>
                                        <p:tav tm="0">
                                          <p:val>
                                            <p:fltVal val="90"/>
                                          </p:val>
                                        </p:tav>
                                        <p:tav tm="100000">
                                          <p:val>
                                            <p:fltVal val="0"/>
                                          </p:val>
                                        </p:tav>
                                      </p:tavLst>
                                    </p:anim>
                                    <p:animEffect transition="in" filter="fade">
                                      <p:cBhvr>
                                        <p:cTn id="16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23" grpId="0"/>
      <p:bldP spid="24" grpId="0"/>
      <p:bldP spid="25" grpId="0"/>
      <p:bldP spid="26" grpId="0"/>
      <p:bldP spid="27" grpId="0"/>
      <p:bldP spid="28" grpId="0"/>
      <p:bldP spid="29" grpId="0"/>
      <p:bldP spid="30" grpId="0"/>
      <p:bldP spid="31" grpId="0"/>
      <p:bldP spid="3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36103"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normAutofit fontScale="77500" lnSpcReduction="20000"/>
          </a:bodyPr>
          <a:lstStyle/>
          <a:p>
            <a:pPr marL="457200" indent="-457200">
              <a:buFont typeface="+mj-lt"/>
              <a:buAutoNum type="arabicPeriod" startAt="3"/>
            </a:pPr>
            <a:r>
              <a:rPr lang="vi-VN"/>
              <a:t>Xuất thông tin của một đỉnh trong đồ thị</a:t>
            </a:r>
          </a:p>
          <a:p>
            <a:pPr marL="457200" lvl="1" indent="0">
              <a:buNone/>
            </a:pPr>
            <a:r>
              <a:rPr lang="en-US">
                <a:solidFill>
                  <a:srgbClr val="98676A"/>
                </a:solidFill>
                <a:latin typeface="Consolas" panose="020B0609020204030204" pitchFamily="49" charset="0"/>
              </a:rPr>
              <a:t>void</a:t>
            </a:r>
            <a:r>
              <a:rPr lang="en-US">
                <a:solidFill>
                  <a:srgbClr val="D3AF86"/>
                </a:solidFill>
                <a:latin typeface="Consolas" panose="020B0609020204030204" pitchFamily="49" charset="0"/>
              </a:rPr>
              <a:t> </a:t>
            </a:r>
            <a:r>
              <a:rPr lang="en-US">
                <a:solidFill>
                  <a:srgbClr val="8AB1B0"/>
                </a:solidFill>
                <a:latin typeface="Consolas" panose="020B0609020204030204" pitchFamily="49" charset="0"/>
              </a:rPr>
              <a:t>DisplayInfoVertex</a:t>
            </a:r>
            <a:r>
              <a:rPr lang="en-US">
                <a:solidFill>
                  <a:srgbClr val="D3AF86"/>
                </a:solidFill>
                <a:latin typeface="Consolas" panose="020B0609020204030204" pitchFamily="49" charset="0"/>
              </a:rPr>
              <a:t>(Graph g, </a:t>
            </a:r>
            <a:r>
              <a:rPr lang="en-US">
                <a:solidFill>
                  <a:srgbClr val="98676A"/>
                </a:solidFill>
                <a:latin typeface="Consolas" panose="020B0609020204030204" pitchFamily="49" charset="0"/>
              </a:rPr>
              <a:t>char</a:t>
            </a:r>
            <a:r>
              <a:rPr lang="en-US">
                <a:solidFill>
                  <a:srgbClr val="D3AF86"/>
                </a:solidFill>
                <a:latin typeface="Consolas" panose="020B0609020204030204" pitchFamily="49" charset="0"/>
              </a:rPr>
              <a:t> d)</a:t>
            </a:r>
          </a:p>
          <a:p>
            <a:pPr marL="457200" lvl="1" indent="0">
              <a:buNone/>
            </a:pP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Gán danh sách cạnh cho một con trỏ e;    </a:t>
            </a:r>
          </a:p>
          <a:p>
            <a:pPr marL="457200" lvl="1" indent="0">
              <a:buNone/>
            </a:pPr>
            <a:r>
              <a:rPr lang="vi-VN">
                <a:solidFill>
                  <a:srgbClr val="D3AF86"/>
                </a:solidFill>
                <a:latin typeface="Consolas" panose="020B0609020204030204" pitchFamily="49" charset="0"/>
              </a:rPr>
              <a:t>    Duyệt </a:t>
            </a:r>
            <a:r>
              <a:rPr lang="vi-VN">
                <a:solidFill>
                  <a:srgbClr val="98676A"/>
                </a:solidFill>
                <a:latin typeface="Consolas" panose="020B0609020204030204" pitchFamily="49" charset="0"/>
              </a:rPr>
              <a:t>while</a:t>
            </a:r>
            <a:r>
              <a:rPr lang="vi-VN">
                <a:solidFill>
                  <a:srgbClr val="D3AF86"/>
                </a:solidFill>
                <a:latin typeface="Consolas" panose="020B0609020204030204" pitchFamily="49" charset="0"/>
              </a:rPr>
              <a:t> (e != </a:t>
            </a:r>
            <a:r>
              <a:rPr lang="vi-VN">
                <a:solidFill>
                  <a:srgbClr val="F79A32"/>
                </a:solidFill>
                <a:latin typeface="Consolas" panose="020B0609020204030204" pitchFamily="49" charset="0"/>
              </a:rPr>
              <a:t>NULL</a:t>
            </a:r>
            <a:r>
              <a:rPr lang="vi-VN">
                <a:solidFill>
                  <a:srgbClr val="D3AF86"/>
                </a:solidFill>
                <a:latin typeface="Consolas" panose="020B0609020204030204" pitchFamily="49" charset="0"/>
              </a:rPr>
              <a:t>) </a:t>
            </a:r>
          </a:p>
          <a:p>
            <a:pPr marL="914400" lvl="2" indent="0">
              <a:buNone/>
            </a:pPr>
            <a:r>
              <a:rPr lang="vi-VN" sz="2000">
                <a:solidFill>
                  <a:srgbClr val="D3AF86"/>
                </a:solidFill>
                <a:latin typeface="Consolas" panose="020B0609020204030204" pitchFamily="49" charset="0"/>
              </a:rPr>
              <a:t>{</a:t>
            </a:r>
          </a:p>
          <a:p>
            <a:pPr marL="0" indent="0">
              <a:buNone/>
            </a:pPr>
            <a:r>
              <a:rPr lang="vi-VN" sz="2000">
                <a:solidFill>
                  <a:srgbClr val="D3AF86"/>
                </a:solidFill>
                <a:latin typeface="Consolas" panose="020B0609020204030204" pitchFamily="49" charset="0"/>
              </a:rPr>
              <a:t>	</a:t>
            </a:r>
            <a:r>
              <a:rPr lang="vi-VN" sz="2000">
                <a:solidFill>
                  <a:srgbClr val="98676A"/>
                </a:solidFill>
                <a:latin typeface="Consolas" panose="020B0609020204030204" pitchFamily="49" charset="0"/>
              </a:rPr>
              <a:t>Nếu</a:t>
            </a:r>
            <a:r>
              <a:rPr lang="vi-VN" sz="2000">
                <a:solidFill>
                  <a:srgbClr val="D3AF86"/>
                </a:solidFill>
                <a:latin typeface="Consolas" panose="020B0609020204030204" pitchFamily="49" charset="0"/>
              </a:rPr>
              <a:t> (e-&gt;</a:t>
            </a:r>
            <a:r>
              <a:rPr lang="vi-VN" sz="2000">
                <a:solidFill>
                  <a:srgbClr val="DC3958"/>
                </a:solidFill>
                <a:latin typeface="Consolas" panose="020B0609020204030204" pitchFamily="49" charset="0"/>
              </a:rPr>
              <a:t>info</a:t>
            </a:r>
            <a:r>
              <a:rPr lang="vi-VN" sz="2000">
                <a:solidFill>
                  <a:srgbClr val="D3AF86"/>
                </a:solidFill>
                <a:latin typeface="Consolas" panose="020B0609020204030204" pitchFamily="49" charset="0"/>
              </a:rPr>
              <a:t>.</a:t>
            </a:r>
            <a:r>
              <a:rPr lang="vi-VN" sz="2000">
                <a:solidFill>
                  <a:srgbClr val="DC3958"/>
                </a:solidFill>
                <a:latin typeface="Consolas" panose="020B0609020204030204" pitchFamily="49" charset="0"/>
              </a:rPr>
              <a:t>Source</a:t>
            </a:r>
            <a:r>
              <a:rPr lang="vi-VN" sz="2000">
                <a:solidFill>
                  <a:srgbClr val="D3AF86"/>
                </a:solidFill>
                <a:latin typeface="Consolas" panose="020B0609020204030204" pitchFamily="49" charset="0"/>
              </a:rPr>
              <a:t> bằng d hoặc e-&gt;</a:t>
            </a:r>
            <a:r>
              <a:rPr lang="vi-VN" sz="2000">
                <a:solidFill>
                  <a:srgbClr val="DC3958"/>
                </a:solidFill>
                <a:latin typeface="Consolas" panose="020B0609020204030204" pitchFamily="49" charset="0"/>
              </a:rPr>
              <a:t>info</a:t>
            </a:r>
            <a:r>
              <a:rPr lang="vi-VN" sz="2000">
                <a:solidFill>
                  <a:srgbClr val="D3AF86"/>
                </a:solidFill>
                <a:latin typeface="Consolas" panose="020B0609020204030204" pitchFamily="49" charset="0"/>
              </a:rPr>
              <a:t>.</a:t>
            </a:r>
            <a:r>
              <a:rPr lang="vi-VN" sz="2000">
                <a:solidFill>
                  <a:srgbClr val="DC3958"/>
                </a:solidFill>
                <a:latin typeface="Consolas" panose="020B0609020204030204" pitchFamily="49" charset="0"/>
              </a:rPr>
              <a:t>Target</a:t>
            </a:r>
            <a:r>
              <a:rPr lang="vi-VN" sz="2000">
                <a:solidFill>
                  <a:srgbClr val="D3AF86"/>
                </a:solidFill>
                <a:latin typeface="Consolas" panose="020B0609020204030204" pitchFamily="49" charset="0"/>
              </a:rPr>
              <a:t> bằng d) thì xuất thông tin đỉnh tại vị trí đó;</a:t>
            </a:r>
          </a:p>
          <a:p>
            <a:pPr marL="0" indent="0">
              <a:buNone/>
            </a:pPr>
            <a:r>
              <a:rPr lang="vi-VN" sz="2000">
                <a:solidFill>
                  <a:srgbClr val="D3AF86"/>
                </a:solidFill>
                <a:latin typeface="Consolas" panose="020B0609020204030204" pitchFamily="49" charset="0"/>
              </a:rPr>
              <a:t>	Rồi đi đến cạnh kế tiếp;</a:t>
            </a:r>
          </a:p>
          <a:p>
            <a:pPr marL="914400" lvl="2" indent="0">
              <a:buNone/>
            </a:pPr>
            <a:r>
              <a:rPr lang="vi-VN" sz="2000">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32</a:t>
            </a:fld>
            <a:endParaRPr lang="vi-VN"/>
          </a:p>
        </p:txBody>
      </p:sp>
    </p:spTree>
    <p:extLst>
      <p:ext uri="{BB962C8B-B14F-4D97-AF65-F5344CB8AC3E}">
        <p14:creationId xmlns:p14="http://schemas.microsoft.com/office/powerpoint/2010/main" val="925661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
                                            <p:txEl>
                                              <p:pRg st="8" end="8"/>
                                            </p:txEl>
                                          </p:spTgt>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1000"/>
                                        <p:tgtEl>
                                          <p:spTgt spid="3">
                                            <p:txEl>
                                              <p:pRg st="9" end="9"/>
                                            </p:txEl>
                                          </p:spTgt>
                                        </p:tgtEl>
                                      </p:cBhvr>
                                    </p:animEffect>
                                    <p:anim calcmode="lin" valueType="num">
                                      <p:cBhvr>
                                        <p:cTn id="5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3">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36103"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a:xfrm>
            <a:off x="1141412" y="2249487"/>
            <a:ext cx="9905999" cy="3541714"/>
          </a:xfrm>
        </p:spPr>
        <p:txBody>
          <a:bodyPr/>
          <a:lstStyle/>
          <a:p>
            <a:pPr marL="457200" indent="-457200">
              <a:buFont typeface="+mj-lt"/>
              <a:buAutoNum type="arabicPeriod" startAt="3"/>
            </a:pPr>
            <a:r>
              <a:rPr lang="vi-VN"/>
              <a:t>Xuất thông tin của một đỉnh trong đồ thị</a:t>
            </a:r>
          </a:p>
          <a:p>
            <a:pPr marL="0" indent="0">
              <a:buNone/>
            </a:pPr>
            <a:endParaRPr lang="vi-VN"/>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33</a:t>
            </a:fld>
            <a:endParaRPr lang="vi-VN"/>
          </a:p>
        </p:txBody>
      </p:sp>
      <p:pic>
        <p:nvPicPr>
          <p:cNvPr id="7" name="Hình ảnh 6" descr="Tạo hình cắt từ Màn hình">
            <a:extLst>
              <a:ext uri="{FF2B5EF4-FFF2-40B4-BE49-F238E27FC236}">
                <a16:creationId xmlns:a16="http://schemas.microsoft.com/office/drawing/2014/main" id="{49BB8B7A-D5C1-4D03-9A7D-88F351283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643" y="3238661"/>
            <a:ext cx="3855581" cy="2427074"/>
          </a:xfrm>
          <a:prstGeom prst="rect">
            <a:avLst/>
          </a:prstGeom>
        </p:spPr>
      </p:pic>
      <p:sp>
        <p:nvSpPr>
          <p:cNvPr id="8" name="Oval 24">
            <a:extLst>
              <a:ext uri="{FF2B5EF4-FFF2-40B4-BE49-F238E27FC236}">
                <a16:creationId xmlns:a16="http://schemas.microsoft.com/office/drawing/2014/main" id="{45B85505-174F-42B2-AAA2-8211417D1328}"/>
              </a:ext>
            </a:extLst>
          </p:cNvPr>
          <p:cNvSpPr/>
          <p:nvPr/>
        </p:nvSpPr>
        <p:spPr>
          <a:xfrm>
            <a:off x="3506539" y="3187957"/>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vi-VN" dirty="0"/>
          </a:p>
        </p:txBody>
      </p:sp>
      <p:sp>
        <p:nvSpPr>
          <p:cNvPr id="9" name="Oval 25">
            <a:extLst>
              <a:ext uri="{FF2B5EF4-FFF2-40B4-BE49-F238E27FC236}">
                <a16:creationId xmlns:a16="http://schemas.microsoft.com/office/drawing/2014/main" id="{60D03E6F-4E7C-42D7-8B4D-06A91A663125}"/>
              </a:ext>
            </a:extLst>
          </p:cNvPr>
          <p:cNvSpPr/>
          <p:nvPr/>
        </p:nvSpPr>
        <p:spPr>
          <a:xfrm>
            <a:off x="3506539" y="4290880"/>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vi-VN" dirty="0"/>
          </a:p>
        </p:txBody>
      </p:sp>
      <p:sp>
        <p:nvSpPr>
          <p:cNvPr id="10" name="Oval 26">
            <a:extLst>
              <a:ext uri="{FF2B5EF4-FFF2-40B4-BE49-F238E27FC236}">
                <a16:creationId xmlns:a16="http://schemas.microsoft.com/office/drawing/2014/main" id="{35456796-ED0A-4EE4-B79D-0D0E59D94DD2}"/>
              </a:ext>
            </a:extLst>
          </p:cNvPr>
          <p:cNvSpPr/>
          <p:nvPr/>
        </p:nvSpPr>
        <p:spPr>
          <a:xfrm>
            <a:off x="4826184" y="391978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vi-VN" dirty="0"/>
          </a:p>
        </p:txBody>
      </p:sp>
      <p:sp>
        <p:nvSpPr>
          <p:cNvPr id="11" name="Oval 28">
            <a:extLst>
              <a:ext uri="{FF2B5EF4-FFF2-40B4-BE49-F238E27FC236}">
                <a16:creationId xmlns:a16="http://schemas.microsoft.com/office/drawing/2014/main" id="{C87054D8-46E5-42A2-91E4-8C03E7E38CE0}"/>
              </a:ext>
            </a:extLst>
          </p:cNvPr>
          <p:cNvSpPr/>
          <p:nvPr/>
        </p:nvSpPr>
        <p:spPr>
          <a:xfrm>
            <a:off x="4368984" y="5266759"/>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vi-VN" dirty="0"/>
          </a:p>
        </p:txBody>
      </p:sp>
      <p:sp>
        <p:nvSpPr>
          <p:cNvPr id="12" name="Oval 29">
            <a:extLst>
              <a:ext uri="{FF2B5EF4-FFF2-40B4-BE49-F238E27FC236}">
                <a16:creationId xmlns:a16="http://schemas.microsoft.com/office/drawing/2014/main" id="{69515905-FD50-4CFC-A9C6-0E00EF91EAD7}"/>
              </a:ext>
            </a:extLst>
          </p:cNvPr>
          <p:cNvSpPr/>
          <p:nvPr/>
        </p:nvSpPr>
        <p:spPr>
          <a:xfrm>
            <a:off x="2644094" y="5266759"/>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vi-VN" dirty="0"/>
          </a:p>
        </p:txBody>
      </p:sp>
      <p:sp>
        <p:nvSpPr>
          <p:cNvPr id="13" name="Oval 30">
            <a:extLst>
              <a:ext uri="{FF2B5EF4-FFF2-40B4-BE49-F238E27FC236}">
                <a16:creationId xmlns:a16="http://schemas.microsoft.com/office/drawing/2014/main" id="{D935B50A-B5BC-446E-9DFF-9F9783299395}"/>
              </a:ext>
            </a:extLst>
          </p:cNvPr>
          <p:cNvSpPr/>
          <p:nvPr/>
        </p:nvSpPr>
        <p:spPr>
          <a:xfrm>
            <a:off x="2186894" y="391978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vi-VN" dirty="0"/>
          </a:p>
        </p:txBody>
      </p:sp>
      <p:cxnSp>
        <p:nvCxnSpPr>
          <p:cNvPr id="14" name="Straight Connector 31">
            <a:extLst>
              <a:ext uri="{FF2B5EF4-FFF2-40B4-BE49-F238E27FC236}">
                <a16:creationId xmlns:a16="http://schemas.microsoft.com/office/drawing/2014/main" id="{FA1E9AE3-18BB-450E-AA83-07CE4A15AC80}"/>
              </a:ext>
            </a:extLst>
          </p:cNvPr>
          <p:cNvCxnSpPr>
            <a:cxnSpLocks/>
            <a:stCxn id="13" idx="7"/>
          </p:cNvCxnSpPr>
          <p:nvPr/>
        </p:nvCxnSpPr>
        <p:spPr>
          <a:xfrm flipV="1">
            <a:off x="2577139" y="3426214"/>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32">
            <a:extLst>
              <a:ext uri="{FF2B5EF4-FFF2-40B4-BE49-F238E27FC236}">
                <a16:creationId xmlns:a16="http://schemas.microsoft.com/office/drawing/2014/main" id="{D29F85C9-5951-41CF-8257-670119505066}"/>
              </a:ext>
            </a:extLst>
          </p:cNvPr>
          <p:cNvCxnSpPr>
            <a:cxnSpLocks/>
            <a:endCxn id="10" idx="1"/>
          </p:cNvCxnSpPr>
          <p:nvPr/>
        </p:nvCxnSpPr>
        <p:spPr>
          <a:xfrm>
            <a:off x="3963739" y="3426214"/>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33">
            <a:extLst>
              <a:ext uri="{FF2B5EF4-FFF2-40B4-BE49-F238E27FC236}">
                <a16:creationId xmlns:a16="http://schemas.microsoft.com/office/drawing/2014/main" id="{0E7F695A-9B6F-4F78-9499-102F6D82C2EC}"/>
              </a:ext>
            </a:extLst>
          </p:cNvPr>
          <p:cNvCxnSpPr>
            <a:stCxn id="10" idx="4"/>
            <a:endCxn id="11" idx="7"/>
          </p:cNvCxnSpPr>
          <p:nvPr/>
        </p:nvCxnSpPr>
        <p:spPr>
          <a:xfrm flipH="1">
            <a:off x="4759229" y="4366590"/>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34">
            <a:extLst>
              <a:ext uri="{FF2B5EF4-FFF2-40B4-BE49-F238E27FC236}">
                <a16:creationId xmlns:a16="http://schemas.microsoft.com/office/drawing/2014/main" id="{B8B639B8-2CE2-4438-9BB7-4339D24AA912}"/>
              </a:ext>
            </a:extLst>
          </p:cNvPr>
          <p:cNvCxnSpPr>
            <a:stCxn id="13" idx="4"/>
            <a:endCxn id="12" idx="1"/>
          </p:cNvCxnSpPr>
          <p:nvPr/>
        </p:nvCxnSpPr>
        <p:spPr>
          <a:xfrm>
            <a:off x="2415494" y="4366590"/>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35">
            <a:extLst>
              <a:ext uri="{FF2B5EF4-FFF2-40B4-BE49-F238E27FC236}">
                <a16:creationId xmlns:a16="http://schemas.microsoft.com/office/drawing/2014/main" id="{BBF3BCFF-15E9-4815-91DD-A7EE292A6ABC}"/>
              </a:ext>
            </a:extLst>
          </p:cNvPr>
          <p:cNvCxnSpPr>
            <a:stCxn id="12" idx="6"/>
            <a:endCxn id="11" idx="2"/>
          </p:cNvCxnSpPr>
          <p:nvPr/>
        </p:nvCxnSpPr>
        <p:spPr>
          <a:xfrm>
            <a:off x="3101294" y="5490164"/>
            <a:ext cx="126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36">
            <a:extLst>
              <a:ext uri="{FF2B5EF4-FFF2-40B4-BE49-F238E27FC236}">
                <a16:creationId xmlns:a16="http://schemas.microsoft.com/office/drawing/2014/main" id="{537E492E-851E-43A3-8DBD-DA33B618604C}"/>
              </a:ext>
            </a:extLst>
          </p:cNvPr>
          <p:cNvCxnSpPr>
            <a:cxnSpLocks/>
            <a:endCxn id="9" idx="0"/>
          </p:cNvCxnSpPr>
          <p:nvPr/>
        </p:nvCxnSpPr>
        <p:spPr>
          <a:xfrm>
            <a:off x="3735139" y="3649618"/>
            <a:ext cx="0" cy="641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37">
            <a:extLst>
              <a:ext uri="{FF2B5EF4-FFF2-40B4-BE49-F238E27FC236}">
                <a16:creationId xmlns:a16="http://schemas.microsoft.com/office/drawing/2014/main" id="{FFA0B1A0-76EC-49B7-A9AB-02F3FBDCF815}"/>
              </a:ext>
            </a:extLst>
          </p:cNvPr>
          <p:cNvCxnSpPr>
            <a:stCxn id="13" idx="5"/>
            <a:endCxn id="9" idx="2"/>
          </p:cNvCxnSpPr>
          <p:nvPr/>
        </p:nvCxnSpPr>
        <p:spPr>
          <a:xfrm>
            <a:off x="2577139" y="4301156"/>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38">
            <a:extLst>
              <a:ext uri="{FF2B5EF4-FFF2-40B4-BE49-F238E27FC236}">
                <a16:creationId xmlns:a16="http://schemas.microsoft.com/office/drawing/2014/main" id="{F64CEF57-14CC-4E4E-8F26-3DB8E38C2E2C}"/>
              </a:ext>
            </a:extLst>
          </p:cNvPr>
          <p:cNvCxnSpPr>
            <a:stCxn id="9" idx="6"/>
            <a:endCxn id="10" idx="3"/>
          </p:cNvCxnSpPr>
          <p:nvPr/>
        </p:nvCxnSpPr>
        <p:spPr>
          <a:xfrm flipV="1">
            <a:off x="3963739" y="4301156"/>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39">
            <a:extLst>
              <a:ext uri="{FF2B5EF4-FFF2-40B4-BE49-F238E27FC236}">
                <a16:creationId xmlns:a16="http://schemas.microsoft.com/office/drawing/2014/main" id="{F0AD1528-5856-430B-A9C0-EC1226ADCE9E}"/>
              </a:ext>
            </a:extLst>
          </p:cNvPr>
          <p:cNvCxnSpPr>
            <a:stCxn id="9" idx="5"/>
            <a:endCxn id="11" idx="1"/>
          </p:cNvCxnSpPr>
          <p:nvPr/>
        </p:nvCxnSpPr>
        <p:spPr>
          <a:xfrm>
            <a:off x="3896784" y="4672255"/>
            <a:ext cx="539155" cy="65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41">
            <a:extLst>
              <a:ext uri="{FF2B5EF4-FFF2-40B4-BE49-F238E27FC236}">
                <a16:creationId xmlns:a16="http://schemas.microsoft.com/office/drawing/2014/main" id="{ABC2C219-C0AF-4044-B27E-7167034D706D}"/>
              </a:ext>
            </a:extLst>
          </p:cNvPr>
          <p:cNvCxnSpPr>
            <a:stCxn id="9" idx="3"/>
            <a:endCxn id="12" idx="7"/>
          </p:cNvCxnSpPr>
          <p:nvPr/>
        </p:nvCxnSpPr>
        <p:spPr>
          <a:xfrm flipH="1">
            <a:off x="3034339" y="4672255"/>
            <a:ext cx="539155" cy="659938"/>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43">
            <a:extLst>
              <a:ext uri="{FF2B5EF4-FFF2-40B4-BE49-F238E27FC236}">
                <a16:creationId xmlns:a16="http://schemas.microsoft.com/office/drawing/2014/main" id="{A1212F7A-6FC5-4A99-B41D-2471A0230B59}"/>
              </a:ext>
            </a:extLst>
          </p:cNvPr>
          <p:cNvSpPr txBox="1"/>
          <p:nvPr/>
        </p:nvSpPr>
        <p:spPr>
          <a:xfrm>
            <a:off x="2869217" y="3426213"/>
            <a:ext cx="301686" cy="369332"/>
          </a:xfrm>
          <a:prstGeom prst="rect">
            <a:avLst/>
          </a:prstGeom>
          <a:noFill/>
        </p:spPr>
        <p:txBody>
          <a:bodyPr wrap="none" rtlCol="0">
            <a:spAutoFit/>
          </a:bodyPr>
          <a:lstStyle/>
          <a:p>
            <a:r>
              <a:rPr lang="en-US" dirty="0"/>
              <a:t>6</a:t>
            </a:r>
            <a:endParaRPr lang="vi-VN" dirty="0"/>
          </a:p>
        </p:txBody>
      </p:sp>
      <p:sp>
        <p:nvSpPr>
          <p:cNvPr id="25" name="TextBox 44">
            <a:extLst>
              <a:ext uri="{FF2B5EF4-FFF2-40B4-BE49-F238E27FC236}">
                <a16:creationId xmlns:a16="http://schemas.microsoft.com/office/drawing/2014/main" id="{A16D27FC-217E-4720-A2BA-8FCEDFA2D9F0}"/>
              </a:ext>
            </a:extLst>
          </p:cNvPr>
          <p:cNvSpPr txBox="1"/>
          <p:nvPr/>
        </p:nvSpPr>
        <p:spPr>
          <a:xfrm>
            <a:off x="4277596" y="3415858"/>
            <a:ext cx="301686" cy="369332"/>
          </a:xfrm>
          <a:prstGeom prst="rect">
            <a:avLst/>
          </a:prstGeom>
          <a:noFill/>
        </p:spPr>
        <p:txBody>
          <a:bodyPr wrap="none" rtlCol="0">
            <a:spAutoFit/>
          </a:bodyPr>
          <a:lstStyle/>
          <a:p>
            <a:r>
              <a:rPr lang="en-US" dirty="0"/>
              <a:t>5</a:t>
            </a:r>
            <a:endParaRPr lang="vi-VN" dirty="0"/>
          </a:p>
        </p:txBody>
      </p:sp>
      <p:sp>
        <p:nvSpPr>
          <p:cNvPr id="26" name="TextBox 46">
            <a:extLst>
              <a:ext uri="{FF2B5EF4-FFF2-40B4-BE49-F238E27FC236}">
                <a16:creationId xmlns:a16="http://schemas.microsoft.com/office/drawing/2014/main" id="{6EEF620E-1F76-42E3-90DF-FD93A54B1384}"/>
              </a:ext>
            </a:extLst>
          </p:cNvPr>
          <p:cNvSpPr txBox="1"/>
          <p:nvPr/>
        </p:nvSpPr>
        <p:spPr>
          <a:xfrm>
            <a:off x="2264651" y="4664725"/>
            <a:ext cx="301686" cy="369332"/>
          </a:xfrm>
          <a:prstGeom prst="rect">
            <a:avLst/>
          </a:prstGeom>
          <a:noFill/>
        </p:spPr>
        <p:txBody>
          <a:bodyPr wrap="none" rtlCol="0">
            <a:spAutoFit/>
          </a:bodyPr>
          <a:lstStyle/>
          <a:p>
            <a:r>
              <a:rPr lang="en-US" dirty="0"/>
              <a:t>3</a:t>
            </a:r>
            <a:endParaRPr lang="vi-VN" dirty="0"/>
          </a:p>
        </p:txBody>
      </p:sp>
      <p:sp>
        <p:nvSpPr>
          <p:cNvPr id="27" name="TextBox 47">
            <a:extLst>
              <a:ext uri="{FF2B5EF4-FFF2-40B4-BE49-F238E27FC236}">
                <a16:creationId xmlns:a16="http://schemas.microsoft.com/office/drawing/2014/main" id="{CFBEE560-43CE-4BD4-8906-6867D0BB23CA}"/>
              </a:ext>
            </a:extLst>
          </p:cNvPr>
          <p:cNvSpPr txBox="1"/>
          <p:nvPr/>
        </p:nvSpPr>
        <p:spPr>
          <a:xfrm>
            <a:off x="3673926" y="3785680"/>
            <a:ext cx="301686" cy="369332"/>
          </a:xfrm>
          <a:prstGeom prst="rect">
            <a:avLst/>
          </a:prstGeom>
          <a:noFill/>
        </p:spPr>
        <p:txBody>
          <a:bodyPr wrap="none" rtlCol="0">
            <a:spAutoFit/>
          </a:bodyPr>
          <a:lstStyle/>
          <a:p>
            <a:r>
              <a:rPr lang="en-US" dirty="0"/>
              <a:t>1</a:t>
            </a:r>
            <a:endParaRPr lang="vi-VN" dirty="0"/>
          </a:p>
        </p:txBody>
      </p:sp>
      <p:sp>
        <p:nvSpPr>
          <p:cNvPr id="28" name="TextBox 48">
            <a:extLst>
              <a:ext uri="{FF2B5EF4-FFF2-40B4-BE49-F238E27FC236}">
                <a16:creationId xmlns:a16="http://schemas.microsoft.com/office/drawing/2014/main" id="{43A0DB70-3602-47E3-BF2D-A46D8438FBDD}"/>
              </a:ext>
            </a:extLst>
          </p:cNvPr>
          <p:cNvSpPr txBox="1"/>
          <p:nvPr/>
        </p:nvSpPr>
        <p:spPr>
          <a:xfrm>
            <a:off x="3303916" y="4819004"/>
            <a:ext cx="301686" cy="369332"/>
          </a:xfrm>
          <a:prstGeom prst="rect">
            <a:avLst/>
          </a:prstGeom>
          <a:noFill/>
        </p:spPr>
        <p:txBody>
          <a:bodyPr wrap="none" rtlCol="0">
            <a:spAutoFit/>
          </a:bodyPr>
          <a:lstStyle/>
          <a:p>
            <a:r>
              <a:rPr lang="en-US" dirty="0"/>
              <a:t>6</a:t>
            </a:r>
            <a:endParaRPr lang="vi-VN" dirty="0"/>
          </a:p>
        </p:txBody>
      </p:sp>
      <p:sp>
        <p:nvSpPr>
          <p:cNvPr id="29" name="TextBox 50">
            <a:extLst>
              <a:ext uri="{FF2B5EF4-FFF2-40B4-BE49-F238E27FC236}">
                <a16:creationId xmlns:a16="http://schemas.microsoft.com/office/drawing/2014/main" id="{B6AA3190-BFC7-496A-821C-711ABB28273A}"/>
              </a:ext>
            </a:extLst>
          </p:cNvPr>
          <p:cNvSpPr txBox="1"/>
          <p:nvPr/>
        </p:nvSpPr>
        <p:spPr>
          <a:xfrm>
            <a:off x="3895963" y="4830226"/>
            <a:ext cx="301686" cy="369332"/>
          </a:xfrm>
          <a:prstGeom prst="rect">
            <a:avLst/>
          </a:prstGeom>
          <a:noFill/>
        </p:spPr>
        <p:txBody>
          <a:bodyPr wrap="none" rtlCol="0">
            <a:spAutoFit/>
          </a:bodyPr>
          <a:lstStyle/>
          <a:p>
            <a:r>
              <a:rPr lang="en-US" dirty="0"/>
              <a:t>4</a:t>
            </a:r>
            <a:endParaRPr lang="vi-VN" dirty="0"/>
          </a:p>
        </p:txBody>
      </p:sp>
      <p:sp>
        <p:nvSpPr>
          <p:cNvPr id="30" name="TextBox 52">
            <a:extLst>
              <a:ext uri="{FF2B5EF4-FFF2-40B4-BE49-F238E27FC236}">
                <a16:creationId xmlns:a16="http://schemas.microsoft.com/office/drawing/2014/main" id="{DA188030-F754-4DCC-B0A5-B2F91882593E}"/>
              </a:ext>
            </a:extLst>
          </p:cNvPr>
          <p:cNvSpPr txBox="1"/>
          <p:nvPr/>
        </p:nvSpPr>
        <p:spPr>
          <a:xfrm>
            <a:off x="4282419" y="4335640"/>
            <a:ext cx="301686" cy="369332"/>
          </a:xfrm>
          <a:prstGeom prst="rect">
            <a:avLst/>
          </a:prstGeom>
          <a:noFill/>
        </p:spPr>
        <p:txBody>
          <a:bodyPr wrap="none" rtlCol="0">
            <a:spAutoFit/>
          </a:bodyPr>
          <a:lstStyle/>
          <a:p>
            <a:r>
              <a:rPr lang="en-US" dirty="0"/>
              <a:t>5</a:t>
            </a:r>
            <a:endParaRPr lang="vi-VN" dirty="0"/>
          </a:p>
        </p:txBody>
      </p:sp>
      <p:sp>
        <p:nvSpPr>
          <p:cNvPr id="31" name="TextBox 53">
            <a:extLst>
              <a:ext uri="{FF2B5EF4-FFF2-40B4-BE49-F238E27FC236}">
                <a16:creationId xmlns:a16="http://schemas.microsoft.com/office/drawing/2014/main" id="{B2927711-3995-4058-9B18-BF764BEA8104}"/>
              </a:ext>
            </a:extLst>
          </p:cNvPr>
          <p:cNvSpPr txBox="1"/>
          <p:nvPr/>
        </p:nvSpPr>
        <p:spPr>
          <a:xfrm>
            <a:off x="3584296" y="5421869"/>
            <a:ext cx="301686" cy="369332"/>
          </a:xfrm>
          <a:prstGeom prst="rect">
            <a:avLst/>
          </a:prstGeom>
          <a:noFill/>
        </p:spPr>
        <p:txBody>
          <a:bodyPr wrap="none" rtlCol="0">
            <a:spAutoFit/>
          </a:bodyPr>
          <a:lstStyle/>
          <a:p>
            <a:r>
              <a:rPr lang="en-US" dirty="0"/>
              <a:t>6</a:t>
            </a:r>
            <a:endParaRPr lang="vi-VN" dirty="0"/>
          </a:p>
        </p:txBody>
      </p:sp>
      <p:sp>
        <p:nvSpPr>
          <p:cNvPr id="32" name="TextBox 54">
            <a:extLst>
              <a:ext uri="{FF2B5EF4-FFF2-40B4-BE49-F238E27FC236}">
                <a16:creationId xmlns:a16="http://schemas.microsoft.com/office/drawing/2014/main" id="{14817D36-BF41-458E-88C7-2EE8FAFE73A1}"/>
              </a:ext>
            </a:extLst>
          </p:cNvPr>
          <p:cNvSpPr txBox="1"/>
          <p:nvPr/>
        </p:nvSpPr>
        <p:spPr>
          <a:xfrm>
            <a:off x="4907006" y="4672255"/>
            <a:ext cx="301686" cy="369332"/>
          </a:xfrm>
          <a:prstGeom prst="rect">
            <a:avLst/>
          </a:prstGeom>
          <a:noFill/>
        </p:spPr>
        <p:txBody>
          <a:bodyPr wrap="none" rtlCol="0">
            <a:spAutoFit/>
          </a:bodyPr>
          <a:lstStyle/>
          <a:p>
            <a:r>
              <a:rPr lang="en-US" dirty="0"/>
              <a:t>2</a:t>
            </a:r>
            <a:endParaRPr lang="vi-VN" dirty="0"/>
          </a:p>
        </p:txBody>
      </p:sp>
      <p:sp>
        <p:nvSpPr>
          <p:cNvPr id="33" name="TextBox 55">
            <a:extLst>
              <a:ext uri="{FF2B5EF4-FFF2-40B4-BE49-F238E27FC236}">
                <a16:creationId xmlns:a16="http://schemas.microsoft.com/office/drawing/2014/main" id="{0C367E62-7340-47DA-A679-06EEC1354B42}"/>
              </a:ext>
            </a:extLst>
          </p:cNvPr>
          <p:cNvSpPr txBox="1"/>
          <p:nvPr/>
        </p:nvSpPr>
        <p:spPr>
          <a:xfrm>
            <a:off x="2871172" y="4326132"/>
            <a:ext cx="301686" cy="369332"/>
          </a:xfrm>
          <a:prstGeom prst="rect">
            <a:avLst/>
          </a:prstGeom>
          <a:noFill/>
        </p:spPr>
        <p:txBody>
          <a:bodyPr wrap="none" rtlCol="0">
            <a:spAutoFit/>
          </a:bodyPr>
          <a:lstStyle/>
          <a:p>
            <a:r>
              <a:rPr lang="en-US" dirty="0"/>
              <a:t>5</a:t>
            </a:r>
            <a:endParaRPr lang="vi-VN" dirty="0"/>
          </a:p>
        </p:txBody>
      </p:sp>
      <p:sp>
        <p:nvSpPr>
          <p:cNvPr id="35" name="Hộp Văn bản 34">
            <a:extLst>
              <a:ext uri="{FF2B5EF4-FFF2-40B4-BE49-F238E27FC236}">
                <a16:creationId xmlns:a16="http://schemas.microsoft.com/office/drawing/2014/main" id="{A3D3593C-CB55-4D9C-8023-672F5ECEC804}"/>
              </a:ext>
            </a:extLst>
          </p:cNvPr>
          <p:cNvSpPr txBox="1"/>
          <p:nvPr/>
        </p:nvSpPr>
        <p:spPr>
          <a:xfrm>
            <a:off x="2186894" y="2776644"/>
            <a:ext cx="8154330" cy="369332"/>
          </a:xfrm>
          <a:prstGeom prst="rect">
            <a:avLst/>
          </a:prstGeom>
          <a:noFill/>
        </p:spPr>
        <p:txBody>
          <a:bodyPr wrap="square" rtlCol="0">
            <a:spAutoFit/>
          </a:bodyPr>
          <a:lstStyle/>
          <a:p>
            <a:pPr algn="ctr"/>
            <a:r>
              <a:rPr lang="vi-VN"/>
              <a:t>Vd: Xuất thông tin đỉnh 1 ra màn hình</a:t>
            </a:r>
          </a:p>
        </p:txBody>
      </p:sp>
    </p:spTree>
    <p:extLst>
      <p:ext uri="{BB962C8B-B14F-4D97-AF65-F5344CB8AC3E}">
        <p14:creationId xmlns:p14="http://schemas.microsoft.com/office/powerpoint/2010/main" val="3284129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grpId="0" nodeType="afterEffect">
                                  <p:stCondLst>
                                    <p:cond delay="0"/>
                                  </p:stCondLst>
                                  <p:childTnLst>
                                    <p:animClr clrSpc="hsl" dir="cw">
                                      <p:cBhvr override="childStyle">
                                        <p:cTn id="6" dur="500" fill="hold"/>
                                        <p:tgtEl>
                                          <p:spTgt spid="8"/>
                                        </p:tgtEl>
                                        <p:attrNameLst>
                                          <p:attrName>style.color</p:attrName>
                                        </p:attrNameLst>
                                      </p:cBhvr>
                                      <p:by>
                                        <p:hsl h="7200000" s="0" l="0"/>
                                      </p:by>
                                    </p:animClr>
                                    <p:animClr clrSpc="hsl" dir="cw">
                                      <p:cBhvr>
                                        <p:cTn id="7" dur="500" fill="hold"/>
                                        <p:tgtEl>
                                          <p:spTgt spid="8"/>
                                        </p:tgtEl>
                                        <p:attrNameLst>
                                          <p:attrName>fillcolor</p:attrName>
                                        </p:attrNameLst>
                                      </p:cBhvr>
                                      <p:by>
                                        <p:hsl h="7200000" s="0" l="0"/>
                                      </p:by>
                                    </p:animClr>
                                    <p:animClr clrSpc="hsl" dir="cw">
                                      <p:cBhvr>
                                        <p:cTn id="8" dur="500" fill="hold"/>
                                        <p:tgtEl>
                                          <p:spTgt spid="8"/>
                                        </p:tgtEl>
                                        <p:attrNameLst>
                                          <p:attrName>stroke.color</p:attrName>
                                        </p:attrNameLst>
                                      </p:cBhvr>
                                      <p:by>
                                        <p:hsl h="7200000" s="0" l="0"/>
                                      </p:by>
                                    </p:animClr>
                                    <p:set>
                                      <p:cBhvr>
                                        <p:cTn id="9" dur="500" fill="hold"/>
                                        <p:tgtEl>
                                          <p:spTgt spid="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0" presetClass="emph" presetSubtype="0" fill="hold" grpId="0" nodeType="clickEffect">
                                  <p:stCondLst>
                                    <p:cond delay="0"/>
                                  </p:stCondLst>
                                  <p:childTnLst>
                                    <p:animClr clrSpc="hsl" dir="cw">
                                      <p:cBhvr override="childStyle">
                                        <p:cTn id="13" dur="500" fill="hold"/>
                                        <p:tgtEl>
                                          <p:spTgt spid="12"/>
                                        </p:tgtEl>
                                        <p:attrNameLst>
                                          <p:attrName>style.color</p:attrName>
                                        </p:attrNameLst>
                                      </p:cBhvr>
                                      <p:by>
                                        <p:hsl h="0" s="12549" l="25098"/>
                                      </p:by>
                                    </p:animClr>
                                    <p:animClr clrSpc="hsl" dir="cw">
                                      <p:cBhvr>
                                        <p:cTn id="14" dur="500" fill="hold"/>
                                        <p:tgtEl>
                                          <p:spTgt spid="12"/>
                                        </p:tgtEl>
                                        <p:attrNameLst>
                                          <p:attrName>fillcolor</p:attrName>
                                        </p:attrNameLst>
                                      </p:cBhvr>
                                      <p:by>
                                        <p:hsl h="0" s="12549" l="25098"/>
                                      </p:by>
                                    </p:animClr>
                                    <p:animClr clrSpc="hsl" dir="cw">
                                      <p:cBhvr>
                                        <p:cTn id="15" dur="500" fill="hold"/>
                                        <p:tgtEl>
                                          <p:spTgt spid="12"/>
                                        </p:tgtEl>
                                        <p:attrNameLst>
                                          <p:attrName>stroke.color</p:attrName>
                                        </p:attrNameLst>
                                      </p:cBhvr>
                                      <p:by>
                                        <p:hsl h="0" s="12549" l="25098"/>
                                      </p:by>
                                    </p:animClr>
                                    <p:set>
                                      <p:cBhvr>
                                        <p:cTn id="16" dur="500" fill="hold"/>
                                        <p:tgtEl>
                                          <p:spTgt spid="12"/>
                                        </p:tgtEl>
                                        <p:attrNameLst>
                                          <p:attrName>fill.type</p:attrName>
                                        </p:attrNameLst>
                                      </p:cBhvr>
                                      <p:to>
                                        <p:strVal val="solid"/>
                                      </p:to>
                                    </p:set>
                                  </p:childTnLst>
                                </p:cTn>
                              </p:par>
                              <p:par>
                                <p:cTn id="17" presetID="30" presetClass="emph" presetSubtype="0" fill="hold" grpId="0" nodeType="withEffect">
                                  <p:stCondLst>
                                    <p:cond delay="0"/>
                                  </p:stCondLst>
                                  <p:childTnLst>
                                    <p:animClr clrSpc="hsl" dir="cw">
                                      <p:cBhvr override="childStyle">
                                        <p:cTn id="18" dur="500" fill="hold"/>
                                        <p:tgtEl>
                                          <p:spTgt spid="11"/>
                                        </p:tgtEl>
                                        <p:attrNameLst>
                                          <p:attrName>style.color</p:attrName>
                                        </p:attrNameLst>
                                      </p:cBhvr>
                                      <p:by>
                                        <p:hsl h="0" s="12549" l="25098"/>
                                      </p:by>
                                    </p:animClr>
                                    <p:animClr clrSpc="hsl" dir="cw">
                                      <p:cBhvr>
                                        <p:cTn id="19" dur="500" fill="hold"/>
                                        <p:tgtEl>
                                          <p:spTgt spid="11"/>
                                        </p:tgtEl>
                                        <p:attrNameLst>
                                          <p:attrName>fillcolor</p:attrName>
                                        </p:attrNameLst>
                                      </p:cBhvr>
                                      <p:by>
                                        <p:hsl h="0" s="12549" l="25098"/>
                                      </p:by>
                                    </p:animClr>
                                    <p:animClr clrSpc="hsl" dir="cw">
                                      <p:cBhvr>
                                        <p:cTn id="20" dur="500" fill="hold"/>
                                        <p:tgtEl>
                                          <p:spTgt spid="11"/>
                                        </p:tgtEl>
                                        <p:attrNameLst>
                                          <p:attrName>stroke.color</p:attrName>
                                        </p:attrNameLst>
                                      </p:cBhvr>
                                      <p:by>
                                        <p:hsl h="0" s="12549" l="25098"/>
                                      </p:by>
                                    </p:animClr>
                                    <p:set>
                                      <p:cBhvr>
                                        <p:cTn id="21" dur="5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63399"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normAutofit fontScale="70000" lnSpcReduction="20000"/>
          </a:bodyPr>
          <a:lstStyle/>
          <a:p>
            <a:pPr marL="457200" indent="-457200">
              <a:buFont typeface="+mj-lt"/>
              <a:buAutoNum type="arabicPeriod" startAt="4"/>
            </a:pPr>
            <a:r>
              <a:rPr lang="vi-VN"/>
              <a:t>Kiểm tra hai đỉnh u, v có kề nhau (có cạnh nối giữa chúng) hay không?</a:t>
            </a:r>
          </a:p>
          <a:p>
            <a:pPr marL="457200" lvl="1" indent="0">
              <a:buNone/>
            </a:pPr>
            <a:r>
              <a:rPr lang="vi-VN">
                <a:solidFill>
                  <a:srgbClr val="A57A4C"/>
                </a:solidFill>
                <a:latin typeface="Consolas" panose="020B0609020204030204" pitchFamily="49" charset="0"/>
              </a:rPr>
              <a:t>//Tìm và trả về trọng số của 2 cạnh</a:t>
            </a:r>
            <a:endParaRPr lang="vi-VN">
              <a:solidFill>
                <a:srgbClr val="D3AF86"/>
              </a:solidFill>
              <a:latin typeface="Consolas" panose="020B0609020204030204" pitchFamily="49" charset="0"/>
            </a:endParaRPr>
          </a:p>
          <a:p>
            <a:pPr marL="457200" lvl="1" indent="0">
              <a:buNone/>
            </a:pPr>
            <a:r>
              <a:rPr lang="vi-VN">
                <a:solidFill>
                  <a:srgbClr val="98676A"/>
                </a:solidFill>
                <a:latin typeface="Consolas" panose="020B0609020204030204" pitchFamily="49" charset="0"/>
              </a:rPr>
              <a:t>int</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FindEdge</a:t>
            </a:r>
            <a:r>
              <a:rPr lang="vi-VN">
                <a:solidFill>
                  <a:srgbClr val="D3AF86"/>
                </a:solidFill>
                <a:latin typeface="Consolas" panose="020B0609020204030204" pitchFamily="49" charset="0"/>
              </a:rPr>
              <a:t>(Graph g, </a:t>
            </a:r>
            <a:r>
              <a:rPr lang="vi-VN">
                <a:solidFill>
                  <a:srgbClr val="98676A"/>
                </a:solidFill>
                <a:latin typeface="Consolas" panose="020B0609020204030204" pitchFamily="49" charset="0"/>
              </a:rPr>
              <a:t>char</a:t>
            </a:r>
            <a:r>
              <a:rPr lang="vi-VN">
                <a:solidFill>
                  <a:srgbClr val="D3AF86"/>
                </a:solidFill>
                <a:latin typeface="Consolas" panose="020B0609020204030204" pitchFamily="49" charset="0"/>
              </a:rPr>
              <a:t> start, </a:t>
            </a:r>
            <a:r>
              <a:rPr lang="vi-VN">
                <a:solidFill>
                  <a:srgbClr val="98676A"/>
                </a:solidFill>
                <a:latin typeface="Consolas" panose="020B0609020204030204" pitchFamily="49" charset="0"/>
              </a:rPr>
              <a:t>char</a:t>
            </a:r>
            <a:r>
              <a:rPr lang="vi-VN">
                <a:solidFill>
                  <a:srgbClr val="D3AF86"/>
                </a:solidFill>
                <a:latin typeface="Consolas" panose="020B0609020204030204" pitchFamily="49" charset="0"/>
              </a:rPr>
              <a:t> end)</a:t>
            </a:r>
          </a:p>
          <a:p>
            <a:pPr marL="457200" lvl="1" indent="0">
              <a:buNone/>
            </a:pP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Gán danh sách cạnh vào con trỏ e</a:t>
            </a:r>
          </a:p>
          <a:p>
            <a:pPr marL="457200" lvl="1"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Trong khi</a:t>
            </a:r>
            <a:r>
              <a:rPr lang="vi-VN">
                <a:solidFill>
                  <a:srgbClr val="D3AF86"/>
                </a:solidFill>
                <a:latin typeface="Consolas" panose="020B0609020204030204" pitchFamily="49" charset="0"/>
              </a:rPr>
              <a:t> (e != </a:t>
            </a:r>
            <a:r>
              <a:rPr lang="vi-VN">
                <a:solidFill>
                  <a:srgbClr val="F79A32"/>
                </a:solidFill>
                <a:latin typeface="Consolas" panose="020B0609020204030204" pitchFamily="49" charset="0"/>
              </a:rPr>
              <a:t>NULL</a:t>
            </a: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a:t>
            </a:r>
          </a:p>
          <a:p>
            <a:pPr marL="457200" lvl="1"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Nếu</a:t>
            </a:r>
            <a:r>
              <a:rPr lang="vi-VN">
                <a:solidFill>
                  <a:srgbClr val="D3AF86"/>
                </a:solidFill>
                <a:latin typeface="Consolas" panose="020B0609020204030204" pitchFamily="49" charset="0"/>
              </a:rPr>
              <a:t> (e-&gt;</a:t>
            </a:r>
            <a:r>
              <a:rPr lang="vi-VN">
                <a:solidFill>
                  <a:srgbClr val="DC3958"/>
                </a:solidFill>
                <a:latin typeface="Consolas" panose="020B0609020204030204" pitchFamily="49" charset="0"/>
              </a:rPr>
              <a:t>info</a:t>
            </a:r>
            <a:r>
              <a:rPr lang="vi-VN">
                <a:solidFill>
                  <a:srgbClr val="D3AF86"/>
                </a:solidFill>
                <a:latin typeface="Consolas" panose="020B0609020204030204" pitchFamily="49" charset="0"/>
              </a:rPr>
              <a:t>.</a:t>
            </a:r>
            <a:r>
              <a:rPr lang="vi-VN">
                <a:solidFill>
                  <a:srgbClr val="DC3958"/>
                </a:solidFill>
                <a:latin typeface="Consolas" panose="020B0609020204030204" pitchFamily="49" charset="0"/>
              </a:rPr>
              <a:t>Source</a:t>
            </a:r>
            <a:r>
              <a:rPr lang="vi-VN">
                <a:solidFill>
                  <a:srgbClr val="D3AF86"/>
                </a:solidFill>
                <a:latin typeface="Consolas" panose="020B0609020204030204" pitchFamily="49" charset="0"/>
              </a:rPr>
              <a:t> bằng start và e-&gt;</a:t>
            </a:r>
            <a:r>
              <a:rPr lang="vi-VN">
                <a:solidFill>
                  <a:srgbClr val="DC3958"/>
                </a:solidFill>
                <a:latin typeface="Consolas" panose="020B0609020204030204" pitchFamily="49" charset="0"/>
              </a:rPr>
              <a:t>info</a:t>
            </a:r>
            <a:r>
              <a:rPr lang="vi-VN">
                <a:solidFill>
                  <a:srgbClr val="D3AF86"/>
                </a:solidFill>
                <a:latin typeface="Consolas" panose="020B0609020204030204" pitchFamily="49" charset="0"/>
              </a:rPr>
              <a:t>.</a:t>
            </a:r>
            <a:r>
              <a:rPr lang="vi-VN">
                <a:solidFill>
                  <a:srgbClr val="DC3958"/>
                </a:solidFill>
                <a:latin typeface="Consolas" panose="020B0609020204030204" pitchFamily="49" charset="0"/>
              </a:rPr>
              <a:t>Target</a:t>
            </a:r>
            <a:r>
              <a:rPr lang="vi-VN">
                <a:solidFill>
                  <a:srgbClr val="D3AF86"/>
                </a:solidFill>
                <a:latin typeface="Consolas" panose="020B0609020204030204" pitchFamily="49" charset="0"/>
              </a:rPr>
              <a:t> bằng end) </a:t>
            </a:r>
            <a:r>
              <a:rPr lang="vi-VN">
                <a:solidFill>
                  <a:srgbClr val="98676A"/>
                </a:solidFill>
                <a:latin typeface="Consolas" panose="020B0609020204030204" pitchFamily="49" charset="0"/>
              </a:rPr>
              <a:t>thì trả về</a:t>
            </a:r>
            <a:r>
              <a:rPr lang="vi-VN">
                <a:solidFill>
                  <a:srgbClr val="D3AF86"/>
                </a:solidFill>
                <a:latin typeface="Consolas" panose="020B0609020204030204" pitchFamily="49" charset="0"/>
              </a:rPr>
              <a:t> </a:t>
            </a:r>
            <a:r>
              <a:rPr lang="vi-VN">
                <a:solidFill>
                  <a:srgbClr val="DC3958"/>
                </a:solidFill>
                <a:latin typeface="Consolas" panose="020B0609020204030204" pitchFamily="49" charset="0"/>
              </a:rPr>
              <a:t>trọng số</a:t>
            </a:r>
            <a:r>
              <a:rPr lang="vi-VN">
                <a:solidFill>
                  <a:srgbClr val="D3AF86"/>
                </a:solidFill>
                <a:latin typeface="Consolas" panose="020B0609020204030204" pitchFamily="49" charset="0"/>
              </a:rPr>
              <a:t>; Đi đến cạnh kế tiếp;</a:t>
            </a:r>
          </a:p>
          <a:p>
            <a:pPr marL="457200" lvl="1" indent="0">
              <a:buNone/>
            </a:pPr>
            <a:r>
              <a:rPr lang="vi-VN">
                <a:solidFill>
                  <a:srgbClr val="D3AF86"/>
                </a:solidFill>
                <a:latin typeface="Consolas" panose="020B0609020204030204" pitchFamily="49" charset="0"/>
              </a:rPr>
              <a:t>    }</a:t>
            </a:r>
          </a:p>
          <a:p>
            <a:pPr marL="457200" lvl="1"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Còn không tìm thấy thì trả về</a:t>
            </a:r>
            <a:r>
              <a:rPr lang="vi-VN">
                <a:solidFill>
                  <a:srgbClr val="D3AF86"/>
                </a:solidFill>
                <a:latin typeface="Consolas" panose="020B0609020204030204" pitchFamily="49" charset="0"/>
              </a:rPr>
              <a:t> NULLDATA;</a:t>
            </a:r>
          </a:p>
          <a:p>
            <a:pPr marL="457200" lvl="1" indent="0">
              <a:buNone/>
            </a:pPr>
            <a:r>
              <a:rPr lang="vi-VN">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34</a:t>
            </a:fld>
            <a:endParaRPr lang="vi-VN"/>
          </a:p>
        </p:txBody>
      </p:sp>
    </p:spTree>
    <p:extLst>
      <p:ext uri="{BB962C8B-B14F-4D97-AF65-F5344CB8AC3E}">
        <p14:creationId xmlns:p14="http://schemas.microsoft.com/office/powerpoint/2010/main" val="2380922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
                                        <p:tgtEl>
                                          <p:spTgt spid="3">
                                            <p:txEl>
                                              <p:pRg st="1" end="1"/>
                                            </p:txEl>
                                          </p:spTgt>
                                        </p:tgtEl>
                                      </p:cBhvr>
                                    </p:animEffect>
                                    <p:anim calcmode="lin" valueType="num">
                                      <p:cBhvr>
                                        <p:cTn id="8"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4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43"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
                                        <p:tgtEl>
                                          <p:spTgt spid="3">
                                            <p:txEl>
                                              <p:pRg st="2" end="2"/>
                                            </p:txEl>
                                          </p:spTgt>
                                        </p:tgtEl>
                                      </p:cBhvr>
                                    </p:animEffect>
                                    <p:anim calcmode="lin" valueType="num">
                                      <p:cBhvr>
                                        <p:cTn id="15" dur="4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400" fill="hold"/>
                                        <p:tgtEl>
                                          <p:spTgt spid="3">
                                            <p:txEl>
                                              <p:pRg st="2" end="2"/>
                                            </p:txEl>
                                          </p:spTgt>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3">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3">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9" presetID="43"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
                                        <p:tgtEl>
                                          <p:spTgt spid="3">
                                            <p:txEl>
                                              <p:pRg st="3" end="3"/>
                                            </p:txEl>
                                          </p:spTgt>
                                        </p:tgtEl>
                                      </p:cBhvr>
                                    </p:animEffect>
                                    <p:anim calcmode="lin" valueType="num">
                                      <p:cBhvr>
                                        <p:cTn id="22" dur="4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400" fill="hold"/>
                                        <p:tgtEl>
                                          <p:spTgt spid="3">
                                            <p:txEl>
                                              <p:pRg st="3" end="3"/>
                                            </p:txEl>
                                          </p:spTgt>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3">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3">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6" presetID="43"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
                                        <p:tgtEl>
                                          <p:spTgt spid="3">
                                            <p:txEl>
                                              <p:pRg st="4" end="4"/>
                                            </p:txEl>
                                          </p:spTgt>
                                        </p:tgtEl>
                                      </p:cBhvr>
                                    </p:animEffect>
                                    <p:anim calcmode="lin" valueType="num">
                                      <p:cBhvr>
                                        <p:cTn id="29" dur="4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400" fill="hold"/>
                                        <p:tgtEl>
                                          <p:spTgt spid="3">
                                            <p:txEl>
                                              <p:pRg st="4" end="4"/>
                                            </p:txEl>
                                          </p:spTgt>
                                        </p:tgtEl>
                                        <p:attrNameLst>
                                          <p:attrName>ppt_y</p:attrName>
                                        </p:attrNameLst>
                                      </p:cBhvr>
                                      <p:tavLst>
                                        <p:tav tm="0">
                                          <p:val>
                                            <p:strVal val="#ppt_y+0.31"/>
                                          </p:val>
                                        </p:tav>
                                        <p:tav tm="100000">
                                          <p:val>
                                            <p:strVal val="#ppt_y+0.31"/>
                                          </p:val>
                                        </p:tav>
                                      </p:tavLst>
                                    </p:anim>
                                    <p:anim calcmode="lin" valueType="num">
                                      <p:cBhvr>
                                        <p:cTn id="31" dur="600" decel="50000" fill="hold">
                                          <p:stCondLst>
                                            <p:cond delay="400"/>
                                          </p:stCondLst>
                                        </p:cTn>
                                        <p:tgtEl>
                                          <p:spTgt spid="3">
                                            <p:txEl>
                                              <p:pRg st="4" end="4"/>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2" dur="600" decel="50000" fill="hold">
                                          <p:stCondLst>
                                            <p:cond delay="400"/>
                                          </p:stCondLst>
                                        </p:cTn>
                                        <p:tgtEl>
                                          <p:spTgt spid="3">
                                            <p:txEl>
                                              <p:pRg st="4" end="4"/>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3" presetID="43"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
                                        <p:tgtEl>
                                          <p:spTgt spid="3">
                                            <p:txEl>
                                              <p:pRg st="5" end="5"/>
                                            </p:txEl>
                                          </p:spTgt>
                                        </p:tgtEl>
                                      </p:cBhvr>
                                    </p:animEffect>
                                    <p:anim calcmode="lin" valueType="num">
                                      <p:cBhvr>
                                        <p:cTn id="36" dur="4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400" fill="hold"/>
                                        <p:tgtEl>
                                          <p:spTgt spid="3">
                                            <p:txEl>
                                              <p:pRg st="5" end="5"/>
                                            </p:txEl>
                                          </p:spTgt>
                                        </p:tgtEl>
                                        <p:attrNameLst>
                                          <p:attrName>ppt_y</p:attrName>
                                        </p:attrNameLst>
                                      </p:cBhvr>
                                      <p:tavLst>
                                        <p:tav tm="0">
                                          <p:val>
                                            <p:strVal val="#ppt_y+0.31"/>
                                          </p:val>
                                        </p:tav>
                                        <p:tav tm="100000">
                                          <p:val>
                                            <p:strVal val="#ppt_y+0.31"/>
                                          </p:val>
                                        </p:tav>
                                      </p:tavLst>
                                    </p:anim>
                                    <p:anim calcmode="lin" valueType="num">
                                      <p:cBhvr>
                                        <p:cTn id="38" dur="600" decel="50000" fill="hold">
                                          <p:stCondLst>
                                            <p:cond delay="400"/>
                                          </p:stCondLst>
                                        </p:cTn>
                                        <p:tgtEl>
                                          <p:spTgt spid="3">
                                            <p:txEl>
                                              <p:pRg st="5" end="5"/>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9" dur="600" decel="50000" fill="hold">
                                          <p:stCondLst>
                                            <p:cond delay="400"/>
                                          </p:stCondLst>
                                        </p:cTn>
                                        <p:tgtEl>
                                          <p:spTgt spid="3">
                                            <p:txEl>
                                              <p:pRg st="5" end="5"/>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0" presetID="43"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
                                        <p:tgtEl>
                                          <p:spTgt spid="3">
                                            <p:txEl>
                                              <p:pRg st="6" end="6"/>
                                            </p:txEl>
                                          </p:spTgt>
                                        </p:tgtEl>
                                      </p:cBhvr>
                                    </p:animEffect>
                                    <p:anim calcmode="lin" valueType="num">
                                      <p:cBhvr>
                                        <p:cTn id="43" dur="4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400" fill="hold"/>
                                        <p:tgtEl>
                                          <p:spTgt spid="3">
                                            <p:txEl>
                                              <p:pRg st="6" end="6"/>
                                            </p:txEl>
                                          </p:spTgt>
                                        </p:tgtEl>
                                        <p:attrNameLst>
                                          <p:attrName>ppt_y</p:attrName>
                                        </p:attrNameLst>
                                      </p:cBhvr>
                                      <p:tavLst>
                                        <p:tav tm="0">
                                          <p:val>
                                            <p:strVal val="#ppt_y+0.31"/>
                                          </p:val>
                                        </p:tav>
                                        <p:tav tm="100000">
                                          <p:val>
                                            <p:strVal val="#ppt_y+0.31"/>
                                          </p:val>
                                        </p:tav>
                                      </p:tavLst>
                                    </p:anim>
                                    <p:anim calcmode="lin" valueType="num">
                                      <p:cBhvr>
                                        <p:cTn id="45" dur="600" decel="50000" fill="hold">
                                          <p:stCondLst>
                                            <p:cond delay="400"/>
                                          </p:stCondLst>
                                        </p:cTn>
                                        <p:tgtEl>
                                          <p:spTgt spid="3">
                                            <p:txEl>
                                              <p:pRg st="6" end="6"/>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6" dur="600" decel="50000" fill="hold">
                                          <p:stCondLst>
                                            <p:cond delay="400"/>
                                          </p:stCondLst>
                                        </p:cTn>
                                        <p:tgtEl>
                                          <p:spTgt spid="3">
                                            <p:txEl>
                                              <p:pRg st="6" end="6"/>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7" presetID="43"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
                                        <p:tgtEl>
                                          <p:spTgt spid="3">
                                            <p:txEl>
                                              <p:pRg st="7" end="7"/>
                                            </p:txEl>
                                          </p:spTgt>
                                        </p:tgtEl>
                                      </p:cBhvr>
                                    </p:animEffect>
                                    <p:anim calcmode="lin" valueType="num">
                                      <p:cBhvr>
                                        <p:cTn id="50" dur="4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400" fill="hold"/>
                                        <p:tgtEl>
                                          <p:spTgt spid="3">
                                            <p:txEl>
                                              <p:pRg st="7" end="7"/>
                                            </p:txEl>
                                          </p:spTgt>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3">
                                            <p:txEl>
                                              <p:pRg st="7" end="7"/>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3">
                                            <p:txEl>
                                              <p:pRg st="7" end="7"/>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4" presetID="43" presetClass="entr" presetSubtype="0" fill="hold" nodeType="with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
                                        <p:tgtEl>
                                          <p:spTgt spid="3">
                                            <p:txEl>
                                              <p:pRg st="8" end="8"/>
                                            </p:txEl>
                                          </p:spTgt>
                                        </p:tgtEl>
                                      </p:cBhvr>
                                    </p:animEffect>
                                    <p:anim calcmode="lin" valueType="num">
                                      <p:cBhvr>
                                        <p:cTn id="57" dur="4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400" fill="hold"/>
                                        <p:tgtEl>
                                          <p:spTgt spid="3">
                                            <p:txEl>
                                              <p:pRg st="8" end="8"/>
                                            </p:txEl>
                                          </p:spTgt>
                                        </p:tgtEl>
                                        <p:attrNameLst>
                                          <p:attrName>ppt_y</p:attrName>
                                        </p:attrNameLst>
                                      </p:cBhvr>
                                      <p:tavLst>
                                        <p:tav tm="0">
                                          <p:val>
                                            <p:strVal val="#ppt_y+0.31"/>
                                          </p:val>
                                        </p:tav>
                                        <p:tav tm="100000">
                                          <p:val>
                                            <p:strVal val="#ppt_y+0.31"/>
                                          </p:val>
                                        </p:tav>
                                      </p:tavLst>
                                    </p:anim>
                                    <p:anim calcmode="lin" valueType="num">
                                      <p:cBhvr>
                                        <p:cTn id="59" dur="600" decel="50000" fill="hold">
                                          <p:stCondLst>
                                            <p:cond delay="400"/>
                                          </p:stCondLst>
                                        </p:cTn>
                                        <p:tgtEl>
                                          <p:spTgt spid="3">
                                            <p:txEl>
                                              <p:pRg st="8" end="8"/>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0" dur="600" decel="50000" fill="hold">
                                          <p:stCondLst>
                                            <p:cond delay="400"/>
                                          </p:stCondLst>
                                        </p:cTn>
                                        <p:tgtEl>
                                          <p:spTgt spid="3">
                                            <p:txEl>
                                              <p:pRg st="8" end="8"/>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61" presetID="43" presetClass="entr" presetSubtype="0" fill="hold" nodeType="with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
                                        <p:tgtEl>
                                          <p:spTgt spid="3">
                                            <p:txEl>
                                              <p:pRg st="9" end="9"/>
                                            </p:txEl>
                                          </p:spTgt>
                                        </p:tgtEl>
                                      </p:cBhvr>
                                    </p:animEffect>
                                    <p:anim calcmode="lin" valueType="num">
                                      <p:cBhvr>
                                        <p:cTn id="64" dur="4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400" fill="hold"/>
                                        <p:tgtEl>
                                          <p:spTgt spid="3">
                                            <p:txEl>
                                              <p:pRg st="9" end="9"/>
                                            </p:txEl>
                                          </p:spTgt>
                                        </p:tgtEl>
                                        <p:attrNameLst>
                                          <p:attrName>ppt_y</p:attrName>
                                        </p:attrNameLst>
                                      </p:cBhvr>
                                      <p:tavLst>
                                        <p:tav tm="0">
                                          <p:val>
                                            <p:strVal val="#ppt_y+0.31"/>
                                          </p:val>
                                        </p:tav>
                                        <p:tav tm="100000">
                                          <p:val>
                                            <p:strVal val="#ppt_y+0.31"/>
                                          </p:val>
                                        </p:tav>
                                      </p:tavLst>
                                    </p:anim>
                                    <p:anim calcmode="lin" valueType="num">
                                      <p:cBhvr>
                                        <p:cTn id="66" dur="600" decel="50000" fill="hold">
                                          <p:stCondLst>
                                            <p:cond delay="400"/>
                                          </p:stCondLst>
                                        </p:cTn>
                                        <p:tgtEl>
                                          <p:spTgt spid="3">
                                            <p:txEl>
                                              <p:pRg st="9" end="9"/>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7" dur="600" decel="50000" fill="hold">
                                          <p:stCondLst>
                                            <p:cond delay="400"/>
                                          </p:stCondLst>
                                        </p:cTn>
                                        <p:tgtEl>
                                          <p:spTgt spid="3">
                                            <p:txEl>
                                              <p:pRg st="9" end="9"/>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68" presetID="43" presetClass="entr" presetSubtype="0" fill="hold" nodeType="with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
                                        <p:tgtEl>
                                          <p:spTgt spid="3">
                                            <p:txEl>
                                              <p:pRg st="10" end="10"/>
                                            </p:txEl>
                                          </p:spTgt>
                                        </p:tgtEl>
                                      </p:cBhvr>
                                    </p:animEffect>
                                    <p:anim calcmode="lin" valueType="num">
                                      <p:cBhvr>
                                        <p:cTn id="71" dur="4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400" fill="hold"/>
                                        <p:tgtEl>
                                          <p:spTgt spid="3">
                                            <p:txEl>
                                              <p:pRg st="10" end="10"/>
                                            </p:txEl>
                                          </p:spTgt>
                                        </p:tgtEl>
                                        <p:attrNameLst>
                                          <p:attrName>ppt_y</p:attrName>
                                        </p:attrNameLst>
                                      </p:cBhvr>
                                      <p:tavLst>
                                        <p:tav tm="0">
                                          <p:val>
                                            <p:strVal val="#ppt_y+0.31"/>
                                          </p:val>
                                        </p:tav>
                                        <p:tav tm="100000">
                                          <p:val>
                                            <p:strVal val="#ppt_y+0.31"/>
                                          </p:val>
                                        </p:tav>
                                      </p:tavLst>
                                    </p:anim>
                                    <p:anim calcmode="lin" valueType="num">
                                      <p:cBhvr>
                                        <p:cTn id="73" dur="600" decel="50000" fill="hold">
                                          <p:stCondLst>
                                            <p:cond delay="400"/>
                                          </p:stCondLst>
                                        </p:cTn>
                                        <p:tgtEl>
                                          <p:spTgt spid="3">
                                            <p:txEl>
                                              <p:pRg st="10" end="1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4" dur="600" decel="50000" fill="hold">
                                          <p:stCondLst>
                                            <p:cond delay="400"/>
                                          </p:stCondLst>
                                        </p:cTn>
                                        <p:tgtEl>
                                          <p:spTgt spid="3">
                                            <p:txEl>
                                              <p:pRg st="10" end="1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63399"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normAutofit/>
          </a:bodyPr>
          <a:lstStyle/>
          <a:p>
            <a:pPr marL="457200" indent="-457200">
              <a:buFont typeface="+mj-lt"/>
              <a:buAutoNum type="arabicPeriod" startAt="4"/>
            </a:pPr>
            <a:r>
              <a:rPr lang="vi-VN"/>
              <a:t>Kiểm tra hai đỉnh u, v có kề nhau (có cạnh nối giữa chúng) hay không?</a:t>
            </a:r>
          </a:p>
          <a:p>
            <a:pPr marL="457200" lvl="1" indent="0">
              <a:buNone/>
            </a:pPr>
            <a:r>
              <a:rPr lang="vi-VN">
                <a:solidFill>
                  <a:srgbClr val="A57A4C"/>
                </a:solidFill>
                <a:latin typeface="Consolas" panose="020B0609020204030204" pitchFamily="49" charset="0"/>
              </a:rPr>
              <a:t>//Kiểm tra có 2 đỉnh kề nhau không?</a:t>
            </a:r>
            <a:endParaRPr lang="vi-VN">
              <a:solidFill>
                <a:srgbClr val="D3AF86"/>
              </a:solidFill>
              <a:latin typeface="Consolas" panose="020B0609020204030204" pitchFamily="49" charset="0"/>
            </a:endParaRPr>
          </a:p>
          <a:p>
            <a:pPr marL="457200" lvl="1" indent="0">
              <a:buNone/>
            </a:pPr>
            <a:r>
              <a:rPr lang="vi-VN">
                <a:solidFill>
                  <a:srgbClr val="98676A"/>
                </a:solidFill>
                <a:latin typeface="Consolas" panose="020B0609020204030204" pitchFamily="49" charset="0"/>
              </a:rPr>
              <a:t>int</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IsConnected</a:t>
            </a:r>
            <a:r>
              <a:rPr lang="vi-VN">
                <a:solidFill>
                  <a:srgbClr val="D3AF86"/>
                </a:solidFill>
                <a:latin typeface="Consolas" panose="020B0609020204030204" pitchFamily="49" charset="0"/>
              </a:rPr>
              <a:t>(Graph g, </a:t>
            </a:r>
            <a:r>
              <a:rPr lang="vi-VN">
                <a:solidFill>
                  <a:srgbClr val="98676A"/>
                </a:solidFill>
                <a:latin typeface="Consolas" panose="020B0609020204030204" pitchFamily="49" charset="0"/>
              </a:rPr>
              <a:t>char</a:t>
            </a:r>
            <a:r>
              <a:rPr lang="vi-VN">
                <a:solidFill>
                  <a:srgbClr val="D3AF86"/>
                </a:solidFill>
                <a:latin typeface="Consolas" panose="020B0609020204030204" pitchFamily="49" charset="0"/>
              </a:rPr>
              <a:t> u, </a:t>
            </a:r>
            <a:r>
              <a:rPr lang="vi-VN">
                <a:solidFill>
                  <a:srgbClr val="98676A"/>
                </a:solidFill>
                <a:latin typeface="Consolas" panose="020B0609020204030204" pitchFamily="49" charset="0"/>
              </a:rPr>
              <a:t>char</a:t>
            </a:r>
            <a:r>
              <a:rPr lang="vi-VN">
                <a:solidFill>
                  <a:srgbClr val="D3AF86"/>
                </a:solidFill>
                <a:latin typeface="Consolas" panose="020B0609020204030204" pitchFamily="49" charset="0"/>
              </a:rPr>
              <a:t> v)</a:t>
            </a:r>
          </a:p>
          <a:p>
            <a:pPr marL="457200" lvl="1" indent="0">
              <a:buNone/>
            </a:pP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return</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FindEdge</a:t>
            </a:r>
            <a:r>
              <a:rPr lang="vi-VN">
                <a:solidFill>
                  <a:srgbClr val="D3AF86"/>
                </a:solidFill>
                <a:latin typeface="Consolas" panose="020B0609020204030204" pitchFamily="49" charset="0"/>
              </a:rPr>
              <a:t>(g, u, v) != NULLDATA);</a:t>
            </a:r>
          </a:p>
          <a:p>
            <a:pPr marL="457200" lvl="1" indent="0">
              <a:buNone/>
            </a:pPr>
            <a:r>
              <a:rPr lang="vi-VN">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35</a:t>
            </a:fld>
            <a:endParaRPr lang="vi-VN"/>
          </a:p>
        </p:txBody>
      </p:sp>
    </p:spTree>
    <p:extLst>
      <p:ext uri="{BB962C8B-B14F-4D97-AF65-F5344CB8AC3E}">
        <p14:creationId xmlns:p14="http://schemas.microsoft.com/office/powerpoint/2010/main" val="3884736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63399"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4"/>
            </a:pPr>
            <a:r>
              <a:rPr lang="vi-VN"/>
              <a:t>Kiểm tra hai đỉnh u, v có kề nhau (có cạnh nối giữa chúng) hay không?</a:t>
            </a:r>
          </a:p>
          <a:p>
            <a:pPr marL="0" indent="0">
              <a:buNone/>
            </a:pPr>
            <a:r>
              <a:rPr lang="vi-VN"/>
              <a:t>	Vd: Kiểm tra đỉnh 1 và đỉnh 6 có kề hay không?</a:t>
            </a:r>
          </a:p>
          <a:p>
            <a:pPr marL="0" indent="0">
              <a:buNone/>
            </a:pPr>
            <a:endParaRPr lang="vi-VN"/>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36</a:t>
            </a:fld>
            <a:endParaRPr lang="vi-VN"/>
          </a:p>
        </p:txBody>
      </p:sp>
      <p:sp>
        <p:nvSpPr>
          <p:cNvPr id="6" name="Oval 20">
            <a:extLst>
              <a:ext uri="{FF2B5EF4-FFF2-40B4-BE49-F238E27FC236}">
                <a16:creationId xmlns:a16="http://schemas.microsoft.com/office/drawing/2014/main" id="{862D5E25-17BD-4DF9-88A2-49FA7705B6EF}"/>
              </a:ext>
            </a:extLst>
          </p:cNvPr>
          <p:cNvSpPr/>
          <p:nvPr/>
        </p:nvSpPr>
        <p:spPr>
          <a:xfrm>
            <a:off x="3660207" y="3660007"/>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vi-VN" dirty="0"/>
          </a:p>
        </p:txBody>
      </p:sp>
      <p:sp>
        <p:nvSpPr>
          <p:cNvPr id="7" name="Oval 24">
            <a:extLst>
              <a:ext uri="{FF2B5EF4-FFF2-40B4-BE49-F238E27FC236}">
                <a16:creationId xmlns:a16="http://schemas.microsoft.com/office/drawing/2014/main" id="{947D6106-C84F-48AB-9D32-FCA12CDC261C}"/>
              </a:ext>
            </a:extLst>
          </p:cNvPr>
          <p:cNvSpPr/>
          <p:nvPr/>
        </p:nvSpPr>
        <p:spPr>
          <a:xfrm>
            <a:off x="3660207" y="4748078"/>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vi-VN" dirty="0"/>
          </a:p>
        </p:txBody>
      </p:sp>
      <p:sp>
        <p:nvSpPr>
          <p:cNvPr id="8" name="Oval 25">
            <a:extLst>
              <a:ext uri="{FF2B5EF4-FFF2-40B4-BE49-F238E27FC236}">
                <a16:creationId xmlns:a16="http://schemas.microsoft.com/office/drawing/2014/main" id="{C3758F51-100E-41A9-AF16-F66F10F037DC}"/>
              </a:ext>
            </a:extLst>
          </p:cNvPr>
          <p:cNvSpPr/>
          <p:nvPr/>
        </p:nvSpPr>
        <p:spPr>
          <a:xfrm>
            <a:off x="4979852" y="4376979"/>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vi-VN" dirty="0"/>
          </a:p>
        </p:txBody>
      </p:sp>
      <p:sp>
        <p:nvSpPr>
          <p:cNvPr id="9" name="Oval 26">
            <a:extLst>
              <a:ext uri="{FF2B5EF4-FFF2-40B4-BE49-F238E27FC236}">
                <a16:creationId xmlns:a16="http://schemas.microsoft.com/office/drawing/2014/main" id="{A4C30645-78F6-4475-9EA3-7B4A91A64119}"/>
              </a:ext>
            </a:extLst>
          </p:cNvPr>
          <p:cNvSpPr/>
          <p:nvPr/>
        </p:nvSpPr>
        <p:spPr>
          <a:xfrm>
            <a:off x="4522652" y="5723957"/>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vi-VN" dirty="0"/>
          </a:p>
        </p:txBody>
      </p:sp>
      <p:sp>
        <p:nvSpPr>
          <p:cNvPr id="10" name="Oval 28">
            <a:extLst>
              <a:ext uri="{FF2B5EF4-FFF2-40B4-BE49-F238E27FC236}">
                <a16:creationId xmlns:a16="http://schemas.microsoft.com/office/drawing/2014/main" id="{D1EBC971-C650-4003-A86E-7969D2EF49F5}"/>
              </a:ext>
            </a:extLst>
          </p:cNvPr>
          <p:cNvSpPr/>
          <p:nvPr/>
        </p:nvSpPr>
        <p:spPr>
          <a:xfrm>
            <a:off x="2797762" y="5723957"/>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vi-VN" dirty="0"/>
          </a:p>
        </p:txBody>
      </p:sp>
      <p:sp>
        <p:nvSpPr>
          <p:cNvPr id="11" name="Oval 29">
            <a:extLst>
              <a:ext uri="{FF2B5EF4-FFF2-40B4-BE49-F238E27FC236}">
                <a16:creationId xmlns:a16="http://schemas.microsoft.com/office/drawing/2014/main" id="{2D8271B8-DC3C-49CA-A542-1599CC43E189}"/>
              </a:ext>
            </a:extLst>
          </p:cNvPr>
          <p:cNvSpPr/>
          <p:nvPr/>
        </p:nvSpPr>
        <p:spPr>
          <a:xfrm>
            <a:off x="2340562" y="4376979"/>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vi-VN" dirty="0"/>
          </a:p>
        </p:txBody>
      </p:sp>
      <p:cxnSp>
        <p:nvCxnSpPr>
          <p:cNvPr id="12" name="Straight Connector 30">
            <a:extLst>
              <a:ext uri="{FF2B5EF4-FFF2-40B4-BE49-F238E27FC236}">
                <a16:creationId xmlns:a16="http://schemas.microsoft.com/office/drawing/2014/main" id="{893291A2-87CC-459F-8124-E9D27C400B55}"/>
              </a:ext>
            </a:extLst>
          </p:cNvPr>
          <p:cNvCxnSpPr>
            <a:stCxn id="11" idx="7"/>
            <a:endCxn id="6" idx="2"/>
          </p:cNvCxnSpPr>
          <p:nvPr/>
        </p:nvCxnSpPr>
        <p:spPr>
          <a:xfrm flipV="1">
            <a:off x="2730807" y="3883412"/>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31">
            <a:extLst>
              <a:ext uri="{FF2B5EF4-FFF2-40B4-BE49-F238E27FC236}">
                <a16:creationId xmlns:a16="http://schemas.microsoft.com/office/drawing/2014/main" id="{B2966454-F327-4CCA-85D3-AD7144CFD450}"/>
              </a:ext>
            </a:extLst>
          </p:cNvPr>
          <p:cNvCxnSpPr>
            <a:stCxn id="6" idx="6"/>
            <a:endCxn id="8" idx="1"/>
          </p:cNvCxnSpPr>
          <p:nvPr/>
        </p:nvCxnSpPr>
        <p:spPr>
          <a:xfrm>
            <a:off x="4117407" y="3883412"/>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32">
            <a:extLst>
              <a:ext uri="{FF2B5EF4-FFF2-40B4-BE49-F238E27FC236}">
                <a16:creationId xmlns:a16="http://schemas.microsoft.com/office/drawing/2014/main" id="{49D38914-9AD5-42CC-8A83-E9B4C9A7B9FA}"/>
              </a:ext>
            </a:extLst>
          </p:cNvPr>
          <p:cNvCxnSpPr>
            <a:stCxn id="8" idx="4"/>
            <a:endCxn id="9" idx="7"/>
          </p:cNvCxnSpPr>
          <p:nvPr/>
        </p:nvCxnSpPr>
        <p:spPr>
          <a:xfrm flipH="1">
            <a:off x="4912897" y="4823788"/>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33">
            <a:extLst>
              <a:ext uri="{FF2B5EF4-FFF2-40B4-BE49-F238E27FC236}">
                <a16:creationId xmlns:a16="http://schemas.microsoft.com/office/drawing/2014/main" id="{F975B108-7575-4A59-8F65-47F18D252707}"/>
              </a:ext>
            </a:extLst>
          </p:cNvPr>
          <p:cNvCxnSpPr>
            <a:stCxn id="11" idx="4"/>
            <a:endCxn id="10" idx="1"/>
          </p:cNvCxnSpPr>
          <p:nvPr/>
        </p:nvCxnSpPr>
        <p:spPr>
          <a:xfrm>
            <a:off x="2569162" y="4823788"/>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34">
            <a:extLst>
              <a:ext uri="{FF2B5EF4-FFF2-40B4-BE49-F238E27FC236}">
                <a16:creationId xmlns:a16="http://schemas.microsoft.com/office/drawing/2014/main" id="{24FBF167-95CF-4E8E-85FB-E5FA7AF69A75}"/>
              </a:ext>
            </a:extLst>
          </p:cNvPr>
          <p:cNvCxnSpPr>
            <a:stCxn id="10" idx="6"/>
            <a:endCxn id="9" idx="2"/>
          </p:cNvCxnSpPr>
          <p:nvPr/>
        </p:nvCxnSpPr>
        <p:spPr>
          <a:xfrm>
            <a:off x="3254962" y="5947362"/>
            <a:ext cx="126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35">
            <a:extLst>
              <a:ext uri="{FF2B5EF4-FFF2-40B4-BE49-F238E27FC236}">
                <a16:creationId xmlns:a16="http://schemas.microsoft.com/office/drawing/2014/main" id="{75FD5A4F-FE57-4A86-BA90-23B955ED5D16}"/>
              </a:ext>
            </a:extLst>
          </p:cNvPr>
          <p:cNvCxnSpPr>
            <a:stCxn id="6" idx="4"/>
            <a:endCxn id="7" idx="0"/>
          </p:cNvCxnSpPr>
          <p:nvPr/>
        </p:nvCxnSpPr>
        <p:spPr>
          <a:xfrm>
            <a:off x="3888807" y="4106816"/>
            <a:ext cx="0" cy="641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36">
            <a:extLst>
              <a:ext uri="{FF2B5EF4-FFF2-40B4-BE49-F238E27FC236}">
                <a16:creationId xmlns:a16="http://schemas.microsoft.com/office/drawing/2014/main" id="{A655C343-D8AF-4ECD-BBDC-49AA8503DC7E}"/>
              </a:ext>
            </a:extLst>
          </p:cNvPr>
          <p:cNvCxnSpPr>
            <a:stCxn id="11" idx="5"/>
            <a:endCxn id="7" idx="2"/>
          </p:cNvCxnSpPr>
          <p:nvPr/>
        </p:nvCxnSpPr>
        <p:spPr>
          <a:xfrm>
            <a:off x="2730807" y="4758354"/>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37">
            <a:extLst>
              <a:ext uri="{FF2B5EF4-FFF2-40B4-BE49-F238E27FC236}">
                <a16:creationId xmlns:a16="http://schemas.microsoft.com/office/drawing/2014/main" id="{ADBDF02B-E583-48E6-9D9A-2D44248A0036}"/>
              </a:ext>
            </a:extLst>
          </p:cNvPr>
          <p:cNvCxnSpPr>
            <a:stCxn id="7" idx="6"/>
            <a:endCxn id="8" idx="3"/>
          </p:cNvCxnSpPr>
          <p:nvPr/>
        </p:nvCxnSpPr>
        <p:spPr>
          <a:xfrm flipV="1">
            <a:off x="4117407" y="4758354"/>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38">
            <a:extLst>
              <a:ext uri="{FF2B5EF4-FFF2-40B4-BE49-F238E27FC236}">
                <a16:creationId xmlns:a16="http://schemas.microsoft.com/office/drawing/2014/main" id="{69AC4ABF-0522-4FA9-8711-B1FEB2E776FA}"/>
              </a:ext>
            </a:extLst>
          </p:cNvPr>
          <p:cNvCxnSpPr>
            <a:stCxn id="7" idx="5"/>
            <a:endCxn id="9" idx="1"/>
          </p:cNvCxnSpPr>
          <p:nvPr/>
        </p:nvCxnSpPr>
        <p:spPr>
          <a:xfrm>
            <a:off x="4050452" y="5129453"/>
            <a:ext cx="539155" cy="65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39">
            <a:extLst>
              <a:ext uri="{FF2B5EF4-FFF2-40B4-BE49-F238E27FC236}">
                <a16:creationId xmlns:a16="http://schemas.microsoft.com/office/drawing/2014/main" id="{25069EAB-D177-4072-9FF7-7401DCAD4F8F}"/>
              </a:ext>
            </a:extLst>
          </p:cNvPr>
          <p:cNvCxnSpPr>
            <a:stCxn id="7" idx="3"/>
            <a:endCxn id="10" idx="7"/>
          </p:cNvCxnSpPr>
          <p:nvPr/>
        </p:nvCxnSpPr>
        <p:spPr>
          <a:xfrm flipH="1">
            <a:off x="3188007" y="5129453"/>
            <a:ext cx="539155" cy="659938"/>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41">
            <a:extLst>
              <a:ext uri="{FF2B5EF4-FFF2-40B4-BE49-F238E27FC236}">
                <a16:creationId xmlns:a16="http://schemas.microsoft.com/office/drawing/2014/main" id="{B4BFE4DB-9CC7-49A6-8499-77BE0D49AF65}"/>
              </a:ext>
            </a:extLst>
          </p:cNvPr>
          <p:cNvSpPr txBox="1"/>
          <p:nvPr/>
        </p:nvSpPr>
        <p:spPr>
          <a:xfrm>
            <a:off x="3022885" y="3883411"/>
            <a:ext cx="301686" cy="369332"/>
          </a:xfrm>
          <a:prstGeom prst="rect">
            <a:avLst/>
          </a:prstGeom>
          <a:noFill/>
        </p:spPr>
        <p:txBody>
          <a:bodyPr wrap="none" rtlCol="0">
            <a:spAutoFit/>
          </a:bodyPr>
          <a:lstStyle/>
          <a:p>
            <a:r>
              <a:rPr lang="en-US" dirty="0"/>
              <a:t>6</a:t>
            </a:r>
            <a:endParaRPr lang="vi-VN" dirty="0"/>
          </a:p>
        </p:txBody>
      </p:sp>
      <p:sp>
        <p:nvSpPr>
          <p:cNvPr id="23" name="TextBox 43">
            <a:extLst>
              <a:ext uri="{FF2B5EF4-FFF2-40B4-BE49-F238E27FC236}">
                <a16:creationId xmlns:a16="http://schemas.microsoft.com/office/drawing/2014/main" id="{9506C410-DD38-433B-8D4B-AF679365605F}"/>
              </a:ext>
            </a:extLst>
          </p:cNvPr>
          <p:cNvSpPr txBox="1"/>
          <p:nvPr/>
        </p:nvSpPr>
        <p:spPr>
          <a:xfrm>
            <a:off x="4431264" y="3873056"/>
            <a:ext cx="301686" cy="369332"/>
          </a:xfrm>
          <a:prstGeom prst="rect">
            <a:avLst/>
          </a:prstGeom>
          <a:noFill/>
        </p:spPr>
        <p:txBody>
          <a:bodyPr wrap="none" rtlCol="0">
            <a:spAutoFit/>
          </a:bodyPr>
          <a:lstStyle/>
          <a:p>
            <a:r>
              <a:rPr lang="en-US" dirty="0"/>
              <a:t>5</a:t>
            </a:r>
            <a:endParaRPr lang="vi-VN" dirty="0"/>
          </a:p>
        </p:txBody>
      </p:sp>
      <p:sp>
        <p:nvSpPr>
          <p:cNvPr id="24" name="TextBox 44">
            <a:extLst>
              <a:ext uri="{FF2B5EF4-FFF2-40B4-BE49-F238E27FC236}">
                <a16:creationId xmlns:a16="http://schemas.microsoft.com/office/drawing/2014/main" id="{A4342E13-AC53-4976-B0A8-BEF07DBE0AE8}"/>
              </a:ext>
            </a:extLst>
          </p:cNvPr>
          <p:cNvSpPr txBox="1"/>
          <p:nvPr/>
        </p:nvSpPr>
        <p:spPr>
          <a:xfrm>
            <a:off x="2418319" y="5121923"/>
            <a:ext cx="301686" cy="369332"/>
          </a:xfrm>
          <a:prstGeom prst="rect">
            <a:avLst/>
          </a:prstGeom>
          <a:noFill/>
        </p:spPr>
        <p:txBody>
          <a:bodyPr wrap="none" rtlCol="0">
            <a:spAutoFit/>
          </a:bodyPr>
          <a:lstStyle/>
          <a:p>
            <a:r>
              <a:rPr lang="en-US" dirty="0"/>
              <a:t>3</a:t>
            </a:r>
            <a:endParaRPr lang="vi-VN" dirty="0"/>
          </a:p>
        </p:txBody>
      </p:sp>
      <p:sp>
        <p:nvSpPr>
          <p:cNvPr id="25" name="TextBox 46">
            <a:extLst>
              <a:ext uri="{FF2B5EF4-FFF2-40B4-BE49-F238E27FC236}">
                <a16:creationId xmlns:a16="http://schemas.microsoft.com/office/drawing/2014/main" id="{09B76CE9-BDED-4527-AFD1-2A8316689033}"/>
              </a:ext>
            </a:extLst>
          </p:cNvPr>
          <p:cNvSpPr txBox="1"/>
          <p:nvPr/>
        </p:nvSpPr>
        <p:spPr>
          <a:xfrm>
            <a:off x="3827594" y="4242878"/>
            <a:ext cx="301686" cy="369332"/>
          </a:xfrm>
          <a:prstGeom prst="rect">
            <a:avLst/>
          </a:prstGeom>
          <a:noFill/>
        </p:spPr>
        <p:txBody>
          <a:bodyPr wrap="none" rtlCol="0">
            <a:spAutoFit/>
          </a:bodyPr>
          <a:lstStyle/>
          <a:p>
            <a:r>
              <a:rPr lang="en-US" dirty="0"/>
              <a:t>1</a:t>
            </a:r>
            <a:endParaRPr lang="vi-VN" dirty="0"/>
          </a:p>
        </p:txBody>
      </p:sp>
      <p:sp>
        <p:nvSpPr>
          <p:cNvPr id="26" name="TextBox 47">
            <a:extLst>
              <a:ext uri="{FF2B5EF4-FFF2-40B4-BE49-F238E27FC236}">
                <a16:creationId xmlns:a16="http://schemas.microsoft.com/office/drawing/2014/main" id="{A4A8A118-A842-4956-8D51-52E85278A79A}"/>
              </a:ext>
            </a:extLst>
          </p:cNvPr>
          <p:cNvSpPr txBox="1"/>
          <p:nvPr/>
        </p:nvSpPr>
        <p:spPr>
          <a:xfrm>
            <a:off x="3457584" y="5276202"/>
            <a:ext cx="301686" cy="369332"/>
          </a:xfrm>
          <a:prstGeom prst="rect">
            <a:avLst/>
          </a:prstGeom>
          <a:noFill/>
        </p:spPr>
        <p:txBody>
          <a:bodyPr wrap="none" rtlCol="0">
            <a:spAutoFit/>
          </a:bodyPr>
          <a:lstStyle/>
          <a:p>
            <a:r>
              <a:rPr lang="en-US" dirty="0"/>
              <a:t>6</a:t>
            </a:r>
            <a:endParaRPr lang="vi-VN" dirty="0"/>
          </a:p>
        </p:txBody>
      </p:sp>
      <p:sp>
        <p:nvSpPr>
          <p:cNvPr id="27" name="TextBox 48">
            <a:extLst>
              <a:ext uri="{FF2B5EF4-FFF2-40B4-BE49-F238E27FC236}">
                <a16:creationId xmlns:a16="http://schemas.microsoft.com/office/drawing/2014/main" id="{71387C1B-3AED-4D90-8AA0-9AEC79F318F6}"/>
              </a:ext>
            </a:extLst>
          </p:cNvPr>
          <p:cNvSpPr txBox="1"/>
          <p:nvPr/>
        </p:nvSpPr>
        <p:spPr>
          <a:xfrm>
            <a:off x="4049631" y="5287424"/>
            <a:ext cx="301686" cy="369332"/>
          </a:xfrm>
          <a:prstGeom prst="rect">
            <a:avLst/>
          </a:prstGeom>
          <a:noFill/>
        </p:spPr>
        <p:txBody>
          <a:bodyPr wrap="none" rtlCol="0">
            <a:spAutoFit/>
          </a:bodyPr>
          <a:lstStyle/>
          <a:p>
            <a:r>
              <a:rPr lang="en-US" dirty="0"/>
              <a:t>4</a:t>
            </a:r>
            <a:endParaRPr lang="vi-VN" dirty="0"/>
          </a:p>
        </p:txBody>
      </p:sp>
      <p:sp>
        <p:nvSpPr>
          <p:cNvPr id="28" name="TextBox 50">
            <a:extLst>
              <a:ext uri="{FF2B5EF4-FFF2-40B4-BE49-F238E27FC236}">
                <a16:creationId xmlns:a16="http://schemas.microsoft.com/office/drawing/2014/main" id="{6B0754FF-F9E4-4133-8433-3502E2840A0F}"/>
              </a:ext>
            </a:extLst>
          </p:cNvPr>
          <p:cNvSpPr txBox="1"/>
          <p:nvPr/>
        </p:nvSpPr>
        <p:spPr>
          <a:xfrm>
            <a:off x="4436087" y="4792838"/>
            <a:ext cx="301686" cy="369332"/>
          </a:xfrm>
          <a:prstGeom prst="rect">
            <a:avLst/>
          </a:prstGeom>
          <a:noFill/>
        </p:spPr>
        <p:txBody>
          <a:bodyPr wrap="none" rtlCol="0">
            <a:spAutoFit/>
          </a:bodyPr>
          <a:lstStyle/>
          <a:p>
            <a:r>
              <a:rPr lang="en-US" dirty="0"/>
              <a:t>5</a:t>
            </a:r>
            <a:endParaRPr lang="vi-VN" dirty="0"/>
          </a:p>
        </p:txBody>
      </p:sp>
      <p:sp>
        <p:nvSpPr>
          <p:cNvPr id="29" name="TextBox 52">
            <a:extLst>
              <a:ext uri="{FF2B5EF4-FFF2-40B4-BE49-F238E27FC236}">
                <a16:creationId xmlns:a16="http://schemas.microsoft.com/office/drawing/2014/main" id="{F67AED4D-E1DB-4B3E-8AB7-365832E27771}"/>
              </a:ext>
            </a:extLst>
          </p:cNvPr>
          <p:cNvSpPr txBox="1"/>
          <p:nvPr/>
        </p:nvSpPr>
        <p:spPr>
          <a:xfrm>
            <a:off x="3737964" y="5879067"/>
            <a:ext cx="301686" cy="369332"/>
          </a:xfrm>
          <a:prstGeom prst="rect">
            <a:avLst/>
          </a:prstGeom>
          <a:noFill/>
        </p:spPr>
        <p:txBody>
          <a:bodyPr wrap="none" rtlCol="0">
            <a:spAutoFit/>
          </a:bodyPr>
          <a:lstStyle/>
          <a:p>
            <a:r>
              <a:rPr lang="en-US" dirty="0"/>
              <a:t>6</a:t>
            </a:r>
            <a:endParaRPr lang="vi-VN" dirty="0"/>
          </a:p>
        </p:txBody>
      </p:sp>
      <p:sp>
        <p:nvSpPr>
          <p:cNvPr id="30" name="TextBox 53">
            <a:extLst>
              <a:ext uri="{FF2B5EF4-FFF2-40B4-BE49-F238E27FC236}">
                <a16:creationId xmlns:a16="http://schemas.microsoft.com/office/drawing/2014/main" id="{6666A3AD-3C48-4376-8FB7-127445A7DD96}"/>
              </a:ext>
            </a:extLst>
          </p:cNvPr>
          <p:cNvSpPr txBox="1"/>
          <p:nvPr/>
        </p:nvSpPr>
        <p:spPr>
          <a:xfrm>
            <a:off x="5060674" y="5129453"/>
            <a:ext cx="301686" cy="369332"/>
          </a:xfrm>
          <a:prstGeom prst="rect">
            <a:avLst/>
          </a:prstGeom>
          <a:noFill/>
        </p:spPr>
        <p:txBody>
          <a:bodyPr wrap="none" rtlCol="0">
            <a:spAutoFit/>
          </a:bodyPr>
          <a:lstStyle/>
          <a:p>
            <a:r>
              <a:rPr lang="en-US" dirty="0"/>
              <a:t>2</a:t>
            </a:r>
            <a:endParaRPr lang="vi-VN" dirty="0"/>
          </a:p>
        </p:txBody>
      </p:sp>
      <p:sp>
        <p:nvSpPr>
          <p:cNvPr id="31" name="TextBox 54">
            <a:extLst>
              <a:ext uri="{FF2B5EF4-FFF2-40B4-BE49-F238E27FC236}">
                <a16:creationId xmlns:a16="http://schemas.microsoft.com/office/drawing/2014/main" id="{BB3F3524-208D-4C3B-9A16-0113A8F24D11}"/>
              </a:ext>
            </a:extLst>
          </p:cNvPr>
          <p:cNvSpPr txBox="1"/>
          <p:nvPr/>
        </p:nvSpPr>
        <p:spPr>
          <a:xfrm>
            <a:off x="3024840" y="4783330"/>
            <a:ext cx="301686" cy="369332"/>
          </a:xfrm>
          <a:prstGeom prst="rect">
            <a:avLst/>
          </a:prstGeom>
          <a:noFill/>
        </p:spPr>
        <p:txBody>
          <a:bodyPr wrap="none" rtlCol="0">
            <a:spAutoFit/>
          </a:bodyPr>
          <a:lstStyle/>
          <a:p>
            <a:r>
              <a:rPr lang="en-US" dirty="0"/>
              <a:t>5</a:t>
            </a:r>
            <a:endParaRPr lang="vi-VN" dirty="0"/>
          </a:p>
        </p:txBody>
      </p:sp>
      <p:sp>
        <p:nvSpPr>
          <p:cNvPr id="38" name="Hộp Văn bản 37">
            <a:extLst>
              <a:ext uri="{FF2B5EF4-FFF2-40B4-BE49-F238E27FC236}">
                <a16:creationId xmlns:a16="http://schemas.microsoft.com/office/drawing/2014/main" id="{648B50AB-8B75-4381-8A43-3E5D09A6F3BA}"/>
              </a:ext>
            </a:extLst>
          </p:cNvPr>
          <p:cNvSpPr txBox="1"/>
          <p:nvPr/>
        </p:nvSpPr>
        <p:spPr>
          <a:xfrm>
            <a:off x="5600218" y="4376979"/>
            <a:ext cx="6030648" cy="1477328"/>
          </a:xfrm>
          <a:prstGeom prst="rect">
            <a:avLst/>
          </a:prstGeom>
          <a:noFill/>
        </p:spPr>
        <p:txBody>
          <a:bodyPr wrap="square" rtlCol="0">
            <a:spAutoFit/>
          </a:bodyPr>
          <a:lstStyle/>
          <a:p>
            <a:r>
              <a:rPr lang="en-US">
                <a:solidFill>
                  <a:srgbClr val="8AB1B0"/>
                </a:solidFill>
                <a:latin typeface="Consolas" panose="020B0609020204030204" pitchFamily="49" charset="0"/>
              </a:rPr>
              <a:t>FindEdge</a:t>
            </a:r>
            <a:r>
              <a:rPr lang="en-US">
                <a:solidFill>
                  <a:srgbClr val="D3AF86"/>
                </a:solidFill>
                <a:latin typeface="Consolas" panose="020B0609020204030204" pitchFamily="49" charset="0"/>
              </a:rPr>
              <a:t>(g, </a:t>
            </a:r>
            <a:r>
              <a:rPr lang="en-US">
                <a:solidFill>
                  <a:srgbClr val="98676A"/>
                </a:solidFill>
                <a:latin typeface="Consolas" panose="020B0609020204030204" pitchFamily="49" charset="0"/>
              </a:rPr>
              <a:t>‘1’</a:t>
            </a:r>
            <a:r>
              <a:rPr lang="en-US">
                <a:solidFill>
                  <a:srgbClr val="D3AF86"/>
                </a:solidFill>
                <a:latin typeface="Consolas" panose="020B0609020204030204" pitchFamily="49" charset="0"/>
              </a:rPr>
              <a:t>, </a:t>
            </a:r>
            <a:r>
              <a:rPr lang="en-US">
                <a:solidFill>
                  <a:srgbClr val="98676A"/>
                </a:solidFill>
                <a:latin typeface="Consolas" panose="020B0609020204030204" pitchFamily="49" charset="0"/>
              </a:rPr>
              <a:t>‘6’</a:t>
            </a:r>
            <a:r>
              <a:rPr lang="en-US">
                <a:solidFill>
                  <a:srgbClr val="D3AF86"/>
                </a:solidFill>
                <a:latin typeface="Consolas" panose="020B0609020204030204" pitchFamily="49" charset="0"/>
              </a:rPr>
              <a:t>); </a:t>
            </a:r>
            <a:r>
              <a:rPr lang="vi-VN">
                <a:solidFill>
                  <a:srgbClr val="D3AF86"/>
                </a:solidFill>
                <a:latin typeface="Consolas" panose="020B0609020204030204" pitchFamily="49" charset="0"/>
              </a:rPr>
              <a:t>		</a:t>
            </a:r>
            <a:r>
              <a:rPr lang="vi-VN">
                <a:solidFill>
                  <a:srgbClr val="A57A4C"/>
                </a:solidFill>
                <a:latin typeface="Consolas" panose="020B0609020204030204" pitchFamily="49" charset="0"/>
              </a:rPr>
              <a:t>//Trả về </a:t>
            </a:r>
            <a:r>
              <a:rPr lang="vi-VN">
                <a:solidFill>
                  <a:srgbClr val="D3AF86"/>
                </a:solidFill>
                <a:latin typeface="Consolas" panose="020B0609020204030204" pitchFamily="49" charset="0"/>
              </a:rPr>
              <a:t>NULLDATA</a:t>
            </a:r>
          </a:p>
          <a:p>
            <a:r>
              <a:rPr lang="en-US">
                <a:solidFill>
                  <a:srgbClr val="8AB1B0"/>
                </a:solidFill>
                <a:latin typeface="Consolas" panose="020B0609020204030204" pitchFamily="49" charset="0"/>
              </a:rPr>
              <a:t>IsConnected</a:t>
            </a:r>
            <a:r>
              <a:rPr lang="en-US">
                <a:solidFill>
                  <a:srgbClr val="D3AF86"/>
                </a:solidFill>
                <a:latin typeface="Consolas" panose="020B0609020204030204" pitchFamily="49" charset="0"/>
              </a:rPr>
              <a:t>(g, </a:t>
            </a:r>
            <a:r>
              <a:rPr lang="en-US">
                <a:solidFill>
                  <a:srgbClr val="98676A"/>
                </a:solidFill>
                <a:latin typeface="Consolas" panose="020B0609020204030204" pitchFamily="49" charset="0"/>
              </a:rPr>
              <a:t>‘1’</a:t>
            </a:r>
            <a:r>
              <a:rPr lang="en-US">
                <a:solidFill>
                  <a:srgbClr val="D3AF86"/>
                </a:solidFill>
                <a:latin typeface="Consolas" panose="020B0609020204030204" pitchFamily="49" charset="0"/>
              </a:rPr>
              <a:t>, </a:t>
            </a:r>
            <a:r>
              <a:rPr lang="en-US">
                <a:solidFill>
                  <a:srgbClr val="98676A"/>
                </a:solidFill>
                <a:latin typeface="Consolas" panose="020B0609020204030204" pitchFamily="49" charset="0"/>
              </a:rPr>
              <a:t>‘6’</a:t>
            </a:r>
            <a:r>
              <a:rPr lang="en-US">
                <a:solidFill>
                  <a:srgbClr val="D3AF86"/>
                </a:solidFill>
                <a:latin typeface="Consolas" panose="020B0609020204030204" pitchFamily="49" charset="0"/>
              </a:rPr>
              <a:t>); </a:t>
            </a:r>
            <a:r>
              <a:rPr lang="vi-VN">
                <a:solidFill>
                  <a:srgbClr val="D3AF86"/>
                </a:solidFill>
                <a:latin typeface="Consolas" panose="020B0609020204030204" pitchFamily="49" charset="0"/>
              </a:rPr>
              <a:t>	</a:t>
            </a:r>
            <a:r>
              <a:rPr lang="vi-VN">
                <a:solidFill>
                  <a:srgbClr val="A57A4C"/>
                </a:solidFill>
                <a:latin typeface="Consolas" panose="020B0609020204030204" pitchFamily="49" charset="0"/>
              </a:rPr>
              <a:t>//Trả về </a:t>
            </a:r>
            <a:r>
              <a:rPr lang="vi-VN">
                <a:solidFill>
                  <a:srgbClr val="D3AF86"/>
                </a:solidFill>
                <a:latin typeface="Consolas" panose="020B0609020204030204" pitchFamily="49" charset="0"/>
              </a:rPr>
              <a:t>0</a:t>
            </a:r>
          </a:p>
          <a:p>
            <a:endParaRPr lang="vi-VN">
              <a:solidFill>
                <a:srgbClr val="D3AF86"/>
              </a:solidFill>
              <a:latin typeface="Consolas" panose="020B0609020204030204" pitchFamily="49" charset="0"/>
            </a:endParaRPr>
          </a:p>
          <a:p>
            <a:r>
              <a:rPr lang="vi-VN">
                <a:solidFill>
                  <a:srgbClr val="D3AF86"/>
                </a:solidFill>
                <a:latin typeface="Consolas" panose="020B0609020204030204" pitchFamily="49" charset="0"/>
                <a:sym typeface="Wingdings" panose="05000000000000000000" pitchFamily="2" charset="2"/>
              </a:rPr>
              <a:t> Không có cạnh nối giữa đỉnh 1 và đỉnh 6</a:t>
            </a:r>
            <a:endParaRPr lang="vi-VN">
              <a:solidFill>
                <a:srgbClr val="D3AF86"/>
              </a:solidFill>
              <a:latin typeface="Consolas" panose="020B0609020204030204" pitchFamily="49" charset="0"/>
            </a:endParaRPr>
          </a:p>
          <a:p>
            <a:endParaRPr lang="en-US">
              <a:solidFill>
                <a:srgbClr val="D3AF86"/>
              </a:solidFill>
              <a:latin typeface="Consolas" panose="020B0609020204030204" pitchFamily="49" charset="0"/>
            </a:endParaRPr>
          </a:p>
        </p:txBody>
      </p:sp>
    </p:spTree>
    <p:extLst>
      <p:ext uri="{BB962C8B-B14F-4D97-AF65-F5344CB8AC3E}">
        <p14:creationId xmlns:p14="http://schemas.microsoft.com/office/powerpoint/2010/main" val="2440401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800" decel="100000"/>
                                        <p:tgtEl>
                                          <p:spTgt spid="6"/>
                                        </p:tgtEl>
                                      </p:cBhvr>
                                    </p:animEffect>
                                    <p:anim calcmode="lin" valueType="num">
                                      <p:cBhvr>
                                        <p:cTn id="8" dur="800" decel="100000" fill="hold"/>
                                        <p:tgtEl>
                                          <p:spTgt spid="6"/>
                                        </p:tgtEl>
                                        <p:attrNameLst>
                                          <p:attrName>style.rotation</p:attrName>
                                        </p:attrNameLst>
                                      </p:cBhvr>
                                      <p:tavLst>
                                        <p:tav tm="0">
                                          <p:val>
                                            <p:fltVal val="-90"/>
                                          </p:val>
                                        </p:tav>
                                        <p:tav tm="100000">
                                          <p:val>
                                            <p:fltVal val="0"/>
                                          </p:val>
                                        </p:tav>
                                      </p:tavLst>
                                    </p:anim>
                                    <p:anim calcmode="lin" valueType="num">
                                      <p:cBhvr>
                                        <p:cTn id="9" dur="800" decel="100000" fill="hold"/>
                                        <p:tgtEl>
                                          <p:spTgt spid="6"/>
                                        </p:tgtEl>
                                        <p:attrNameLst>
                                          <p:attrName>ppt_x</p:attrName>
                                        </p:attrNameLst>
                                      </p:cBhvr>
                                      <p:tavLst>
                                        <p:tav tm="0">
                                          <p:val>
                                            <p:strVal val="#ppt_x+0.4"/>
                                          </p:val>
                                        </p:tav>
                                        <p:tav tm="100000">
                                          <p:val>
                                            <p:strVal val="#ppt_x-0.05"/>
                                          </p:val>
                                        </p:tav>
                                      </p:tavLst>
                                    </p:anim>
                                    <p:anim calcmode="lin" valueType="num">
                                      <p:cBhvr>
                                        <p:cTn id="10" dur="800" decel="100000" fill="hold"/>
                                        <p:tgtEl>
                                          <p:spTgt spid="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800" decel="100000"/>
                                        <p:tgtEl>
                                          <p:spTgt spid="9"/>
                                        </p:tgtEl>
                                      </p:cBhvr>
                                    </p:animEffect>
                                    <p:anim calcmode="lin" valueType="num">
                                      <p:cBhvr>
                                        <p:cTn id="16" dur="800" decel="100000" fill="hold"/>
                                        <p:tgtEl>
                                          <p:spTgt spid="9"/>
                                        </p:tgtEl>
                                        <p:attrNameLst>
                                          <p:attrName>style.rotation</p:attrName>
                                        </p:attrNameLst>
                                      </p:cBhvr>
                                      <p:tavLst>
                                        <p:tav tm="0">
                                          <p:val>
                                            <p:fltVal val="-90"/>
                                          </p:val>
                                        </p:tav>
                                        <p:tav tm="100000">
                                          <p:val>
                                            <p:fltVal val="0"/>
                                          </p:val>
                                        </p:tav>
                                      </p:tavLst>
                                    </p:anim>
                                    <p:anim calcmode="lin" valueType="num">
                                      <p:cBhvr>
                                        <p:cTn id="17" dur="800" decel="100000" fill="hold"/>
                                        <p:tgtEl>
                                          <p:spTgt spid="9"/>
                                        </p:tgtEl>
                                        <p:attrNameLst>
                                          <p:attrName>ppt_x</p:attrName>
                                        </p:attrNameLst>
                                      </p:cBhvr>
                                      <p:tavLst>
                                        <p:tav tm="0">
                                          <p:val>
                                            <p:strVal val="#ppt_x+0.4"/>
                                          </p:val>
                                        </p:tav>
                                        <p:tav tm="100000">
                                          <p:val>
                                            <p:strVal val="#ppt_x-0.05"/>
                                          </p:val>
                                        </p:tav>
                                      </p:tavLst>
                                    </p:anim>
                                    <p:anim calcmode="lin" valueType="num">
                                      <p:cBhvr>
                                        <p:cTn id="18" dur="800" decel="100000" fill="hold"/>
                                        <p:tgtEl>
                                          <p:spTgt spid="9"/>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par>
                                <p:cTn id="21" presetID="3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800" decel="100000"/>
                                        <p:tgtEl>
                                          <p:spTgt spid="7"/>
                                        </p:tgtEl>
                                      </p:cBhvr>
                                    </p:animEffect>
                                    <p:anim calcmode="lin" valueType="num">
                                      <p:cBhvr>
                                        <p:cTn id="24" dur="800" decel="100000" fill="hold"/>
                                        <p:tgtEl>
                                          <p:spTgt spid="7"/>
                                        </p:tgtEl>
                                        <p:attrNameLst>
                                          <p:attrName>style.rotation</p:attrName>
                                        </p:attrNameLst>
                                      </p:cBhvr>
                                      <p:tavLst>
                                        <p:tav tm="0">
                                          <p:val>
                                            <p:fltVal val="-90"/>
                                          </p:val>
                                        </p:tav>
                                        <p:tav tm="100000">
                                          <p:val>
                                            <p:fltVal val="0"/>
                                          </p:val>
                                        </p:tav>
                                      </p:tavLst>
                                    </p:anim>
                                    <p:anim calcmode="lin" valueType="num">
                                      <p:cBhvr>
                                        <p:cTn id="25" dur="800" decel="100000" fill="hold"/>
                                        <p:tgtEl>
                                          <p:spTgt spid="7"/>
                                        </p:tgtEl>
                                        <p:attrNameLst>
                                          <p:attrName>ppt_x</p:attrName>
                                        </p:attrNameLst>
                                      </p:cBhvr>
                                      <p:tavLst>
                                        <p:tav tm="0">
                                          <p:val>
                                            <p:strVal val="#ppt_x+0.4"/>
                                          </p:val>
                                        </p:tav>
                                        <p:tav tm="100000">
                                          <p:val>
                                            <p:strVal val="#ppt_x-0.05"/>
                                          </p:val>
                                        </p:tav>
                                      </p:tavLst>
                                    </p:anim>
                                    <p:anim calcmode="lin" valueType="num">
                                      <p:cBhvr>
                                        <p:cTn id="26" dur="800" decel="100000" fill="hold"/>
                                        <p:tgtEl>
                                          <p:spTgt spid="7"/>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par>
                                <p:cTn id="29" presetID="3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800" decel="100000"/>
                                        <p:tgtEl>
                                          <p:spTgt spid="8"/>
                                        </p:tgtEl>
                                      </p:cBhvr>
                                    </p:animEffect>
                                    <p:anim calcmode="lin" valueType="num">
                                      <p:cBhvr>
                                        <p:cTn id="32" dur="800" decel="100000" fill="hold"/>
                                        <p:tgtEl>
                                          <p:spTgt spid="8"/>
                                        </p:tgtEl>
                                        <p:attrNameLst>
                                          <p:attrName>style.rotation</p:attrName>
                                        </p:attrNameLst>
                                      </p:cBhvr>
                                      <p:tavLst>
                                        <p:tav tm="0">
                                          <p:val>
                                            <p:fltVal val="-90"/>
                                          </p:val>
                                        </p:tav>
                                        <p:tav tm="100000">
                                          <p:val>
                                            <p:fltVal val="0"/>
                                          </p:val>
                                        </p:tav>
                                      </p:tavLst>
                                    </p:anim>
                                    <p:anim calcmode="lin" valueType="num">
                                      <p:cBhvr>
                                        <p:cTn id="33" dur="800" decel="100000" fill="hold"/>
                                        <p:tgtEl>
                                          <p:spTgt spid="8"/>
                                        </p:tgtEl>
                                        <p:attrNameLst>
                                          <p:attrName>ppt_x</p:attrName>
                                        </p:attrNameLst>
                                      </p:cBhvr>
                                      <p:tavLst>
                                        <p:tav tm="0">
                                          <p:val>
                                            <p:strVal val="#ppt_x+0.4"/>
                                          </p:val>
                                        </p:tav>
                                        <p:tav tm="100000">
                                          <p:val>
                                            <p:strVal val="#ppt_x-0.05"/>
                                          </p:val>
                                        </p:tav>
                                      </p:tavLst>
                                    </p:anim>
                                    <p:anim calcmode="lin" valueType="num">
                                      <p:cBhvr>
                                        <p:cTn id="34" dur="800" decel="100000" fill="hold"/>
                                        <p:tgtEl>
                                          <p:spTgt spid="8"/>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par>
                                <p:cTn id="37" presetID="3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800" decel="100000"/>
                                        <p:tgtEl>
                                          <p:spTgt spid="10"/>
                                        </p:tgtEl>
                                      </p:cBhvr>
                                    </p:animEffect>
                                    <p:anim calcmode="lin" valueType="num">
                                      <p:cBhvr>
                                        <p:cTn id="40" dur="800" decel="100000" fill="hold"/>
                                        <p:tgtEl>
                                          <p:spTgt spid="10"/>
                                        </p:tgtEl>
                                        <p:attrNameLst>
                                          <p:attrName>style.rotation</p:attrName>
                                        </p:attrNameLst>
                                      </p:cBhvr>
                                      <p:tavLst>
                                        <p:tav tm="0">
                                          <p:val>
                                            <p:fltVal val="-90"/>
                                          </p:val>
                                        </p:tav>
                                        <p:tav tm="100000">
                                          <p:val>
                                            <p:fltVal val="0"/>
                                          </p:val>
                                        </p:tav>
                                      </p:tavLst>
                                    </p:anim>
                                    <p:anim calcmode="lin" valueType="num">
                                      <p:cBhvr>
                                        <p:cTn id="41" dur="800" decel="100000" fill="hold"/>
                                        <p:tgtEl>
                                          <p:spTgt spid="10"/>
                                        </p:tgtEl>
                                        <p:attrNameLst>
                                          <p:attrName>ppt_x</p:attrName>
                                        </p:attrNameLst>
                                      </p:cBhvr>
                                      <p:tavLst>
                                        <p:tav tm="0">
                                          <p:val>
                                            <p:strVal val="#ppt_x+0.4"/>
                                          </p:val>
                                        </p:tav>
                                        <p:tav tm="100000">
                                          <p:val>
                                            <p:strVal val="#ppt_x-0.05"/>
                                          </p:val>
                                        </p:tav>
                                      </p:tavLst>
                                    </p:anim>
                                    <p:anim calcmode="lin" valueType="num">
                                      <p:cBhvr>
                                        <p:cTn id="42" dur="800" decel="100000" fill="hold"/>
                                        <p:tgtEl>
                                          <p:spTgt spid="10"/>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par>
                                <p:cTn id="45" presetID="3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800" decel="100000"/>
                                        <p:tgtEl>
                                          <p:spTgt spid="11"/>
                                        </p:tgtEl>
                                      </p:cBhvr>
                                    </p:animEffect>
                                    <p:anim calcmode="lin" valueType="num">
                                      <p:cBhvr>
                                        <p:cTn id="48" dur="800" decel="100000" fill="hold"/>
                                        <p:tgtEl>
                                          <p:spTgt spid="11"/>
                                        </p:tgtEl>
                                        <p:attrNameLst>
                                          <p:attrName>style.rotation</p:attrName>
                                        </p:attrNameLst>
                                      </p:cBhvr>
                                      <p:tavLst>
                                        <p:tav tm="0">
                                          <p:val>
                                            <p:fltVal val="-90"/>
                                          </p:val>
                                        </p:tav>
                                        <p:tav tm="100000">
                                          <p:val>
                                            <p:fltVal val="0"/>
                                          </p:val>
                                        </p:tav>
                                      </p:tavLst>
                                    </p:anim>
                                    <p:anim calcmode="lin" valueType="num">
                                      <p:cBhvr>
                                        <p:cTn id="49" dur="800" decel="100000" fill="hold"/>
                                        <p:tgtEl>
                                          <p:spTgt spid="11"/>
                                        </p:tgtEl>
                                        <p:attrNameLst>
                                          <p:attrName>ppt_x</p:attrName>
                                        </p:attrNameLst>
                                      </p:cBhvr>
                                      <p:tavLst>
                                        <p:tav tm="0">
                                          <p:val>
                                            <p:strVal val="#ppt_x+0.4"/>
                                          </p:val>
                                        </p:tav>
                                        <p:tav tm="100000">
                                          <p:val>
                                            <p:strVal val="#ppt_x-0.05"/>
                                          </p:val>
                                        </p:tav>
                                      </p:tavLst>
                                    </p:anim>
                                    <p:anim calcmode="lin" valueType="num">
                                      <p:cBhvr>
                                        <p:cTn id="50" dur="800" decel="100000" fill="hold"/>
                                        <p:tgtEl>
                                          <p:spTgt spid="11"/>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par>
                                <p:cTn id="53" presetID="30"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800" decel="100000"/>
                                        <p:tgtEl>
                                          <p:spTgt spid="12"/>
                                        </p:tgtEl>
                                      </p:cBhvr>
                                    </p:animEffect>
                                    <p:anim calcmode="lin" valueType="num">
                                      <p:cBhvr>
                                        <p:cTn id="56" dur="800" decel="100000" fill="hold"/>
                                        <p:tgtEl>
                                          <p:spTgt spid="12"/>
                                        </p:tgtEl>
                                        <p:attrNameLst>
                                          <p:attrName>style.rotation</p:attrName>
                                        </p:attrNameLst>
                                      </p:cBhvr>
                                      <p:tavLst>
                                        <p:tav tm="0">
                                          <p:val>
                                            <p:fltVal val="-90"/>
                                          </p:val>
                                        </p:tav>
                                        <p:tav tm="100000">
                                          <p:val>
                                            <p:fltVal val="0"/>
                                          </p:val>
                                        </p:tav>
                                      </p:tavLst>
                                    </p:anim>
                                    <p:anim calcmode="lin" valueType="num">
                                      <p:cBhvr>
                                        <p:cTn id="57" dur="800" decel="100000" fill="hold"/>
                                        <p:tgtEl>
                                          <p:spTgt spid="12"/>
                                        </p:tgtEl>
                                        <p:attrNameLst>
                                          <p:attrName>ppt_x</p:attrName>
                                        </p:attrNameLst>
                                      </p:cBhvr>
                                      <p:tavLst>
                                        <p:tav tm="0">
                                          <p:val>
                                            <p:strVal val="#ppt_x+0.4"/>
                                          </p:val>
                                        </p:tav>
                                        <p:tav tm="100000">
                                          <p:val>
                                            <p:strVal val="#ppt_x-0.05"/>
                                          </p:val>
                                        </p:tav>
                                      </p:tavLst>
                                    </p:anim>
                                    <p:anim calcmode="lin" valueType="num">
                                      <p:cBhvr>
                                        <p:cTn id="58" dur="800" decel="100000" fill="hold"/>
                                        <p:tgtEl>
                                          <p:spTgt spid="12"/>
                                        </p:tgtEl>
                                        <p:attrNameLst>
                                          <p:attrName>ppt_y</p:attrName>
                                        </p:attrNameLst>
                                      </p:cBhvr>
                                      <p:tavLst>
                                        <p:tav tm="0">
                                          <p:val>
                                            <p:strVal val="#ppt_y-0.4"/>
                                          </p:val>
                                        </p:tav>
                                        <p:tav tm="100000">
                                          <p:val>
                                            <p:strVal val="#ppt_y+0.1"/>
                                          </p:val>
                                        </p:tav>
                                      </p:tavLst>
                                    </p:anim>
                                    <p:anim calcmode="lin" valueType="num">
                                      <p:cBhvr>
                                        <p:cTn id="59"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60"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par>
                                <p:cTn id="61" presetID="30" presetClass="entr" presetSubtype="0"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800" decel="100000"/>
                                        <p:tgtEl>
                                          <p:spTgt spid="13"/>
                                        </p:tgtEl>
                                      </p:cBhvr>
                                    </p:animEffect>
                                    <p:anim calcmode="lin" valueType="num">
                                      <p:cBhvr>
                                        <p:cTn id="64" dur="800" decel="100000" fill="hold"/>
                                        <p:tgtEl>
                                          <p:spTgt spid="13"/>
                                        </p:tgtEl>
                                        <p:attrNameLst>
                                          <p:attrName>style.rotation</p:attrName>
                                        </p:attrNameLst>
                                      </p:cBhvr>
                                      <p:tavLst>
                                        <p:tav tm="0">
                                          <p:val>
                                            <p:fltVal val="-90"/>
                                          </p:val>
                                        </p:tav>
                                        <p:tav tm="100000">
                                          <p:val>
                                            <p:fltVal val="0"/>
                                          </p:val>
                                        </p:tav>
                                      </p:tavLst>
                                    </p:anim>
                                    <p:anim calcmode="lin" valueType="num">
                                      <p:cBhvr>
                                        <p:cTn id="65" dur="800" decel="100000" fill="hold"/>
                                        <p:tgtEl>
                                          <p:spTgt spid="13"/>
                                        </p:tgtEl>
                                        <p:attrNameLst>
                                          <p:attrName>ppt_x</p:attrName>
                                        </p:attrNameLst>
                                      </p:cBhvr>
                                      <p:tavLst>
                                        <p:tav tm="0">
                                          <p:val>
                                            <p:strVal val="#ppt_x+0.4"/>
                                          </p:val>
                                        </p:tav>
                                        <p:tav tm="100000">
                                          <p:val>
                                            <p:strVal val="#ppt_x-0.05"/>
                                          </p:val>
                                        </p:tav>
                                      </p:tavLst>
                                    </p:anim>
                                    <p:anim calcmode="lin" valueType="num">
                                      <p:cBhvr>
                                        <p:cTn id="66" dur="800" decel="100000" fill="hold"/>
                                        <p:tgtEl>
                                          <p:spTgt spid="13"/>
                                        </p:tgtEl>
                                        <p:attrNameLst>
                                          <p:attrName>ppt_y</p:attrName>
                                        </p:attrNameLst>
                                      </p:cBhvr>
                                      <p:tavLst>
                                        <p:tav tm="0">
                                          <p:val>
                                            <p:strVal val="#ppt_y-0.4"/>
                                          </p:val>
                                        </p:tav>
                                        <p:tav tm="100000">
                                          <p:val>
                                            <p:strVal val="#ppt_y+0.1"/>
                                          </p:val>
                                        </p:tav>
                                      </p:tavLst>
                                    </p:anim>
                                    <p:anim calcmode="lin" valueType="num">
                                      <p:cBhvr>
                                        <p:cTn id="67"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68"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par>
                                <p:cTn id="69" presetID="30" presetClass="entr" presetSubtype="0"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800" decel="100000"/>
                                        <p:tgtEl>
                                          <p:spTgt spid="14"/>
                                        </p:tgtEl>
                                      </p:cBhvr>
                                    </p:animEffect>
                                    <p:anim calcmode="lin" valueType="num">
                                      <p:cBhvr>
                                        <p:cTn id="72" dur="800" decel="100000" fill="hold"/>
                                        <p:tgtEl>
                                          <p:spTgt spid="14"/>
                                        </p:tgtEl>
                                        <p:attrNameLst>
                                          <p:attrName>style.rotation</p:attrName>
                                        </p:attrNameLst>
                                      </p:cBhvr>
                                      <p:tavLst>
                                        <p:tav tm="0">
                                          <p:val>
                                            <p:fltVal val="-90"/>
                                          </p:val>
                                        </p:tav>
                                        <p:tav tm="100000">
                                          <p:val>
                                            <p:fltVal val="0"/>
                                          </p:val>
                                        </p:tav>
                                      </p:tavLst>
                                    </p:anim>
                                    <p:anim calcmode="lin" valueType="num">
                                      <p:cBhvr>
                                        <p:cTn id="73" dur="800" decel="100000" fill="hold"/>
                                        <p:tgtEl>
                                          <p:spTgt spid="14"/>
                                        </p:tgtEl>
                                        <p:attrNameLst>
                                          <p:attrName>ppt_x</p:attrName>
                                        </p:attrNameLst>
                                      </p:cBhvr>
                                      <p:tavLst>
                                        <p:tav tm="0">
                                          <p:val>
                                            <p:strVal val="#ppt_x+0.4"/>
                                          </p:val>
                                        </p:tav>
                                        <p:tav tm="100000">
                                          <p:val>
                                            <p:strVal val="#ppt_x-0.05"/>
                                          </p:val>
                                        </p:tav>
                                      </p:tavLst>
                                    </p:anim>
                                    <p:anim calcmode="lin" valueType="num">
                                      <p:cBhvr>
                                        <p:cTn id="74" dur="800" decel="100000" fill="hold"/>
                                        <p:tgtEl>
                                          <p:spTgt spid="14"/>
                                        </p:tgtEl>
                                        <p:attrNameLst>
                                          <p:attrName>ppt_y</p:attrName>
                                        </p:attrNameLst>
                                      </p:cBhvr>
                                      <p:tavLst>
                                        <p:tav tm="0">
                                          <p:val>
                                            <p:strVal val="#ppt_y-0.4"/>
                                          </p:val>
                                        </p:tav>
                                        <p:tav tm="100000">
                                          <p:val>
                                            <p:strVal val="#ppt_y+0.1"/>
                                          </p:val>
                                        </p:tav>
                                      </p:tavLst>
                                    </p:anim>
                                    <p:anim calcmode="lin" valueType="num">
                                      <p:cBhvr>
                                        <p:cTn id="75"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76"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par>
                                <p:cTn id="77" presetID="30" presetClass="entr" presetSubtype="0"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fade">
                                      <p:cBhvr>
                                        <p:cTn id="79" dur="800" decel="100000"/>
                                        <p:tgtEl>
                                          <p:spTgt spid="15"/>
                                        </p:tgtEl>
                                      </p:cBhvr>
                                    </p:animEffect>
                                    <p:anim calcmode="lin" valueType="num">
                                      <p:cBhvr>
                                        <p:cTn id="80" dur="800" decel="100000" fill="hold"/>
                                        <p:tgtEl>
                                          <p:spTgt spid="15"/>
                                        </p:tgtEl>
                                        <p:attrNameLst>
                                          <p:attrName>style.rotation</p:attrName>
                                        </p:attrNameLst>
                                      </p:cBhvr>
                                      <p:tavLst>
                                        <p:tav tm="0">
                                          <p:val>
                                            <p:fltVal val="-90"/>
                                          </p:val>
                                        </p:tav>
                                        <p:tav tm="100000">
                                          <p:val>
                                            <p:fltVal val="0"/>
                                          </p:val>
                                        </p:tav>
                                      </p:tavLst>
                                    </p:anim>
                                    <p:anim calcmode="lin" valueType="num">
                                      <p:cBhvr>
                                        <p:cTn id="81" dur="800" decel="100000" fill="hold"/>
                                        <p:tgtEl>
                                          <p:spTgt spid="15"/>
                                        </p:tgtEl>
                                        <p:attrNameLst>
                                          <p:attrName>ppt_x</p:attrName>
                                        </p:attrNameLst>
                                      </p:cBhvr>
                                      <p:tavLst>
                                        <p:tav tm="0">
                                          <p:val>
                                            <p:strVal val="#ppt_x+0.4"/>
                                          </p:val>
                                        </p:tav>
                                        <p:tav tm="100000">
                                          <p:val>
                                            <p:strVal val="#ppt_x-0.05"/>
                                          </p:val>
                                        </p:tav>
                                      </p:tavLst>
                                    </p:anim>
                                    <p:anim calcmode="lin" valueType="num">
                                      <p:cBhvr>
                                        <p:cTn id="82" dur="800" decel="100000" fill="hold"/>
                                        <p:tgtEl>
                                          <p:spTgt spid="15"/>
                                        </p:tgtEl>
                                        <p:attrNameLst>
                                          <p:attrName>ppt_y</p:attrName>
                                        </p:attrNameLst>
                                      </p:cBhvr>
                                      <p:tavLst>
                                        <p:tav tm="0">
                                          <p:val>
                                            <p:strVal val="#ppt_y-0.4"/>
                                          </p:val>
                                        </p:tav>
                                        <p:tav tm="100000">
                                          <p:val>
                                            <p:strVal val="#ppt_y+0.1"/>
                                          </p:val>
                                        </p:tav>
                                      </p:tavLst>
                                    </p:anim>
                                    <p:anim calcmode="lin" valueType="num">
                                      <p:cBhvr>
                                        <p:cTn id="83"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84"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par>
                                <p:cTn id="85" presetID="30"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800" decel="100000"/>
                                        <p:tgtEl>
                                          <p:spTgt spid="16"/>
                                        </p:tgtEl>
                                      </p:cBhvr>
                                    </p:animEffect>
                                    <p:anim calcmode="lin" valueType="num">
                                      <p:cBhvr>
                                        <p:cTn id="88" dur="800" decel="100000" fill="hold"/>
                                        <p:tgtEl>
                                          <p:spTgt spid="16"/>
                                        </p:tgtEl>
                                        <p:attrNameLst>
                                          <p:attrName>style.rotation</p:attrName>
                                        </p:attrNameLst>
                                      </p:cBhvr>
                                      <p:tavLst>
                                        <p:tav tm="0">
                                          <p:val>
                                            <p:fltVal val="-90"/>
                                          </p:val>
                                        </p:tav>
                                        <p:tav tm="100000">
                                          <p:val>
                                            <p:fltVal val="0"/>
                                          </p:val>
                                        </p:tav>
                                      </p:tavLst>
                                    </p:anim>
                                    <p:anim calcmode="lin" valueType="num">
                                      <p:cBhvr>
                                        <p:cTn id="89" dur="800" decel="100000" fill="hold"/>
                                        <p:tgtEl>
                                          <p:spTgt spid="16"/>
                                        </p:tgtEl>
                                        <p:attrNameLst>
                                          <p:attrName>ppt_x</p:attrName>
                                        </p:attrNameLst>
                                      </p:cBhvr>
                                      <p:tavLst>
                                        <p:tav tm="0">
                                          <p:val>
                                            <p:strVal val="#ppt_x+0.4"/>
                                          </p:val>
                                        </p:tav>
                                        <p:tav tm="100000">
                                          <p:val>
                                            <p:strVal val="#ppt_x-0.05"/>
                                          </p:val>
                                        </p:tav>
                                      </p:tavLst>
                                    </p:anim>
                                    <p:anim calcmode="lin" valueType="num">
                                      <p:cBhvr>
                                        <p:cTn id="90" dur="800" decel="100000" fill="hold"/>
                                        <p:tgtEl>
                                          <p:spTgt spid="16"/>
                                        </p:tgtEl>
                                        <p:attrNameLst>
                                          <p:attrName>ppt_y</p:attrName>
                                        </p:attrNameLst>
                                      </p:cBhvr>
                                      <p:tavLst>
                                        <p:tav tm="0">
                                          <p:val>
                                            <p:strVal val="#ppt_y-0.4"/>
                                          </p:val>
                                        </p:tav>
                                        <p:tav tm="100000">
                                          <p:val>
                                            <p:strVal val="#ppt_y+0.1"/>
                                          </p:val>
                                        </p:tav>
                                      </p:tavLst>
                                    </p:anim>
                                    <p:anim calcmode="lin" valueType="num">
                                      <p:cBhvr>
                                        <p:cTn id="91"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92"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par>
                                <p:cTn id="93" presetID="30" presetClass="entr" presetSubtype="0" fill="hold" nodeType="with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fade">
                                      <p:cBhvr>
                                        <p:cTn id="95" dur="800" decel="100000"/>
                                        <p:tgtEl>
                                          <p:spTgt spid="17"/>
                                        </p:tgtEl>
                                      </p:cBhvr>
                                    </p:animEffect>
                                    <p:anim calcmode="lin" valueType="num">
                                      <p:cBhvr>
                                        <p:cTn id="96" dur="800" decel="100000" fill="hold"/>
                                        <p:tgtEl>
                                          <p:spTgt spid="17"/>
                                        </p:tgtEl>
                                        <p:attrNameLst>
                                          <p:attrName>style.rotation</p:attrName>
                                        </p:attrNameLst>
                                      </p:cBhvr>
                                      <p:tavLst>
                                        <p:tav tm="0">
                                          <p:val>
                                            <p:fltVal val="-90"/>
                                          </p:val>
                                        </p:tav>
                                        <p:tav tm="100000">
                                          <p:val>
                                            <p:fltVal val="0"/>
                                          </p:val>
                                        </p:tav>
                                      </p:tavLst>
                                    </p:anim>
                                    <p:anim calcmode="lin" valueType="num">
                                      <p:cBhvr>
                                        <p:cTn id="97" dur="800" decel="100000" fill="hold"/>
                                        <p:tgtEl>
                                          <p:spTgt spid="17"/>
                                        </p:tgtEl>
                                        <p:attrNameLst>
                                          <p:attrName>ppt_x</p:attrName>
                                        </p:attrNameLst>
                                      </p:cBhvr>
                                      <p:tavLst>
                                        <p:tav tm="0">
                                          <p:val>
                                            <p:strVal val="#ppt_x+0.4"/>
                                          </p:val>
                                        </p:tav>
                                        <p:tav tm="100000">
                                          <p:val>
                                            <p:strVal val="#ppt_x-0.05"/>
                                          </p:val>
                                        </p:tav>
                                      </p:tavLst>
                                    </p:anim>
                                    <p:anim calcmode="lin" valueType="num">
                                      <p:cBhvr>
                                        <p:cTn id="98" dur="800" decel="100000" fill="hold"/>
                                        <p:tgtEl>
                                          <p:spTgt spid="17"/>
                                        </p:tgtEl>
                                        <p:attrNameLst>
                                          <p:attrName>ppt_y</p:attrName>
                                        </p:attrNameLst>
                                      </p:cBhvr>
                                      <p:tavLst>
                                        <p:tav tm="0">
                                          <p:val>
                                            <p:strVal val="#ppt_y-0.4"/>
                                          </p:val>
                                        </p:tav>
                                        <p:tav tm="100000">
                                          <p:val>
                                            <p:strVal val="#ppt_y+0.1"/>
                                          </p:val>
                                        </p:tav>
                                      </p:tavLst>
                                    </p:anim>
                                    <p:anim calcmode="lin" valueType="num">
                                      <p:cBhvr>
                                        <p:cTn id="99"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100"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par>
                                <p:cTn id="101" presetID="30" presetClass="entr" presetSubtype="0" fill="hold"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fade">
                                      <p:cBhvr>
                                        <p:cTn id="103" dur="800" decel="100000"/>
                                        <p:tgtEl>
                                          <p:spTgt spid="18"/>
                                        </p:tgtEl>
                                      </p:cBhvr>
                                    </p:animEffect>
                                    <p:anim calcmode="lin" valueType="num">
                                      <p:cBhvr>
                                        <p:cTn id="104" dur="800" decel="100000" fill="hold"/>
                                        <p:tgtEl>
                                          <p:spTgt spid="18"/>
                                        </p:tgtEl>
                                        <p:attrNameLst>
                                          <p:attrName>style.rotation</p:attrName>
                                        </p:attrNameLst>
                                      </p:cBhvr>
                                      <p:tavLst>
                                        <p:tav tm="0">
                                          <p:val>
                                            <p:fltVal val="-90"/>
                                          </p:val>
                                        </p:tav>
                                        <p:tav tm="100000">
                                          <p:val>
                                            <p:fltVal val="0"/>
                                          </p:val>
                                        </p:tav>
                                      </p:tavLst>
                                    </p:anim>
                                    <p:anim calcmode="lin" valueType="num">
                                      <p:cBhvr>
                                        <p:cTn id="105" dur="800" decel="100000" fill="hold"/>
                                        <p:tgtEl>
                                          <p:spTgt spid="18"/>
                                        </p:tgtEl>
                                        <p:attrNameLst>
                                          <p:attrName>ppt_x</p:attrName>
                                        </p:attrNameLst>
                                      </p:cBhvr>
                                      <p:tavLst>
                                        <p:tav tm="0">
                                          <p:val>
                                            <p:strVal val="#ppt_x+0.4"/>
                                          </p:val>
                                        </p:tav>
                                        <p:tav tm="100000">
                                          <p:val>
                                            <p:strVal val="#ppt_x-0.05"/>
                                          </p:val>
                                        </p:tav>
                                      </p:tavLst>
                                    </p:anim>
                                    <p:anim calcmode="lin" valueType="num">
                                      <p:cBhvr>
                                        <p:cTn id="106" dur="800" decel="100000" fill="hold"/>
                                        <p:tgtEl>
                                          <p:spTgt spid="18"/>
                                        </p:tgtEl>
                                        <p:attrNameLst>
                                          <p:attrName>ppt_y</p:attrName>
                                        </p:attrNameLst>
                                      </p:cBhvr>
                                      <p:tavLst>
                                        <p:tav tm="0">
                                          <p:val>
                                            <p:strVal val="#ppt_y-0.4"/>
                                          </p:val>
                                        </p:tav>
                                        <p:tav tm="100000">
                                          <p:val>
                                            <p:strVal val="#ppt_y+0.1"/>
                                          </p:val>
                                        </p:tav>
                                      </p:tavLst>
                                    </p:anim>
                                    <p:anim calcmode="lin" valueType="num">
                                      <p:cBhvr>
                                        <p:cTn id="107" dur="200" accel="100000" fill="hold">
                                          <p:stCondLst>
                                            <p:cond delay="800"/>
                                          </p:stCondLst>
                                        </p:cTn>
                                        <p:tgtEl>
                                          <p:spTgt spid="18"/>
                                        </p:tgtEl>
                                        <p:attrNameLst>
                                          <p:attrName>ppt_x</p:attrName>
                                        </p:attrNameLst>
                                      </p:cBhvr>
                                      <p:tavLst>
                                        <p:tav tm="0">
                                          <p:val>
                                            <p:strVal val="#ppt_x-0.05"/>
                                          </p:val>
                                        </p:tav>
                                        <p:tav tm="100000">
                                          <p:val>
                                            <p:strVal val="#ppt_x"/>
                                          </p:val>
                                        </p:tav>
                                      </p:tavLst>
                                    </p:anim>
                                    <p:anim calcmode="lin" valueType="num">
                                      <p:cBhvr>
                                        <p:cTn id="108" dur="200" accel="100000" fill="hold">
                                          <p:stCondLst>
                                            <p:cond delay="800"/>
                                          </p:stCondLst>
                                        </p:cTn>
                                        <p:tgtEl>
                                          <p:spTgt spid="18"/>
                                        </p:tgtEl>
                                        <p:attrNameLst>
                                          <p:attrName>ppt_y</p:attrName>
                                        </p:attrNameLst>
                                      </p:cBhvr>
                                      <p:tavLst>
                                        <p:tav tm="0">
                                          <p:val>
                                            <p:strVal val="#ppt_y+0.1"/>
                                          </p:val>
                                        </p:tav>
                                        <p:tav tm="100000">
                                          <p:val>
                                            <p:strVal val="#ppt_y"/>
                                          </p:val>
                                        </p:tav>
                                      </p:tavLst>
                                    </p:anim>
                                  </p:childTnLst>
                                </p:cTn>
                              </p:par>
                              <p:par>
                                <p:cTn id="109" presetID="30" presetClass="entr" presetSubtype="0" fill="hold" nodeType="with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fade">
                                      <p:cBhvr>
                                        <p:cTn id="111" dur="800" decel="100000"/>
                                        <p:tgtEl>
                                          <p:spTgt spid="19"/>
                                        </p:tgtEl>
                                      </p:cBhvr>
                                    </p:animEffect>
                                    <p:anim calcmode="lin" valueType="num">
                                      <p:cBhvr>
                                        <p:cTn id="112" dur="800" decel="100000" fill="hold"/>
                                        <p:tgtEl>
                                          <p:spTgt spid="19"/>
                                        </p:tgtEl>
                                        <p:attrNameLst>
                                          <p:attrName>style.rotation</p:attrName>
                                        </p:attrNameLst>
                                      </p:cBhvr>
                                      <p:tavLst>
                                        <p:tav tm="0">
                                          <p:val>
                                            <p:fltVal val="-90"/>
                                          </p:val>
                                        </p:tav>
                                        <p:tav tm="100000">
                                          <p:val>
                                            <p:fltVal val="0"/>
                                          </p:val>
                                        </p:tav>
                                      </p:tavLst>
                                    </p:anim>
                                    <p:anim calcmode="lin" valueType="num">
                                      <p:cBhvr>
                                        <p:cTn id="113" dur="800" decel="100000" fill="hold"/>
                                        <p:tgtEl>
                                          <p:spTgt spid="19"/>
                                        </p:tgtEl>
                                        <p:attrNameLst>
                                          <p:attrName>ppt_x</p:attrName>
                                        </p:attrNameLst>
                                      </p:cBhvr>
                                      <p:tavLst>
                                        <p:tav tm="0">
                                          <p:val>
                                            <p:strVal val="#ppt_x+0.4"/>
                                          </p:val>
                                        </p:tav>
                                        <p:tav tm="100000">
                                          <p:val>
                                            <p:strVal val="#ppt_x-0.05"/>
                                          </p:val>
                                        </p:tav>
                                      </p:tavLst>
                                    </p:anim>
                                    <p:anim calcmode="lin" valueType="num">
                                      <p:cBhvr>
                                        <p:cTn id="114" dur="800" decel="100000" fill="hold"/>
                                        <p:tgtEl>
                                          <p:spTgt spid="19"/>
                                        </p:tgtEl>
                                        <p:attrNameLst>
                                          <p:attrName>ppt_y</p:attrName>
                                        </p:attrNameLst>
                                      </p:cBhvr>
                                      <p:tavLst>
                                        <p:tav tm="0">
                                          <p:val>
                                            <p:strVal val="#ppt_y-0.4"/>
                                          </p:val>
                                        </p:tav>
                                        <p:tav tm="100000">
                                          <p:val>
                                            <p:strVal val="#ppt_y+0.1"/>
                                          </p:val>
                                        </p:tav>
                                      </p:tavLst>
                                    </p:anim>
                                    <p:anim calcmode="lin" valueType="num">
                                      <p:cBhvr>
                                        <p:cTn id="115" dur="200" accel="100000" fill="hold">
                                          <p:stCondLst>
                                            <p:cond delay="800"/>
                                          </p:stCondLst>
                                        </p:cTn>
                                        <p:tgtEl>
                                          <p:spTgt spid="19"/>
                                        </p:tgtEl>
                                        <p:attrNameLst>
                                          <p:attrName>ppt_x</p:attrName>
                                        </p:attrNameLst>
                                      </p:cBhvr>
                                      <p:tavLst>
                                        <p:tav tm="0">
                                          <p:val>
                                            <p:strVal val="#ppt_x-0.05"/>
                                          </p:val>
                                        </p:tav>
                                        <p:tav tm="100000">
                                          <p:val>
                                            <p:strVal val="#ppt_x"/>
                                          </p:val>
                                        </p:tav>
                                      </p:tavLst>
                                    </p:anim>
                                    <p:anim calcmode="lin" valueType="num">
                                      <p:cBhvr>
                                        <p:cTn id="116" dur="200" accel="100000" fill="hold">
                                          <p:stCondLst>
                                            <p:cond delay="800"/>
                                          </p:stCondLst>
                                        </p:cTn>
                                        <p:tgtEl>
                                          <p:spTgt spid="19"/>
                                        </p:tgtEl>
                                        <p:attrNameLst>
                                          <p:attrName>ppt_y</p:attrName>
                                        </p:attrNameLst>
                                      </p:cBhvr>
                                      <p:tavLst>
                                        <p:tav tm="0">
                                          <p:val>
                                            <p:strVal val="#ppt_y+0.1"/>
                                          </p:val>
                                        </p:tav>
                                        <p:tav tm="100000">
                                          <p:val>
                                            <p:strVal val="#ppt_y"/>
                                          </p:val>
                                        </p:tav>
                                      </p:tavLst>
                                    </p:anim>
                                  </p:childTnLst>
                                </p:cTn>
                              </p:par>
                              <p:par>
                                <p:cTn id="117" presetID="30" presetClass="entr" presetSubtype="0" fill="hold" nodeType="withEffect">
                                  <p:stCondLst>
                                    <p:cond delay="0"/>
                                  </p:stCondLst>
                                  <p:childTnLst>
                                    <p:set>
                                      <p:cBhvr>
                                        <p:cTn id="118" dur="1" fill="hold">
                                          <p:stCondLst>
                                            <p:cond delay="0"/>
                                          </p:stCondLst>
                                        </p:cTn>
                                        <p:tgtEl>
                                          <p:spTgt spid="20"/>
                                        </p:tgtEl>
                                        <p:attrNameLst>
                                          <p:attrName>style.visibility</p:attrName>
                                        </p:attrNameLst>
                                      </p:cBhvr>
                                      <p:to>
                                        <p:strVal val="visible"/>
                                      </p:to>
                                    </p:set>
                                    <p:animEffect transition="in" filter="fade">
                                      <p:cBhvr>
                                        <p:cTn id="119" dur="800" decel="100000"/>
                                        <p:tgtEl>
                                          <p:spTgt spid="20"/>
                                        </p:tgtEl>
                                      </p:cBhvr>
                                    </p:animEffect>
                                    <p:anim calcmode="lin" valueType="num">
                                      <p:cBhvr>
                                        <p:cTn id="120" dur="800" decel="100000" fill="hold"/>
                                        <p:tgtEl>
                                          <p:spTgt spid="20"/>
                                        </p:tgtEl>
                                        <p:attrNameLst>
                                          <p:attrName>style.rotation</p:attrName>
                                        </p:attrNameLst>
                                      </p:cBhvr>
                                      <p:tavLst>
                                        <p:tav tm="0">
                                          <p:val>
                                            <p:fltVal val="-90"/>
                                          </p:val>
                                        </p:tav>
                                        <p:tav tm="100000">
                                          <p:val>
                                            <p:fltVal val="0"/>
                                          </p:val>
                                        </p:tav>
                                      </p:tavLst>
                                    </p:anim>
                                    <p:anim calcmode="lin" valueType="num">
                                      <p:cBhvr>
                                        <p:cTn id="121" dur="800" decel="100000" fill="hold"/>
                                        <p:tgtEl>
                                          <p:spTgt spid="20"/>
                                        </p:tgtEl>
                                        <p:attrNameLst>
                                          <p:attrName>ppt_x</p:attrName>
                                        </p:attrNameLst>
                                      </p:cBhvr>
                                      <p:tavLst>
                                        <p:tav tm="0">
                                          <p:val>
                                            <p:strVal val="#ppt_x+0.4"/>
                                          </p:val>
                                        </p:tav>
                                        <p:tav tm="100000">
                                          <p:val>
                                            <p:strVal val="#ppt_x-0.05"/>
                                          </p:val>
                                        </p:tav>
                                      </p:tavLst>
                                    </p:anim>
                                    <p:anim calcmode="lin" valueType="num">
                                      <p:cBhvr>
                                        <p:cTn id="122" dur="800" decel="100000" fill="hold"/>
                                        <p:tgtEl>
                                          <p:spTgt spid="20"/>
                                        </p:tgtEl>
                                        <p:attrNameLst>
                                          <p:attrName>ppt_y</p:attrName>
                                        </p:attrNameLst>
                                      </p:cBhvr>
                                      <p:tavLst>
                                        <p:tav tm="0">
                                          <p:val>
                                            <p:strVal val="#ppt_y-0.4"/>
                                          </p:val>
                                        </p:tav>
                                        <p:tav tm="100000">
                                          <p:val>
                                            <p:strVal val="#ppt_y+0.1"/>
                                          </p:val>
                                        </p:tav>
                                      </p:tavLst>
                                    </p:anim>
                                    <p:anim calcmode="lin" valueType="num">
                                      <p:cBhvr>
                                        <p:cTn id="123" dur="200" accel="100000" fill="hold">
                                          <p:stCondLst>
                                            <p:cond delay="800"/>
                                          </p:stCondLst>
                                        </p:cTn>
                                        <p:tgtEl>
                                          <p:spTgt spid="20"/>
                                        </p:tgtEl>
                                        <p:attrNameLst>
                                          <p:attrName>ppt_x</p:attrName>
                                        </p:attrNameLst>
                                      </p:cBhvr>
                                      <p:tavLst>
                                        <p:tav tm="0">
                                          <p:val>
                                            <p:strVal val="#ppt_x-0.05"/>
                                          </p:val>
                                        </p:tav>
                                        <p:tav tm="100000">
                                          <p:val>
                                            <p:strVal val="#ppt_x"/>
                                          </p:val>
                                        </p:tav>
                                      </p:tavLst>
                                    </p:anim>
                                    <p:anim calcmode="lin" valueType="num">
                                      <p:cBhvr>
                                        <p:cTn id="124" dur="200" accel="100000" fill="hold">
                                          <p:stCondLst>
                                            <p:cond delay="800"/>
                                          </p:stCondLst>
                                        </p:cTn>
                                        <p:tgtEl>
                                          <p:spTgt spid="20"/>
                                        </p:tgtEl>
                                        <p:attrNameLst>
                                          <p:attrName>ppt_y</p:attrName>
                                        </p:attrNameLst>
                                      </p:cBhvr>
                                      <p:tavLst>
                                        <p:tav tm="0">
                                          <p:val>
                                            <p:strVal val="#ppt_y+0.1"/>
                                          </p:val>
                                        </p:tav>
                                        <p:tav tm="100000">
                                          <p:val>
                                            <p:strVal val="#ppt_y"/>
                                          </p:val>
                                        </p:tav>
                                      </p:tavLst>
                                    </p:anim>
                                  </p:childTnLst>
                                </p:cTn>
                              </p:par>
                              <p:par>
                                <p:cTn id="125" presetID="30" presetClass="entr" presetSubtype="0" fill="hold" nodeType="withEffect">
                                  <p:stCondLst>
                                    <p:cond delay="0"/>
                                  </p:stCondLst>
                                  <p:childTnLst>
                                    <p:set>
                                      <p:cBhvr>
                                        <p:cTn id="126" dur="1" fill="hold">
                                          <p:stCondLst>
                                            <p:cond delay="0"/>
                                          </p:stCondLst>
                                        </p:cTn>
                                        <p:tgtEl>
                                          <p:spTgt spid="21"/>
                                        </p:tgtEl>
                                        <p:attrNameLst>
                                          <p:attrName>style.visibility</p:attrName>
                                        </p:attrNameLst>
                                      </p:cBhvr>
                                      <p:to>
                                        <p:strVal val="visible"/>
                                      </p:to>
                                    </p:set>
                                    <p:animEffect transition="in" filter="fade">
                                      <p:cBhvr>
                                        <p:cTn id="127" dur="800" decel="100000"/>
                                        <p:tgtEl>
                                          <p:spTgt spid="21"/>
                                        </p:tgtEl>
                                      </p:cBhvr>
                                    </p:animEffect>
                                    <p:anim calcmode="lin" valueType="num">
                                      <p:cBhvr>
                                        <p:cTn id="128" dur="800" decel="100000" fill="hold"/>
                                        <p:tgtEl>
                                          <p:spTgt spid="21"/>
                                        </p:tgtEl>
                                        <p:attrNameLst>
                                          <p:attrName>style.rotation</p:attrName>
                                        </p:attrNameLst>
                                      </p:cBhvr>
                                      <p:tavLst>
                                        <p:tav tm="0">
                                          <p:val>
                                            <p:fltVal val="-90"/>
                                          </p:val>
                                        </p:tav>
                                        <p:tav tm="100000">
                                          <p:val>
                                            <p:fltVal val="0"/>
                                          </p:val>
                                        </p:tav>
                                      </p:tavLst>
                                    </p:anim>
                                    <p:anim calcmode="lin" valueType="num">
                                      <p:cBhvr>
                                        <p:cTn id="129" dur="800" decel="100000" fill="hold"/>
                                        <p:tgtEl>
                                          <p:spTgt spid="21"/>
                                        </p:tgtEl>
                                        <p:attrNameLst>
                                          <p:attrName>ppt_x</p:attrName>
                                        </p:attrNameLst>
                                      </p:cBhvr>
                                      <p:tavLst>
                                        <p:tav tm="0">
                                          <p:val>
                                            <p:strVal val="#ppt_x+0.4"/>
                                          </p:val>
                                        </p:tav>
                                        <p:tav tm="100000">
                                          <p:val>
                                            <p:strVal val="#ppt_x-0.05"/>
                                          </p:val>
                                        </p:tav>
                                      </p:tavLst>
                                    </p:anim>
                                    <p:anim calcmode="lin" valueType="num">
                                      <p:cBhvr>
                                        <p:cTn id="130" dur="800" decel="100000" fill="hold"/>
                                        <p:tgtEl>
                                          <p:spTgt spid="21"/>
                                        </p:tgtEl>
                                        <p:attrNameLst>
                                          <p:attrName>ppt_y</p:attrName>
                                        </p:attrNameLst>
                                      </p:cBhvr>
                                      <p:tavLst>
                                        <p:tav tm="0">
                                          <p:val>
                                            <p:strVal val="#ppt_y-0.4"/>
                                          </p:val>
                                        </p:tav>
                                        <p:tav tm="100000">
                                          <p:val>
                                            <p:strVal val="#ppt_y+0.1"/>
                                          </p:val>
                                        </p:tav>
                                      </p:tavLst>
                                    </p:anim>
                                    <p:anim calcmode="lin" valueType="num">
                                      <p:cBhvr>
                                        <p:cTn id="131"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132"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par>
                                <p:cTn id="133" presetID="30" presetClass="entr" presetSubtype="0" fill="hold" grpId="0" nodeType="withEffect">
                                  <p:stCondLst>
                                    <p:cond delay="0"/>
                                  </p:stCondLst>
                                  <p:childTnLst>
                                    <p:set>
                                      <p:cBhvr>
                                        <p:cTn id="134" dur="1" fill="hold">
                                          <p:stCondLst>
                                            <p:cond delay="0"/>
                                          </p:stCondLst>
                                        </p:cTn>
                                        <p:tgtEl>
                                          <p:spTgt spid="22"/>
                                        </p:tgtEl>
                                        <p:attrNameLst>
                                          <p:attrName>style.visibility</p:attrName>
                                        </p:attrNameLst>
                                      </p:cBhvr>
                                      <p:to>
                                        <p:strVal val="visible"/>
                                      </p:to>
                                    </p:set>
                                    <p:animEffect transition="in" filter="fade">
                                      <p:cBhvr>
                                        <p:cTn id="135" dur="800" decel="100000"/>
                                        <p:tgtEl>
                                          <p:spTgt spid="22"/>
                                        </p:tgtEl>
                                      </p:cBhvr>
                                    </p:animEffect>
                                    <p:anim calcmode="lin" valueType="num">
                                      <p:cBhvr>
                                        <p:cTn id="136" dur="800" decel="100000" fill="hold"/>
                                        <p:tgtEl>
                                          <p:spTgt spid="22"/>
                                        </p:tgtEl>
                                        <p:attrNameLst>
                                          <p:attrName>style.rotation</p:attrName>
                                        </p:attrNameLst>
                                      </p:cBhvr>
                                      <p:tavLst>
                                        <p:tav tm="0">
                                          <p:val>
                                            <p:fltVal val="-90"/>
                                          </p:val>
                                        </p:tav>
                                        <p:tav tm="100000">
                                          <p:val>
                                            <p:fltVal val="0"/>
                                          </p:val>
                                        </p:tav>
                                      </p:tavLst>
                                    </p:anim>
                                    <p:anim calcmode="lin" valueType="num">
                                      <p:cBhvr>
                                        <p:cTn id="137" dur="800" decel="100000" fill="hold"/>
                                        <p:tgtEl>
                                          <p:spTgt spid="22"/>
                                        </p:tgtEl>
                                        <p:attrNameLst>
                                          <p:attrName>ppt_x</p:attrName>
                                        </p:attrNameLst>
                                      </p:cBhvr>
                                      <p:tavLst>
                                        <p:tav tm="0">
                                          <p:val>
                                            <p:strVal val="#ppt_x+0.4"/>
                                          </p:val>
                                        </p:tav>
                                        <p:tav tm="100000">
                                          <p:val>
                                            <p:strVal val="#ppt_x-0.05"/>
                                          </p:val>
                                        </p:tav>
                                      </p:tavLst>
                                    </p:anim>
                                    <p:anim calcmode="lin" valueType="num">
                                      <p:cBhvr>
                                        <p:cTn id="138" dur="800" decel="100000" fill="hold"/>
                                        <p:tgtEl>
                                          <p:spTgt spid="22"/>
                                        </p:tgtEl>
                                        <p:attrNameLst>
                                          <p:attrName>ppt_y</p:attrName>
                                        </p:attrNameLst>
                                      </p:cBhvr>
                                      <p:tavLst>
                                        <p:tav tm="0">
                                          <p:val>
                                            <p:strVal val="#ppt_y-0.4"/>
                                          </p:val>
                                        </p:tav>
                                        <p:tav tm="100000">
                                          <p:val>
                                            <p:strVal val="#ppt_y+0.1"/>
                                          </p:val>
                                        </p:tav>
                                      </p:tavLst>
                                    </p:anim>
                                    <p:anim calcmode="lin" valueType="num">
                                      <p:cBhvr>
                                        <p:cTn id="139"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140"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par>
                                <p:cTn id="141" presetID="30" presetClass="entr" presetSubtype="0" fill="hold" grpId="0" nodeType="withEffect">
                                  <p:stCondLst>
                                    <p:cond delay="0"/>
                                  </p:stCondLst>
                                  <p:childTnLst>
                                    <p:set>
                                      <p:cBhvr>
                                        <p:cTn id="142" dur="1" fill="hold">
                                          <p:stCondLst>
                                            <p:cond delay="0"/>
                                          </p:stCondLst>
                                        </p:cTn>
                                        <p:tgtEl>
                                          <p:spTgt spid="23"/>
                                        </p:tgtEl>
                                        <p:attrNameLst>
                                          <p:attrName>style.visibility</p:attrName>
                                        </p:attrNameLst>
                                      </p:cBhvr>
                                      <p:to>
                                        <p:strVal val="visible"/>
                                      </p:to>
                                    </p:set>
                                    <p:animEffect transition="in" filter="fade">
                                      <p:cBhvr>
                                        <p:cTn id="143" dur="800" decel="100000"/>
                                        <p:tgtEl>
                                          <p:spTgt spid="23"/>
                                        </p:tgtEl>
                                      </p:cBhvr>
                                    </p:animEffect>
                                    <p:anim calcmode="lin" valueType="num">
                                      <p:cBhvr>
                                        <p:cTn id="144" dur="800" decel="100000" fill="hold"/>
                                        <p:tgtEl>
                                          <p:spTgt spid="23"/>
                                        </p:tgtEl>
                                        <p:attrNameLst>
                                          <p:attrName>style.rotation</p:attrName>
                                        </p:attrNameLst>
                                      </p:cBhvr>
                                      <p:tavLst>
                                        <p:tav tm="0">
                                          <p:val>
                                            <p:fltVal val="-90"/>
                                          </p:val>
                                        </p:tav>
                                        <p:tav tm="100000">
                                          <p:val>
                                            <p:fltVal val="0"/>
                                          </p:val>
                                        </p:tav>
                                      </p:tavLst>
                                    </p:anim>
                                    <p:anim calcmode="lin" valueType="num">
                                      <p:cBhvr>
                                        <p:cTn id="145" dur="800" decel="100000" fill="hold"/>
                                        <p:tgtEl>
                                          <p:spTgt spid="23"/>
                                        </p:tgtEl>
                                        <p:attrNameLst>
                                          <p:attrName>ppt_x</p:attrName>
                                        </p:attrNameLst>
                                      </p:cBhvr>
                                      <p:tavLst>
                                        <p:tav tm="0">
                                          <p:val>
                                            <p:strVal val="#ppt_x+0.4"/>
                                          </p:val>
                                        </p:tav>
                                        <p:tav tm="100000">
                                          <p:val>
                                            <p:strVal val="#ppt_x-0.05"/>
                                          </p:val>
                                        </p:tav>
                                      </p:tavLst>
                                    </p:anim>
                                    <p:anim calcmode="lin" valueType="num">
                                      <p:cBhvr>
                                        <p:cTn id="146" dur="800" decel="100000" fill="hold"/>
                                        <p:tgtEl>
                                          <p:spTgt spid="23"/>
                                        </p:tgtEl>
                                        <p:attrNameLst>
                                          <p:attrName>ppt_y</p:attrName>
                                        </p:attrNameLst>
                                      </p:cBhvr>
                                      <p:tavLst>
                                        <p:tav tm="0">
                                          <p:val>
                                            <p:strVal val="#ppt_y-0.4"/>
                                          </p:val>
                                        </p:tav>
                                        <p:tav tm="100000">
                                          <p:val>
                                            <p:strVal val="#ppt_y+0.1"/>
                                          </p:val>
                                        </p:tav>
                                      </p:tavLst>
                                    </p:anim>
                                    <p:anim calcmode="lin" valueType="num">
                                      <p:cBhvr>
                                        <p:cTn id="147" dur="200" accel="100000" fill="hold">
                                          <p:stCondLst>
                                            <p:cond delay="800"/>
                                          </p:stCondLst>
                                        </p:cTn>
                                        <p:tgtEl>
                                          <p:spTgt spid="23"/>
                                        </p:tgtEl>
                                        <p:attrNameLst>
                                          <p:attrName>ppt_x</p:attrName>
                                        </p:attrNameLst>
                                      </p:cBhvr>
                                      <p:tavLst>
                                        <p:tav tm="0">
                                          <p:val>
                                            <p:strVal val="#ppt_x-0.05"/>
                                          </p:val>
                                        </p:tav>
                                        <p:tav tm="100000">
                                          <p:val>
                                            <p:strVal val="#ppt_x"/>
                                          </p:val>
                                        </p:tav>
                                      </p:tavLst>
                                    </p:anim>
                                    <p:anim calcmode="lin" valueType="num">
                                      <p:cBhvr>
                                        <p:cTn id="148" dur="200" accel="100000" fill="hold">
                                          <p:stCondLst>
                                            <p:cond delay="800"/>
                                          </p:stCondLst>
                                        </p:cTn>
                                        <p:tgtEl>
                                          <p:spTgt spid="23"/>
                                        </p:tgtEl>
                                        <p:attrNameLst>
                                          <p:attrName>ppt_y</p:attrName>
                                        </p:attrNameLst>
                                      </p:cBhvr>
                                      <p:tavLst>
                                        <p:tav tm="0">
                                          <p:val>
                                            <p:strVal val="#ppt_y+0.1"/>
                                          </p:val>
                                        </p:tav>
                                        <p:tav tm="100000">
                                          <p:val>
                                            <p:strVal val="#ppt_y"/>
                                          </p:val>
                                        </p:tav>
                                      </p:tavLst>
                                    </p:anim>
                                  </p:childTnLst>
                                </p:cTn>
                              </p:par>
                              <p:par>
                                <p:cTn id="149" presetID="30" presetClass="entr" presetSubtype="0" fill="hold" grpId="0"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fade">
                                      <p:cBhvr>
                                        <p:cTn id="151" dur="800" decel="100000"/>
                                        <p:tgtEl>
                                          <p:spTgt spid="24"/>
                                        </p:tgtEl>
                                      </p:cBhvr>
                                    </p:animEffect>
                                    <p:anim calcmode="lin" valueType="num">
                                      <p:cBhvr>
                                        <p:cTn id="152" dur="800" decel="100000" fill="hold"/>
                                        <p:tgtEl>
                                          <p:spTgt spid="24"/>
                                        </p:tgtEl>
                                        <p:attrNameLst>
                                          <p:attrName>style.rotation</p:attrName>
                                        </p:attrNameLst>
                                      </p:cBhvr>
                                      <p:tavLst>
                                        <p:tav tm="0">
                                          <p:val>
                                            <p:fltVal val="-90"/>
                                          </p:val>
                                        </p:tav>
                                        <p:tav tm="100000">
                                          <p:val>
                                            <p:fltVal val="0"/>
                                          </p:val>
                                        </p:tav>
                                      </p:tavLst>
                                    </p:anim>
                                    <p:anim calcmode="lin" valueType="num">
                                      <p:cBhvr>
                                        <p:cTn id="153" dur="800" decel="100000" fill="hold"/>
                                        <p:tgtEl>
                                          <p:spTgt spid="24"/>
                                        </p:tgtEl>
                                        <p:attrNameLst>
                                          <p:attrName>ppt_x</p:attrName>
                                        </p:attrNameLst>
                                      </p:cBhvr>
                                      <p:tavLst>
                                        <p:tav tm="0">
                                          <p:val>
                                            <p:strVal val="#ppt_x+0.4"/>
                                          </p:val>
                                        </p:tav>
                                        <p:tav tm="100000">
                                          <p:val>
                                            <p:strVal val="#ppt_x-0.05"/>
                                          </p:val>
                                        </p:tav>
                                      </p:tavLst>
                                    </p:anim>
                                    <p:anim calcmode="lin" valueType="num">
                                      <p:cBhvr>
                                        <p:cTn id="154" dur="800" decel="100000" fill="hold"/>
                                        <p:tgtEl>
                                          <p:spTgt spid="24"/>
                                        </p:tgtEl>
                                        <p:attrNameLst>
                                          <p:attrName>ppt_y</p:attrName>
                                        </p:attrNameLst>
                                      </p:cBhvr>
                                      <p:tavLst>
                                        <p:tav tm="0">
                                          <p:val>
                                            <p:strVal val="#ppt_y-0.4"/>
                                          </p:val>
                                        </p:tav>
                                        <p:tav tm="100000">
                                          <p:val>
                                            <p:strVal val="#ppt_y+0.1"/>
                                          </p:val>
                                        </p:tav>
                                      </p:tavLst>
                                    </p:anim>
                                    <p:anim calcmode="lin" valueType="num">
                                      <p:cBhvr>
                                        <p:cTn id="155" dur="200" accel="100000" fill="hold">
                                          <p:stCondLst>
                                            <p:cond delay="800"/>
                                          </p:stCondLst>
                                        </p:cTn>
                                        <p:tgtEl>
                                          <p:spTgt spid="24"/>
                                        </p:tgtEl>
                                        <p:attrNameLst>
                                          <p:attrName>ppt_x</p:attrName>
                                        </p:attrNameLst>
                                      </p:cBhvr>
                                      <p:tavLst>
                                        <p:tav tm="0">
                                          <p:val>
                                            <p:strVal val="#ppt_x-0.05"/>
                                          </p:val>
                                        </p:tav>
                                        <p:tav tm="100000">
                                          <p:val>
                                            <p:strVal val="#ppt_x"/>
                                          </p:val>
                                        </p:tav>
                                      </p:tavLst>
                                    </p:anim>
                                    <p:anim calcmode="lin" valueType="num">
                                      <p:cBhvr>
                                        <p:cTn id="156" dur="200" accel="100000" fill="hold">
                                          <p:stCondLst>
                                            <p:cond delay="800"/>
                                          </p:stCondLst>
                                        </p:cTn>
                                        <p:tgtEl>
                                          <p:spTgt spid="24"/>
                                        </p:tgtEl>
                                        <p:attrNameLst>
                                          <p:attrName>ppt_y</p:attrName>
                                        </p:attrNameLst>
                                      </p:cBhvr>
                                      <p:tavLst>
                                        <p:tav tm="0">
                                          <p:val>
                                            <p:strVal val="#ppt_y+0.1"/>
                                          </p:val>
                                        </p:tav>
                                        <p:tav tm="100000">
                                          <p:val>
                                            <p:strVal val="#ppt_y"/>
                                          </p:val>
                                        </p:tav>
                                      </p:tavLst>
                                    </p:anim>
                                  </p:childTnLst>
                                </p:cTn>
                              </p:par>
                              <p:par>
                                <p:cTn id="157" presetID="30" presetClass="entr" presetSubtype="0" fill="hold" grpId="0" nodeType="withEffect">
                                  <p:stCondLst>
                                    <p:cond delay="0"/>
                                  </p:stCondLst>
                                  <p:childTnLst>
                                    <p:set>
                                      <p:cBhvr>
                                        <p:cTn id="158" dur="1" fill="hold">
                                          <p:stCondLst>
                                            <p:cond delay="0"/>
                                          </p:stCondLst>
                                        </p:cTn>
                                        <p:tgtEl>
                                          <p:spTgt spid="25"/>
                                        </p:tgtEl>
                                        <p:attrNameLst>
                                          <p:attrName>style.visibility</p:attrName>
                                        </p:attrNameLst>
                                      </p:cBhvr>
                                      <p:to>
                                        <p:strVal val="visible"/>
                                      </p:to>
                                    </p:set>
                                    <p:animEffect transition="in" filter="fade">
                                      <p:cBhvr>
                                        <p:cTn id="159" dur="800" decel="100000"/>
                                        <p:tgtEl>
                                          <p:spTgt spid="25"/>
                                        </p:tgtEl>
                                      </p:cBhvr>
                                    </p:animEffect>
                                    <p:anim calcmode="lin" valueType="num">
                                      <p:cBhvr>
                                        <p:cTn id="160" dur="800" decel="100000" fill="hold"/>
                                        <p:tgtEl>
                                          <p:spTgt spid="25"/>
                                        </p:tgtEl>
                                        <p:attrNameLst>
                                          <p:attrName>style.rotation</p:attrName>
                                        </p:attrNameLst>
                                      </p:cBhvr>
                                      <p:tavLst>
                                        <p:tav tm="0">
                                          <p:val>
                                            <p:fltVal val="-90"/>
                                          </p:val>
                                        </p:tav>
                                        <p:tav tm="100000">
                                          <p:val>
                                            <p:fltVal val="0"/>
                                          </p:val>
                                        </p:tav>
                                      </p:tavLst>
                                    </p:anim>
                                    <p:anim calcmode="lin" valueType="num">
                                      <p:cBhvr>
                                        <p:cTn id="161" dur="800" decel="100000" fill="hold"/>
                                        <p:tgtEl>
                                          <p:spTgt spid="25"/>
                                        </p:tgtEl>
                                        <p:attrNameLst>
                                          <p:attrName>ppt_x</p:attrName>
                                        </p:attrNameLst>
                                      </p:cBhvr>
                                      <p:tavLst>
                                        <p:tav tm="0">
                                          <p:val>
                                            <p:strVal val="#ppt_x+0.4"/>
                                          </p:val>
                                        </p:tav>
                                        <p:tav tm="100000">
                                          <p:val>
                                            <p:strVal val="#ppt_x-0.05"/>
                                          </p:val>
                                        </p:tav>
                                      </p:tavLst>
                                    </p:anim>
                                    <p:anim calcmode="lin" valueType="num">
                                      <p:cBhvr>
                                        <p:cTn id="162" dur="800" decel="100000" fill="hold"/>
                                        <p:tgtEl>
                                          <p:spTgt spid="25"/>
                                        </p:tgtEl>
                                        <p:attrNameLst>
                                          <p:attrName>ppt_y</p:attrName>
                                        </p:attrNameLst>
                                      </p:cBhvr>
                                      <p:tavLst>
                                        <p:tav tm="0">
                                          <p:val>
                                            <p:strVal val="#ppt_y-0.4"/>
                                          </p:val>
                                        </p:tav>
                                        <p:tav tm="100000">
                                          <p:val>
                                            <p:strVal val="#ppt_y+0.1"/>
                                          </p:val>
                                        </p:tav>
                                      </p:tavLst>
                                    </p:anim>
                                    <p:anim calcmode="lin" valueType="num">
                                      <p:cBhvr>
                                        <p:cTn id="163"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164"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par>
                                <p:cTn id="165" presetID="30" presetClass="entr" presetSubtype="0" fill="hold" grpId="0" nodeType="withEffect">
                                  <p:stCondLst>
                                    <p:cond delay="0"/>
                                  </p:stCondLst>
                                  <p:childTnLst>
                                    <p:set>
                                      <p:cBhvr>
                                        <p:cTn id="166" dur="1" fill="hold">
                                          <p:stCondLst>
                                            <p:cond delay="0"/>
                                          </p:stCondLst>
                                        </p:cTn>
                                        <p:tgtEl>
                                          <p:spTgt spid="26"/>
                                        </p:tgtEl>
                                        <p:attrNameLst>
                                          <p:attrName>style.visibility</p:attrName>
                                        </p:attrNameLst>
                                      </p:cBhvr>
                                      <p:to>
                                        <p:strVal val="visible"/>
                                      </p:to>
                                    </p:set>
                                    <p:animEffect transition="in" filter="fade">
                                      <p:cBhvr>
                                        <p:cTn id="167" dur="800" decel="100000"/>
                                        <p:tgtEl>
                                          <p:spTgt spid="26"/>
                                        </p:tgtEl>
                                      </p:cBhvr>
                                    </p:animEffect>
                                    <p:anim calcmode="lin" valueType="num">
                                      <p:cBhvr>
                                        <p:cTn id="168" dur="800" decel="100000" fill="hold"/>
                                        <p:tgtEl>
                                          <p:spTgt spid="26"/>
                                        </p:tgtEl>
                                        <p:attrNameLst>
                                          <p:attrName>style.rotation</p:attrName>
                                        </p:attrNameLst>
                                      </p:cBhvr>
                                      <p:tavLst>
                                        <p:tav tm="0">
                                          <p:val>
                                            <p:fltVal val="-90"/>
                                          </p:val>
                                        </p:tav>
                                        <p:tav tm="100000">
                                          <p:val>
                                            <p:fltVal val="0"/>
                                          </p:val>
                                        </p:tav>
                                      </p:tavLst>
                                    </p:anim>
                                    <p:anim calcmode="lin" valueType="num">
                                      <p:cBhvr>
                                        <p:cTn id="169" dur="800" decel="100000" fill="hold"/>
                                        <p:tgtEl>
                                          <p:spTgt spid="26"/>
                                        </p:tgtEl>
                                        <p:attrNameLst>
                                          <p:attrName>ppt_x</p:attrName>
                                        </p:attrNameLst>
                                      </p:cBhvr>
                                      <p:tavLst>
                                        <p:tav tm="0">
                                          <p:val>
                                            <p:strVal val="#ppt_x+0.4"/>
                                          </p:val>
                                        </p:tav>
                                        <p:tav tm="100000">
                                          <p:val>
                                            <p:strVal val="#ppt_x-0.05"/>
                                          </p:val>
                                        </p:tav>
                                      </p:tavLst>
                                    </p:anim>
                                    <p:anim calcmode="lin" valueType="num">
                                      <p:cBhvr>
                                        <p:cTn id="170" dur="800" decel="100000" fill="hold"/>
                                        <p:tgtEl>
                                          <p:spTgt spid="26"/>
                                        </p:tgtEl>
                                        <p:attrNameLst>
                                          <p:attrName>ppt_y</p:attrName>
                                        </p:attrNameLst>
                                      </p:cBhvr>
                                      <p:tavLst>
                                        <p:tav tm="0">
                                          <p:val>
                                            <p:strVal val="#ppt_y-0.4"/>
                                          </p:val>
                                        </p:tav>
                                        <p:tav tm="100000">
                                          <p:val>
                                            <p:strVal val="#ppt_y+0.1"/>
                                          </p:val>
                                        </p:tav>
                                      </p:tavLst>
                                    </p:anim>
                                    <p:anim calcmode="lin" valueType="num">
                                      <p:cBhvr>
                                        <p:cTn id="171" dur="200" accel="100000" fill="hold">
                                          <p:stCondLst>
                                            <p:cond delay="800"/>
                                          </p:stCondLst>
                                        </p:cTn>
                                        <p:tgtEl>
                                          <p:spTgt spid="26"/>
                                        </p:tgtEl>
                                        <p:attrNameLst>
                                          <p:attrName>ppt_x</p:attrName>
                                        </p:attrNameLst>
                                      </p:cBhvr>
                                      <p:tavLst>
                                        <p:tav tm="0">
                                          <p:val>
                                            <p:strVal val="#ppt_x-0.05"/>
                                          </p:val>
                                        </p:tav>
                                        <p:tav tm="100000">
                                          <p:val>
                                            <p:strVal val="#ppt_x"/>
                                          </p:val>
                                        </p:tav>
                                      </p:tavLst>
                                    </p:anim>
                                    <p:anim calcmode="lin" valueType="num">
                                      <p:cBhvr>
                                        <p:cTn id="172" dur="200" accel="100000" fill="hold">
                                          <p:stCondLst>
                                            <p:cond delay="800"/>
                                          </p:stCondLst>
                                        </p:cTn>
                                        <p:tgtEl>
                                          <p:spTgt spid="26"/>
                                        </p:tgtEl>
                                        <p:attrNameLst>
                                          <p:attrName>ppt_y</p:attrName>
                                        </p:attrNameLst>
                                      </p:cBhvr>
                                      <p:tavLst>
                                        <p:tav tm="0">
                                          <p:val>
                                            <p:strVal val="#ppt_y+0.1"/>
                                          </p:val>
                                        </p:tav>
                                        <p:tav tm="100000">
                                          <p:val>
                                            <p:strVal val="#ppt_y"/>
                                          </p:val>
                                        </p:tav>
                                      </p:tavLst>
                                    </p:anim>
                                  </p:childTnLst>
                                </p:cTn>
                              </p:par>
                              <p:par>
                                <p:cTn id="173" presetID="30" presetClass="entr" presetSubtype="0" fill="hold" grpId="0" nodeType="withEffect">
                                  <p:stCondLst>
                                    <p:cond delay="0"/>
                                  </p:stCondLst>
                                  <p:childTnLst>
                                    <p:set>
                                      <p:cBhvr>
                                        <p:cTn id="174" dur="1" fill="hold">
                                          <p:stCondLst>
                                            <p:cond delay="0"/>
                                          </p:stCondLst>
                                        </p:cTn>
                                        <p:tgtEl>
                                          <p:spTgt spid="27"/>
                                        </p:tgtEl>
                                        <p:attrNameLst>
                                          <p:attrName>style.visibility</p:attrName>
                                        </p:attrNameLst>
                                      </p:cBhvr>
                                      <p:to>
                                        <p:strVal val="visible"/>
                                      </p:to>
                                    </p:set>
                                    <p:animEffect transition="in" filter="fade">
                                      <p:cBhvr>
                                        <p:cTn id="175" dur="800" decel="100000"/>
                                        <p:tgtEl>
                                          <p:spTgt spid="27"/>
                                        </p:tgtEl>
                                      </p:cBhvr>
                                    </p:animEffect>
                                    <p:anim calcmode="lin" valueType="num">
                                      <p:cBhvr>
                                        <p:cTn id="176" dur="800" decel="100000" fill="hold"/>
                                        <p:tgtEl>
                                          <p:spTgt spid="27"/>
                                        </p:tgtEl>
                                        <p:attrNameLst>
                                          <p:attrName>style.rotation</p:attrName>
                                        </p:attrNameLst>
                                      </p:cBhvr>
                                      <p:tavLst>
                                        <p:tav tm="0">
                                          <p:val>
                                            <p:fltVal val="-90"/>
                                          </p:val>
                                        </p:tav>
                                        <p:tav tm="100000">
                                          <p:val>
                                            <p:fltVal val="0"/>
                                          </p:val>
                                        </p:tav>
                                      </p:tavLst>
                                    </p:anim>
                                    <p:anim calcmode="lin" valueType="num">
                                      <p:cBhvr>
                                        <p:cTn id="177" dur="800" decel="100000" fill="hold"/>
                                        <p:tgtEl>
                                          <p:spTgt spid="27"/>
                                        </p:tgtEl>
                                        <p:attrNameLst>
                                          <p:attrName>ppt_x</p:attrName>
                                        </p:attrNameLst>
                                      </p:cBhvr>
                                      <p:tavLst>
                                        <p:tav tm="0">
                                          <p:val>
                                            <p:strVal val="#ppt_x+0.4"/>
                                          </p:val>
                                        </p:tav>
                                        <p:tav tm="100000">
                                          <p:val>
                                            <p:strVal val="#ppt_x-0.05"/>
                                          </p:val>
                                        </p:tav>
                                      </p:tavLst>
                                    </p:anim>
                                    <p:anim calcmode="lin" valueType="num">
                                      <p:cBhvr>
                                        <p:cTn id="178" dur="800" decel="100000" fill="hold"/>
                                        <p:tgtEl>
                                          <p:spTgt spid="27"/>
                                        </p:tgtEl>
                                        <p:attrNameLst>
                                          <p:attrName>ppt_y</p:attrName>
                                        </p:attrNameLst>
                                      </p:cBhvr>
                                      <p:tavLst>
                                        <p:tav tm="0">
                                          <p:val>
                                            <p:strVal val="#ppt_y-0.4"/>
                                          </p:val>
                                        </p:tav>
                                        <p:tav tm="100000">
                                          <p:val>
                                            <p:strVal val="#ppt_y+0.1"/>
                                          </p:val>
                                        </p:tav>
                                      </p:tavLst>
                                    </p:anim>
                                    <p:anim calcmode="lin" valueType="num">
                                      <p:cBhvr>
                                        <p:cTn id="179" dur="200" accel="100000" fill="hold">
                                          <p:stCondLst>
                                            <p:cond delay="800"/>
                                          </p:stCondLst>
                                        </p:cTn>
                                        <p:tgtEl>
                                          <p:spTgt spid="27"/>
                                        </p:tgtEl>
                                        <p:attrNameLst>
                                          <p:attrName>ppt_x</p:attrName>
                                        </p:attrNameLst>
                                      </p:cBhvr>
                                      <p:tavLst>
                                        <p:tav tm="0">
                                          <p:val>
                                            <p:strVal val="#ppt_x-0.05"/>
                                          </p:val>
                                        </p:tav>
                                        <p:tav tm="100000">
                                          <p:val>
                                            <p:strVal val="#ppt_x"/>
                                          </p:val>
                                        </p:tav>
                                      </p:tavLst>
                                    </p:anim>
                                    <p:anim calcmode="lin" valueType="num">
                                      <p:cBhvr>
                                        <p:cTn id="180" dur="200" accel="100000" fill="hold">
                                          <p:stCondLst>
                                            <p:cond delay="800"/>
                                          </p:stCondLst>
                                        </p:cTn>
                                        <p:tgtEl>
                                          <p:spTgt spid="27"/>
                                        </p:tgtEl>
                                        <p:attrNameLst>
                                          <p:attrName>ppt_y</p:attrName>
                                        </p:attrNameLst>
                                      </p:cBhvr>
                                      <p:tavLst>
                                        <p:tav tm="0">
                                          <p:val>
                                            <p:strVal val="#ppt_y+0.1"/>
                                          </p:val>
                                        </p:tav>
                                        <p:tav tm="100000">
                                          <p:val>
                                            <p:strVal val="#ppt_y"/>
                                          </p:val>
                                        </p:tav>
                                      </p:tavLst>
                                    </p:anim>
                                  </p:childTnLst>
                                </p:cTn>
                              </p:par>
                              <p:par>
                                <p:cTn id="181" presetID="30" presetClass="entr" presetSubtype="0" fill="hold" grpId="0" nodeType="withEffect">
                                  <p:stCondLst>
                                    <p:cond delay="0"/>
                                  </p:stCondLst>
                                  <p:childTnLst>
                                    <p:set>
                                      <p:cBhvr>
                                        <p:cTn id="182" dur="1" fill="hold">
                                          <p:stCondLst>
                                            <p:cond delay="0"/>
                                          </p:stCondLst>
                                        </p:cTn>
                                        <p:tgtEl>
                                          <p:spTgt spid="28"/>
                                        </p:tgtEl>
                                        <p:attrNameLst>
                                          <p:attrName>style.visibility</p:attrName>
                                        </p:attrNameLst>
                                      </p:cBhvr>
                                      <p:to>
                                        <p:strVal val="visible"/>
                                      </p:to>
                                    </p:set>
                                    <p:animEffect transition="in" filter="fade">
                                      <p:cBhvr>
                                        <p:cTn id="183" dur="800" decel="100000"/>
                                        <p:tgtEl>
                                          <p:spTgt spid="28"/>
                                        </p:tgtEl>
                                      </p:cBhvr>
                                    </p:animEffect>
                                    <p:anim calcmode="lin" valueType="num">
                                      <p:cBhvr>
                                        <p:cTn id="184" dur="800" decel="100000" fill="hold"/>
                                        <p:tgtEl>
                                          <p:spTgt spid="28"/>
                                        </p:tgtEl>
                                        <p:attrNameLst>
                                          <p:attrName>style.rotation</p:attrName>
                                        </p:attrNameLst>
                                      </p:cBhvr>
                                      <p:tavLst>
                                        <p:tav tm="0">
                                          <p:val>
                                            <p:fltVal val="-90"/>
                                          </p:val>
                                        </p:tav>
                                        <p:tav tm="100000">
                                          <p:val>
                                            <p:fltVal val="0"/>
                                          </p:val>
                                        </p:tav>
                                      </p:tavLst>
                                    </p:anim>
                                    <p:anim calcmode="lin" valueType="num">
                                      <p:cBhvr>
                                        <p:cTn id="185" dur="800" decel="100000" fill="hold"/>
                                        <p:tgtEl>
                                          <p:spTgt spid="28"/>
                                        </p:tgtEl>
                                        <p:attrNameLst>
                                          <p:attrName>ppt_x</p:attrName>
                                        </p:attrNameLst>
                                      </p:cBhvr>
                                      <p:tavLst>
                                        <p:tav tm="0">
                                          <p:val>
                                            <p:strVal val="#ppt_x+0.4"/>
                                          </p:val>
                                        </p:tav>
                                        <p:tav tm="100000">
                                          <p:val>
                                            <p:strVal val="#ppt_x-0.05"/>
                                          </p:val>
                                        </p:tav>
                                      </p:tavLst>
                                    </p:anim>
                                    <p:anim calcmode="lin" valueType="num">
                                      <p:cBhvr>
                                        <p:cTn id="186" dur="800" decel="100000" fill="hold"/>
                                        <p:tgtEl>
                                          <p:spTgt spid="28"/>
                                        </p:tgtEl>
                                        <p:attrNameLst>
                                          <p:attrName>ppt_y</p:attrName>
                                        </p:attrNameLst>
                                      </p:cBhvr>
                                      <p:tavLst>
                                        <p:tav tm="0">
                                          <p:val>
                                            <p:strVal val="#ppt_y-0.4"/>
                                          </p:val>
                                        </p:tav>
                                        <p:tav tm="100000">
                                          <p:val>
                                            <p:strVal val="#ppt_y+0.1"/>
                                          </p:val>
                                        </p:tav>
                                      </p:tavLst>
                                    </p:anim>
                                    <p:anim calcmode="lin" valueType="num">
                                      <p:cBhvr>
                                        <p:cTn id="187" dur="200" accel="100000" fill="hold">
                                          <p:stCondLst>
                                            <p:cond delay="800"/>
                                          </p:stCondLst>
                                        </p:cTn>
                                        <p:tgtEl>
                                          <p:spTgt spid="28"/>
                                        </p:tgtEl>
                                        <p:attrNameLst>
                                          <p:attrName>ppt_x</p:attrName>
                                        </p:attrNameLst>
                                      </p:cBhvr>
                                      <p:tavLst>
                                        <p:tav tm="0">
                                          <p:val>
                                            <p:strVal val="#ppt_x-0.05"/>
                                          </p:val>
                                        </p:tav>
                                        <p:tav tm="100000">
                                          <p:val>
                                            <p:strVal val="#ppt_x"/>
                                          </p:val>
                                        </p:tav>
                                      </p:tavLst>
                                    </p:anim>
                                    <p:anim calcmode="lin" valueType="num">
                                      <p:cBhvr>
                                        <p:cTn id="188" dur="200" accel="100000" fill="hold">
                                          <p:stCondLst>
                                            <p:cond delay="800"/>
                                          </p:stCondLst>
                                        </p:cTn>
                                        <p:tgtEl>
                                          <p:spTgt spid="28"/>
                                        </p:tgtEl>
                                        <p:attrNameLst>
                                          <p:attrName>ppt_y</p:attrName>
                                        </p:attrNameLst>
                                      </p:cBhvr>
                                      <p:tavLst>
                                        <p:tav tm="0">
                                          <p:val>
                                            <p:strVal val="#ppt_y+0.1"/>
                                          </p:val>
                                        </p:tav>
                                        <p:tav tm="100000">
                                          <p:val>
                                            <p:strVal val="#ppt_y"/>
                                          </p:val>
                                        </p:tav>
                                      </p:tavLst>
                                    </p:anim>
                                  </p:childTnLst>
                                </p:cTn>
                              </p:par>
                              <p:par>
                                <p:cTn id="189" presetID="30" presetClass="entr" presetSubtype="0" fill="hold" grpId="0" nodeType="withEffect">
                                  <p:stCondLst>
                                    <p:cond delay="0"/>
                                  </p:stCondLst>
                                  <p:childTnLst>
                                    <p:set>
                                      <p:cBhvr>
                                        <p:cTn id="190" dur="1" fill="hold">
                                          <p:stCondLst>
                                            <p:cond delay="0"/>
                                          </p:stCondLst>
                                        </p:cTn>
                                        <p:tgtEl>
                                          <p:spTgt spid="29"/>
                                        </p:tgtEl>
                                        <p:attrNameLst>
                                          <p:attrName>style.visibility</p:attrName>
                                        </p:attrNameLst>
                                      </p:cBhvr>
                                      <p:to>
                                        <p:strVal val="visible"/>
                                      </p:to>
                                    </p:set>
                                    <p:animEffect transition="in" filter="fade">
                                      <p:cBhvr>
                                        <p:cTn id="191" dur="800" decel="100000"/>
                                        <p:tgtEl>
                                          <p:spTgt spid="29"/>
                                        </p:tgtEl>
                                      </p:cBhvr>
                                    </p:animEffect>
                                    <p:anim calcmode="lin" valueType="num">
                                      <p:cBhvr>
                                        <p:cTn id="192" dur="800" decel="100000" fill="hold"/>
                                        <p:tgtEl>
                                          <p:spTgt spid="29"/>
                                        </p:tgtEl>
                                        <p:attrNameLst>
                                          <p:attrName>style.rotation</p:attrName>
                                        </p:attrNameLst>
                                      </p:cBhvr>
                                      <p:tavLst>
                                        <p:tav tm="0">
                                          <p:val>
                                            <p:fltVal val="-90"/>
                                          </p:val>
                                        </p:tav>
                                        <p:tav tm="100000">
                                          <p:val>
                                            <p:fltVal val="0"/>
                                          </p:val>
                                        </p:tav>
                                      </p:tavLst>
                                    </p:anim>
                                    <p:anim calcmode="lin" valueType="num">
                                      <p:cBhvr>
                                        <p:cTn id="193" dur="800" decel="100000" fill="hold"/>
                                        <p:tgtEl>
                                          <p:spTgt spid="29"/>
                                        </p:tgtEl>
                                        <p:attrNameLst>
                                          <p:attrName>ppt_x</p:attrName>
                                        </p:attrNameLst>
                                      </p:cBhvr>
                                      <p:tavLst>
                                        <p:tav tm="0">
                                          <p:val>
                                            <p:strVal val="#ppt_x+0.4"/>
                                          </p:val>
                                        </p:tav>
                                        <p:tav tm="100000">
                                          <p:val>
                                            <p:strVal val="#ppt_x-0.05"/>
                                          </p:val>
                                        </p:tav>
                                      </p:tavLst>
                                    </p:anim>
                                    <p:anim calcmode="lin" valueType="num">
                                      <p:cBhvr>
                                        <p:cTn id="194" dur="800" decel="100000" fill="hold"/>
                                        <p:tgtEl>
                                          <p:spTgt spid="29"/>
                                        </p:tgtEl>
                                        <p:attrNameLst>
                                          <p:attrName>ppt_y</p:attrName>
                                        </p:attrNameLst>
                                      </p:cBhvr>
                                      <p:tavLst>
                                        <p:tav tm="0">
                                          <p:val>
                                            <p:strVal val="#ppt_y-0.4"/>
                                          </p:val>
                                        </p:tav>
                                        <p:tav tm="100000">
                                          <p:val>
                                            <p:strVal val="#ppt_y+0.1"/>
                                          </p:val>
                                        </p:tav>
                                      </p:tavLst>
                                    </p:anim>
                                    <p:anim calcmode="lin" valueType="num">
                                      <p:cBhvr>
                                        <p:cTn id="195" dur="200" accel="100000" fill="hold">
                                          <p:stCondLst>
                                            <p:cond delay="800"/>
                                          </p:stCondLst>
                                        </p:cTn>
                                        <p:tgtEl>
                                          <p:spTgt spid="29"/>
                                        </p:tgtEl>
                                        <p:attrNameLst>
                                          <p:attrName>ppt_x</p:attrName>
                                        </p:attrNameLst>
                                      </p:cBhvr>
                                      <p:tavLst>
                                        <p:tav tm="0">
                                          <p:val>
                                            <p:strVal val="#ppt_x-0.05"/>
                                          </p:val>
                                        </p:tav>
                                        <p:tav tm="100000">
                                          <p:val>
                                            <p:strVal val="#ppt_x"/>
                                          </p:val>
                                        </p:tav>
                                      </p:tavLst>
                                    </p:anim>
                                    <p:anim calcmode="lin" valueType="num">
                                      <p:cBhvr>
                                        <p:cTn id="196" dur="200" accel="100000" fill="hold">
                                          <p:stCondLst>
                                            <p:cond delay="800"/>
                                          </p:stCondLst>
                                        </p:cTn>
                                        <p:tgtEl>
                                          <p:spTgt spid="29"/>
                                        </p:tgtEl>
                                        <p:attrNameLst>
                                          <p:attrName>ppt_y</p:attrName>
                                        </p:attrNameLst>
                                      </p:cBhvr>
                                      <p:tavLst>
                                        <p:tav tm="0">
                                          <p:val>
                                            <p:strVal val="#ppt_y+0.1"/>
                                          </p:val>
                                        </p:tav>
                                        <p:tav tm="100000">
                                          <p:val>
                                            <p:strVal val="#ppt_y"/>
                                          </p:val>
                                        </p:tav>
                                      </p:tavLst>
                                    </p:anim>
                                  </p:childTnLst>
                                </p:cTn>
                              </p:par>
                              <p:par>
                                <p:cTn id="197" presetID="30" presetClass="entr" presetSubtype="0" fill="hold" grpId="0" nodeType="withEffect">
                                  <p:stCondLst>
                                    <p:cond delay="0"/>
                                  </p:stCondLst>
                                  <p:childTnLst>
                                    <p:set>
                                      <p:cBhvr>
                                        <p:cTn id="198" dur="1" fill="hold">
                                          <p:stCondLst>
                                            <p:cond delay="0"/>
                                          </p:stCondLst>
                                        </p:cTn>
                                        <p:tgtEl>
                                          <p:spTgt spid="30"/>
                                        </p:tgtEl>
                                        <p:attrNameLst>
                                          <p:attrName>style.visibility</p:attrName>
                                        </p:attrNameLst>
                                      </p:cBhvr>
                                      <p:to>
                                        <p:strVal val="visible"/>
                                      </p:to>
                                    </p:set>
                                    <p:animEffect transition="in" filter="fade">
                                      <p:cBhvr>
                                        <p:cTn id="199" dur="800" decel="100000"/>
                                        <p:tgtEl>
                                          <p:spTgt spid="30"/>
                                        </p:tgtEl>
                                      </p:cBhvr>
                                    </p:animEffect>
                                    <p:anim calcmode="lin" valueType="num">
                                      <p:cBhvr>
                                        <p:cTn id="200" dur="800" decel="100000" fill="hold"/>
                                        <p:tgtEl>
                                          <p:spTgt spid="30"/>
                                        </p:tgtEl>
                                        <p:attrNameLst>
                                          <p:attrName>style.rotation</p:attrName>
                                        </p:attrNameLst>
                                      </p:cBhvr>
                                      <p:tavLst>
                                        <p:tav tm="0">
                                          <p:val>
                                            <p:fltVal val="-90"/>
                                          </p:val>
                                        </p:tav>
                                        <p:tav tm="100000">
                                          <p:val>
                                            <p:fltVal val="0"/>
                                          </p:val>
                                        </p:tav>
                                      </p:tavLst>
                                    </p:anim>
                                    <p:anim calcmode="lin" valueType="num">
                                      <p:cBhvr>
                                        <p:cTn id="201" dur="800" decel="100000" fill="hold"/>
                                        <p:tgtEl>
                                          <p:spTgt spid="30"/>
                                        </p:tgtEl>
                                        <p:attrNameLst>
                                          <p:attrName>ppt_x</p:attrName>
                                        </p:attrNameLst>
                                      </p:cBhvr>
                                      <p:tavLst>
                                        <p:tav tm="0">
                                          <p:val>
                                            <p:strVal val="#ppt_x+0.4"/>
                                          </p:val>
                                        </p:tav>
                                        <p:tav tm="100000">
                                          <p:val>
                                            <p:strVal val="#ppt_x-0.05"/>
                                          </p:val>
                                        </p:tav>
                                      </p:tavLst>
                                    </p:anim>
                                    <p:anim calcmode="lin" valueType="num">
                                      <p:cBhvr>
                                        <p:cTn id="202" dur="800" decel="100000" fill="hold"/>
                                        <p:tgtEl>
                                          <p:spTgt spid="30"/>
                                        </p:tgtEl>
                                        <p:attrNameLst>
                                          <p:attrName>ppt_y</p:attrName>
                                        </p:attrNameLst>
                                      </p:cBhvr>
                                      <p:tavLst>
                                        <p:tav tm="0">
                                          <p:val>
                                            <p:strVal val="#ppt_y-0.4"/>
                                          </p:val>
                                        </p:tav>
                                        <p:tav tm="100000">
                                          <p:val>
                                            <p:strVal val="#ppt_y+0.1"/>
                                          </p:val>
                                        </p:tav>
                                      </p:tavLst>
                                    </p:anim>
                                    <p:anim calcmode="lin" valueType="num">
                                      <p:cBhvr>
                                        <p:cTn id="203" dur="200" accel="100000" fill="hold">
                                          <p:stCondLst>
                                            <p:cond delay="800"/>
                                          </p:stCondLst>
                                        </p:cTn>
                                        <p:tgtEl>
                                          <p:spTgt spid="30"/>
                                        </p:tgtEl>
                                        <p:attrNameLst>
                                          <p:attrName>ppt_x</p:attrName>
                                        </p:attrNameLst>
                                      </p:cBhvr>
                                      <p:tavLst>
                                        <p:tav tm="0">
                                          <p:val>
                                            <p:strVal val="#ppt_x-0.05"/>
                                          </p:val>
                                        </p:tav>
                                        <p:tav tm="100000">
                                          <p:val>
                                            <p:strVal val="#ppt_x"/>
                                          </p:val>
                                        </p:tav>
                                      </p:tavLst>
                                    </p:anim>
                                    <p:anim calcmode="lin" valueType="num">
                                      <p:cBhvr>
                                        <p:cTn id="204" dur="200" accel="100000" fill="hold">
                                          <p:stCondLst>
                                            <p:cond delay="800"/>
                                          </p:stCondLst>
                                        </p:cTn>
                                        <p:tgtEl>
                                          <p:spTgt spid="30"/>
                                        </p:tgtEl>
                                        <p:attrNameLst>
                                          <p:attrName>ppt_y</p:attrName>
                                        </p:attrNameLst>
                                      </p:cBhvr>
                                      <p:tavLst>
                                        <p:tav tm="0">
                                          <p:val>
                                            <p:strVal val="#ppt_y+0.1"/>
                                          </p:val>
                                        </p:tav>
                                        <p:tav tm="100000">
                                          <p:val>
                                            <p:strVal val="#ppt_y"/>
                                          </p:val>
                                        </p:tav>
                                      </p:tavLst>
                                    </p:anim>
                                  </p:childTnLst>
                                </p:cTn>
                              </p:par>
                              <p:par>
                                <p:cTn id="205" presetID="30" presetClass="entr" presetSubtype="0" fill="hold" grpId="0" nodeType="withEffect">
                                  <p:stCondLst>
                                    <p:cond delay="0"/>
                                  </p:stCondLst>
                                  <p:childTnLst>
                                    <p:set>
                                      <p:cBhvr>
                                        <p:cTn id="206" dur="1" fill="hold">
                                          <p:stCondLst>
                                            <p:cond delay="0"/>
                                          </p:stCondLst>
                                        </p:cTn>
                                        <p:tgtEl>
                                          <p:spTgt spid="31"/>
                                        </p:tgtEl>
                                        <p:attrNameLst>
                                          <p:attrName>style.visibility</p:attrName>
                                        </p:attrNameLst>
                                      </p:cBhvr>
                                      <p:to>
                                        <p:strVal val="visible"/>
                                      </p:to>
                                    </p:set>
                                    <p:animEffect transition="in" filter="fade">
                                      <p:cBhvr>
                                        <p:cTn id="207" dur="800" decel="100000"/>
                                        <p:tgtEl>
                                          <p:spTgt spid="31"/>
                                        </p:tgtEl>
                                      </p:cBhvr>
                                    </p:animEffect>
                                    <p:anim calcmode="lin" valueType="num">
                                      <p:cBhvr>
                                        <p:cTn id="208" dur="800" decel="100000" fill="hold"/>
                                        <p:tgtEl>
                                          <p:spTgt spid="31"/>
                                        </p:tgtEl>
                                        <p:attrNameLst>
                                          <p:attrName>style.rotation</p:attrName>
                                        </p:attrNameLst>
                                      </p:cBhvr>
                                      <p:tavLst>
                                        <p:tav tm="0">
                                          <p:val>
                                            <p:fltVal val="-90"/>
                                          </p:val>
                                        </p:tav>
                                        <p:tav tm="100000">
                                          <p:val>
                                            <p:fltVal val="0"/>
                                          </p:val>
                                        </p:tav>
                                      </p:tavLst>
                                    </p:anim>
                                    <p:anim calcmode="lin" valueType="num">
                                      <p:cBhvr>
                                        <p:cTn id="209" dur="800" decel="100000" fill="hold"/>
                                        <p:tgtEl>
                                          <p:spTgt spid="31"/>
                                        </p:tgtEl>
                                        <p:attrNameLst>
                                          <p:attrName>ppt_x</p:attrName>
                                        </p:attrNameLst>
                                      </p:cBhvr>
                                      <p:tavLst>
                                        <p:tav tm="0">
                                          <p:val>
                                            <p:strVal val="#ppt_x+0.4"/>
                                          </p:val>
                                        </p:tav>
                                        <p:tav tm="100000">
                                          <p:val>
                                            <p:strVal val="#ppt_x-0.05"/>
                                          </p:val>
                                        </p:tav>
                                      </p:tavLst>
                                    </p:anim>
                                    <p:anim calcmode="lin" valueType="num">
                                      <p:cBhvr>
                                        <p:cTn id="210" dur="800" decel="100000" fill="hold"/>
                                        <p:tgtEl>
                                          <p:spTgt spid="31"/>
                                        </p:tgtEl>
                                        <p:attrNameLst>
                                          <p:attrName>ppt_y</p:attrName>
                                        </p:attrNameLst>
                                      </p:cBhvr>
                                      <p:tavLst>
                                        <p:tav tm="0">
                                          <p:val>
                                            <p:strVal val="#ppt_y-0.4"/>
                                          </p:val>
                                        </p:tav>
                                        <p:tav tm="100000">
                                          <p:val>
                                            <p:strVal val="#ppt_y+0.1"/>
                                          </p:val>
                                        </p:tav>
                                      </p:tavLst>
                                    </p:anim>
                                    <p:anim calcmode="lin" valueType="num">
                                      <p:cBhvr>
                                        <p:cTn id="211" dur="200" accel="100000" fill="hold">
                                          <p:stCondLst>
                                            <p:cond delay="800"/>
                                          </p:stCondLst>
                                        </p:cTn>
                                        <p:tgtEl>
                                          <p:spTgt spid="31"/>
                                        </p:tgtEl>
                                        <p:attrNameLst>
                                          <p:attrName>ppt_x</p:attrName>
                                        </p:attrNameLst>
                                      </p:cBhvr>
                                      <p:tavLst>
                                        <p:tav tm="0">
                                          <p:val>
                                            <p:strVal val="#ppt_x-0.05"/>
                                          </p:val>
                                        </p:tav>
                                        <p:tav tm="100000">
                                          <p:val>
                                            <p:strVal val="#ppt_x"/>
                                          </p:val>
                                        </p:tav>
                                      </p:tavLst>
                                    </p:anim>
                                    <p:anim calcmode="lin" valueType="num">
                                      <p:cBhvr>
                                        <p:cTn id="212" dur="200" accel="100000" fill="hold">
                                          <p:stCondLst>
                                            <p:cond delay="800"/>
                                          </p:stCondLst>
                                        </p:cTn>
                                        <p:tgtEl>
                                          <p:spTgt spid="31"/>
                                        </p:tgtEl>
                                        <p:attrNameLst>
                                          <p:attrName>ppt_y</p:attrName>
                                        </p:attrNameLst>
                                      </p:cBhvr>
                                      <p:tavLst>
                                        <p:tav tm="0">
                                          <p:val>
                                            <p:strVal val="#ppt_y+0.1"/>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2" presetClass="entr" presetSubtype="1" fill="hold" nodeType="clickEffect">
                                  <p:stCondLst>
                                    <p:cond delay="0"/>
                                  </p:stCondLst>
                                  <p:childTnLst>
                                    <p:set>
                                      <p:cBhvr>
                                        <p:cTn id="216" dur="1" fill="hold">
                                          <p:stCondLst>
                                            <p:cond delay="0"/>
                                          </p:stCondLst>
                                        </p:cTn>
                                        <p:tgtEl>
                                          <p:spTgt spid="38">
                                            <p:txEl>
                                              <p:pRg st="0" end="0"/>
                                            </p:txEl>
                                          </p:spTgt>
                                        </p:tgtEl>
                                        <p:attrNameLst>
                                          <p:attrName>style.visibility</p:attrName>
                                        </p:attrNameLst>
                                      </p:cBhvr>
                                      <p:to>
                                        <p:strVal val="visible"/>
                                      </p:to>
                                    </p:set>
                                    <p:animEffect transition="in" filter="wipe(up)">
                                      <p:cBhvr>
                                        <p:cTn id="217" dur="500"/>
                                        <p:tgtEl>
                                          <p:spTgt spid="38">
                                            <p:txEl>
                                              <p:pRg st="0" end="0"/>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1" fill="hold" nodeType="clickEffect">
                                  <p:stCondLst>
                                    <p:cond delay="0"/>
                                  </p:stCondLst>
                                  <p:childTnLst>
                                    <p:set>
                                      <p:cBhvr>
                                        <p:cTn id="221" dur="1" fill="hold">
                                          <p:stCondLst>
                                            <p:cond delay="0"/>
                                          </p:stCondLst>
                                        </p:cTn>
                                        <p:tgtEl>
                                          <p:spTgt spid="38">
                                            <p:txEl>
                                              <p:pRg st="1" end="1"/>
                                            </p:txEl>
                                          </p:spTgt>
                                        </p:tgtEl>
                                        <p:attrNameLst>
                                          <p:attrName>style.visibility</p:attrName>
                                        </p:attrNameLst>
                                      </p:cBhvr>
                                      <p:to>
                                        <p:strVal val="visible"/>
                                      </p:to>
                                    </p:set>
                                    <p:animEffect transition="in" filter="wipe(up)">
                                      <p:cBhvr>
                                        <p:cTn id="222" dur="500"/>
                                        <p:tgtEl>
                                          <p:spTgt spid="38">
                                            <p:txEl>
                                              <p:pRg st="1" end="1"/>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1" fill="hold" nodeType="clickEffect">
                                  <p:stCondLst>
                                    <p:cond delay="0"/>
                                  </p:stCondLst>
                                  <p:childTnLst>
                                    <p:set>
                                      <p:cBhvr>
                                        <p:cTn id="226" dur="1" fill="hold">
                                          <p:stCondLst>
                                            <p:cond delay="0"/>
                                          </p:stCondLst>
                                        </p:cTn>
                                        <p:tgtEl>
                                          <p:spTgt spid="38">
                                            <p:txEl>
                                              <p:pRg st="3" end="3"/>
                                            </p:txEl>
                                          </p:spTgt>
                                        </p:tgtEl>
                                        <p:attrNameLst>
                                          <p:attrName>style.visibility</p:attrName>
                                        </p:attrNameLst>
                                      </p:cBhvr>
                                      <p:to>
                                        <p:strVal val="visible"/>
                                      </p:to>
                                    </p:set>
                                    <p:animEffect transition="in" filter="wipe(up)">
                                      <p:cBhvr>
                                        <p:cTn id="227" dur="500"/>
                                        <p:tgtEl>
                                          <p:spTgt spid="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22" grpId="0"/>
      <p:bldP spid="23" grpId="0"/>
      <p:bldP spid="24" grpId="0"/>
      <p:bldP spid="25" grpId="0"/>
      <p:bldP spid="26" grpId="0"/>
      <p:bldP spid="27" grpId="0"/>
      <p:bldP spid="28" grpId="0"/>
      <p:bldP spid="29" grpId="0"/>
      <p:bldP spid="30" grpId="0"/>
      <p:bldP spid="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08808"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normAutofit/>
          </a:bodyPr>
          <a:lstStyle/>
          <a:p>
            <a:pPr marL="457200" indent="-457200">
              <a:buFont typeface="+mj-lt"/>
              <a:buAutoNum type="arabicPeriod" startAt="5"/>
            </a:pPr>
            <a:r>
              <a:rPr lang="vi-VN"/>
              <a:t>Thêm một cạnh có trọng số w nối 2 đỉnh u, v vào đồ thị</a:t>
            </a:r>
          </a:p>
          <a:p>
            <a:pPr marL="457200" lvl="1" indent="0">
              <a:buNone/>
            </a:pPr>
            <a:r>
              <a:rPr lang="vi-VN">
                <a:solidFill>
                  <a:srgbClr val="A57A4C"/>
                </a:solidFill>
                <a:latin typeface="Consolas" panose="020B0609020204030204" pitchFamily="49" charset="0"/>
              </a:rPr>
              <a:t>//Thêm một cạnh có data v vào danh sách cạnh</a:t>
            </a:r>
            <a:endParaRPr lang="vi-VN">
              <a:solidFill>
                <a:srgbClr val="D3AF86"/>
              </a:solidFill>
              <a:latin typeface="Consolas" panose="020B0609020204030204" pitchFamily="49" charset="0"/>
            </a:endParaRPr>
          </a:p>
          <a:p>
            <a:pPr marL="457200" lvl="1" indent="0">
              <a:buNone/>
            </a:pPr>
            <a:r>
              <a:rPr lang="vi-VN">
                <a:solidFill>
                  <a:srgbClr val="98676A"/>
                </a:solidFill>
                <a:latin typeface="Consolas" panose="020B0609020204030204" pitchFamily="49" charset="0"/>
              </a:rPr>
              <a:t>void</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AddEdge</a:t>
            </a:r>
            <a:r>
              <a:rPr lang="vi-VN">
                <a:solidFill>
                  <a:srgbClr val="D3AF86"/>
                </a:solidFill>
                <a:latin typeface="Consolas" panose="020B0609020204030204" pitchFamily="49" charset="0"/>
              </a:rPr>
              <a:t>(LIST &amp;l, Data v)</a:t>
            </a:r>
          </a:p>
          <a:p>
            <a:pPr marL="457200" lvl="1" indent="0">
              <a:buNone/>
            </a:pP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Nếu đang trỏ tới cuối danh sách thì thêm cạnh v vào;</a:t>
            </a:r>
          </a:p>
          <a:p>
            <a:pPr marL="457200" lvl="1" indent="0">
              <a:buNone/>
            </a:pPr>
            <a:r>
              <a:rPr lang="vi-VN">
                <a:solidFill>
                  <a:srgbClr val="D3AF86"/>
                </a:solidFill>
                <a:latin typeface="Consolas" panose="020B0609020204030204" pitchFamily="49" charset="0"/>
              </a:rPr>
              <a:t>    Còn không thì gọi đệ quy duyệt cạnh kế tiếp;</a:t>
            </a:r>
          </a:p>
          <a:p>
            <a:pPr marL="457200" lvl="1" indent="0">
              <a:buNone/>
            </a:pPr>
            <a:r>
              <a:rPr lang="vi-VN">
                <a:solidFill>
                  <a:srgbClr val="D3AF86"/>
                </a:solidFill>
                <a:latin typeface="Consolas" panose="020B0609020204030204" pitchFamily="49" charset="0"/>
              </a:rPr>
              <a:t>}</a:t>
            </a:r>
            <a:endParaRPr lang="vi-VN"/>
          </a:p>
          <a:p>
            <a:pPr marL="0" indent="0">
              <a:buNone/>
            </a:pPr>
            <a:endParaRPr lang="vi-VN"/>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37</a:t>
            </a:fld>
            <a:endParaRPr lang="vi-VN"/>
          </a:p>
        </p:txBody>
      </p:sp>
    </p:spTree>
    <p:extLst>
      <p:ext uri="{BB962C8B-B14F-4D97-AF65-F5344CB8AC3E}">
        <p14:creationId xmlns:p14="http://schemas.microsoft.com/office/powerpoint/2010/main" val="38691398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08808"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a:xfrm>
            <a:off x="1141412" y="2249487"/>
            <a:ext cx="10186230" cy="3541714"/>
          </a:xfrm>
        </p:spPr>
        <p:txBody>
          <a:bodyPr>
            <a:normAutofit fontScale="70000" lnSpcReduction="20000"/>
          </a:bodyPr>
          <a:lstStyle/>
          <a:p>
            <a:pPr marL="457200" indent="-457200">
              <a:buFont typeface="+mj-lt"/>
              <a:buAutoNum type="arabicPeriod" startAt="5"/>
            </a:pPr>
            <a:r>
              <a:rPr lang="vi-VN"/>
              <a:t>Thêm một cạnh có trọng số w nối 2 đỉnh u, v vào đồ thị</a:t>
            </a:r>
          </a:p>
          <a:p>
            <a:pPr marL="457200" lvl="1" indent="0">
              <a:buNone/>
            </a:pPr>
            <a:r>
              <a:rPr lang="vi-VN">
                <a:solidFill>
                  <a:srgbClr val="A57A4C"/>
                </a:solidFill>
                <a:latin typeface="Consolas" panose="020B0609020204030204" pitchFamily="49" charset="0"/>
              </a:rPr>
              <a:t>//Thêm một cạnh vào đồ thị</a:t>
            </a:r>
            <a:endParaRPr lang="vi-VN">
              <a:solidFill>
                <a:srgbClr val="98676A"/>
              </a:solidFill>
              <a:latin typeface="Consolas" panose="020B0609020204030204" pitchFamily="49" charset="0"/>
            </a:endParaRPr>
          </a:p>
          <a:p>
            <a:pPr marL="457200" lvl="1" indent="0">
              <a:buNone/>
            </a:pPr>
            <a:r>
              <a:rPr lang="vi-VN">
                <a:solidFill>
                  <a:srgbClr val="98676A"/>
                </a:solidFill>
                <a:latin typeface="Consolas" panose="020B0609020204030204" pitchFamily="49" charset="0"/>
              </a:rPr>
              <a:t>void</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AddEdge</a:t>
            </a:r>
            <a:r>
              <a:rPr lang="vi-VN">
                <a:solidFill>
                  <a:srgbClr val="D3AF86"/>
                </a:solidFill>
                <a:latin typeface="Consolas" panose="020B0609020204030204" pitchFamily="49" charset="0"/>
              </a:rPr>
              <a:t>(Graph &amp;g, </a:t>
            </a:r>
            <a:r>
              <a:rPr lang="vi-VN">
                <a:solidFill>
                  <a:srgbClr val="98676A"/>
                </a:solidFill>
                <a:latin typeface="Consolas" panose="020B0609020204030204" pitchFamily="49" charset="0"/>
              </a:rPr>
              <a:t>char</a:t>
            </a:r>
            <a:r>
              <a:rPr lang="vi-VN">
                <a:solidFill>
                  <a:srgbClr val="D3AF86"/>
                </a:solidFill>
                <a:latin typeface="Consolas" panose="020B0609020204030204" pitchFamily="49" charset="0"/>
              </a:rPr>
              <a:t> start, </a:t>
            </a:r>
            <a:r>
              <a:rPr lang="vi-VN">
                <a:solidFill>
                  <a:srgbClr val="98676A"/>
                </a:solidFill>
                <a:latin typeface="Consolas" panose="020B0609020204030204" pitchFamily="49" charset="0"/>
              </a:rPr>
              <a:t>char</a:t>
            </a:r>
            <a:r>
              <a:rPr lang="vi-VN">
                <a:solidFill>
                  <a:srgbClr val="D3AF86"/>
                </a:solidFill>
                <a:latin typeface="Consolas" panose="020B0609020204030204" pitchFamily="49" charset="0"/>
              </a:rPr>
              <a:t> end, CostType w, </a:t>
            </a:r>
            <a:r>
              <a:rPr lang="vi-VN">
                <a:solidFill>
                  <a:srgbClr val="98676A"/>
                </a:solidFill>
                <a:latin typeface="Consolas" panose="020B0609020204030204" pitchFamily="49" charset="0"/>
              </a:rPr>
              <a:t>bool</a:t>
            </a:r>
            <a:r>
              <a:rPr lang="vi-VN">
                <a:solidFill>
                  <a:srgbClr val="D3AF86"/>
                </a:solidFill>
                <a:latin typeface="Consolas" panose="020B0609020204030204" pitchFamily="49" charset="0"/>
              </a:rPr>
              <a:t> directed)</a:t>
            </a:r>
          </a:p>
          <a:p>
            <a:pPr marL="457200" lvl="1" indent="0">
              <a:buNone/>
            </a:pP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Nếu </a:t>
            </a:r>
            <a:r>
              <a:rPr lang="vi-VN">
                <a:solidFill>
                  <a:srgbClr val="F79A32"/>
                </a:solidFill>
                <a:latin typeface="Consolas" panose="020B0609020204030204" pitchFamily="49" charset="0"/>
              </a:rPr>
              <a:t>2</a:t>
            </a:r>
            <a:r>
              <a:rPr lang="vi-VN">
                <a:solidFill>
                  <a:srgbClr val="D3AF86"/>
                </a:solidFill>
                <a:latin typeface="Consolas" panose="020B0609020204030204" pitchFamily="49" charset="0"/>
              </a:rPr>
              <a:t> đỉnh không kề</a:t>
            </a:r>
          </a:p>
          <a:p>
            <a:pPr marL="457200" lvl="1" indent="0">
              <a:buNone/>
            </a:pPr>
            <a:r>
              <a:rPr lang="vi-VN">
                <a:solidFill>
                  <a:srgbClr val="D3AF86"/>
                </a:solidFill>
                <a:latin typeface="Consolas" panose="020B0609020204030204" pitchFamily="49" charset="0"/>
              </a:rPr>
              <a:t>    {</a:t>
            </a:r>
          </a:p>
          <a:p>
            <a:pPr marL="457200" lvl="1" indent="0">
              <a:buNone/>
            </a:pPr>
            <a:r>
              <a:rPr lang="vi-VN">
                <a:solidFill>
                  <a:srgbClr val="D3AF86"/>
                </a:solidFill>
                <a:latin typeface="Consolas" panose="020B0609020204030204" pitchFamily="49" charset="0"/>
              </a:rPr>
              <a:t>        Thì thêm cạnh đó và tăng số cạnh lên </a:t>
            </a:r>
            <a:r>
              <a:rPr lang="vi-VN">
                <a:solidFill>
                  <a:srgbClr val="F79A32"/>
                </a:solidFill>
                <a:latin typeface="Consolas" panose="020B0609020204030204" pitchFamily="49" charset="0"/>
              </a:rPr>
              <a:t>1</a:t>
            </a: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Nếu nó là đồ thị vô hướng thì thêm cạnh đối vào và tăng số cạnh thêm </a:t>
            </a:r>
            <a:r>
              <a:rPr lang="vi-VN">
                <a:solidFill>
                  <a:srgbClr val="F79A32"/>
                </a:solidFill>
                <a:latin typeface="Consolas" panose="020B0609020204030204" pitchFamily="49" charset="0"/>
              </a:rPr>
              <a:t>1</a:t>
            </a:r>
            <a:r>
              <a:rPr lang="vi-VN">
                <a:solidFill>
                  <a:srgbClr val="D3AF86"/>
                </a:solidFill>
                <a:latin typeface="Consolas" panose="020B0609020204030204" pitchFamily="49" charset="0"/>
              </a:rPr>
              <a:t> nữa;</a:t>
            </a:r>
          </a:p>
          <a:p>
            <a:pPr marL="457200" lvl="1" indent="0">
              <a:buNone/>
            </a:pPr>
            <a:r>
              <a:rPr lang="vi-VN">
                <a:solidFill>
                  <a:srgbClr val="D3AF86"/>
                </a:solidFill>
                <a:latin typeface="Consolas" panose="020B0609020204030204" pitchFamily="49" charset="0"/>
              </a:rPr>
              <a:t>    }</a:t>
            </a:r>
          </a:p>
          <a:p>
            <a:pPr marL="457200" lvl="1" indent="0">
              <a:buNone/>
            </a:pPr>
            <a:r>
              <a:rPr lang="vi-VN">
                <a:solidFill>
                  <a:srgbClr val="D3AF86"/>
                </a:solidFill>
                <a:latin typeface="Consolas" panose="020B0609020204030204" pitchFamily="49" charset="0"/>
              </a:rPr>
              <a:t>    Ngược lại thì thay đổi trọng số của nó;</a:t>
            </a:r>
          </a:p>
          <a:p>
            <a:pPr marL="457200" lvl="1" indent="0">
              <a:buNone/>
            </a:pPr>
            <a:r>
              <a:rPr lang="vi-VN">
                <a:solidFill>
                  <a:srgbClr val="D3AF86"/>
                </a:solidFill>
                <a:latin typeface="Consolas" panose="020B0609020204030204" pitchFamily="49" charset="0"/>
              </a:rPr>
              <a:t>}</a:t>
            </a:r>
            <a:br>
              <a:rPr lang="vi-VN">
                <a:solidFill>
                  <a:srgbClr val="D3AF86"/>
                </a:solidFill>
                <a:latin typeface="Consolas" panose="020B0609020204030204" pitchFamily="49" charset="0"/>
              </a:rPr>
            </a:br>
            <a:endParaRPr lang="vi-VN">
              <a:solidFill>
                <a:srgbClr val="D3AF86"/>
              </a:solidFill>
              <a:latin typeface="Consolas" panose="020B0609020204030204" pitchFamily="49" charset="0"/>
            </a:endParaRPr>
          </a:p>
          <a:p>
            <a:pPr marL="457200" lvl="1" indent="0">
              <a:buNone/>
            </a:pPr>
            <a:endParaRPr lang="vi-VN">
              <a:solidFill>
                <a:srgbClr val="D3AF86"/>
              </a:solidFill>
              <a:latin typeface="Consolas" panose="020B0609020204030204" pitchFamily="49" charset="0"/>
            </a:endParaRP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38</a:t>
            </a:fld>
            <a:endParaRPr lang="vi-VN"/>
          </a:p>
        </p:txBody>
      </p:sp>
    </p:spTree>
    <p:extLst>
      <p:ext uri="{BB962C8B-B14F-4D97-AF65-F5344CB8AC3E}">
        <p14:creationId xmlns:p14="http://schemas.microsoft.com/office/powerpoint/2010/main" val="2654624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08808"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5"/>
            </a:pPr>
            <a:r>
              <a:rPr lang="vi-VN"/>
              <a:t>Thêm một cạnh có trọng số w nối 2 đỉnh u, v vào đồ thị</a:t>
            </a:r>
          </a:p>
          <a:p>
            <a:pPr marL="457200" lvl="1" indent="0">
              <a:buNone/>
            </a:pPr>
            <a:r>
              <a:rPr lang="en-US">
                <a:solidFill>
                  <a:srgbClr val="98676A"/>
                </a:solidFill>
                <a:latin typeface="Consolas" panose="020B0609020204030204" pitchFamily="49" charset="0"/>
              </a:rPr>
              <a:t>void</a:t>
            </a:r>
            <a:r>
              <a:rPr lang="en-US">
                <a:solidFill>
                  <a:srgbClr val="D3AF86"/>
                </a:solidFill>
                <a:latin typeface="Consolas" panose="020B0609020204030204" pitchFamily="49" charset="0"/>
              </a:rPr>
              <a:t> </a:t>
            </a:r>
            <a:r>
              <a:rPr lang="en-US">
                <a:solidFill>
                  <a:srgbClr val="8AB1B0"/>
                </a:solidFill>
                <a:latin typeface="Consolas" panose="020B0609020204030204" pitchFamily="49" charset="0"/>
              </a:rPr>
              <a:t>AddEdge</a:t>
            </a:r>
            <a:r>
              <a:rPr lang="en-US">
                <a:solidFill>
                  <a:srgbClr val="D3AF86"/>
                </a:solidFill>
                <a:latin typeface="Consolas" panose="020B0609020204030204" pitchFamily="49" charset="0"/>
              </a:rPr>
              <a:t>(Graph &amp;g, </a:t>
            </a:r>
            <a:r>
              <a:rPr lang="en-US">
                <a:solidFill>
                  <a:srgbClr val="98676A"/>
                </a:solidFill>
                <a:latin typeface="Consolas" panose="020B0609020204030204" pitchFamily="49" charset="0"/>
              </a:rPr>
              <a:t>char</a:t>
            </a:r>
            <a:r>
              <a:rPr lang="en-US">
                <a:solidFill>
                  <a:srgbClr val="D3AF86"/>
                </a:solidFill>
                <a:latin typeface="Consolas" panose="020B0609020204030204" pitchFamily="49" charset="0"/>
              </a:rPr>
              <a:t> n, </a:t>
            </a:r>
            <a:r>
              <a:rPr lang="en-US">
                <a:solidFill>
                  <a:srgbClr val="98676A"/>
                </a:solidFill>
                <a:latin typeface="Consolas" panose="020B0609020204030204" pitchFamily="49" charset="0"/>
              </a:rPr>
              <a:t>char</a:t>
            </a:r>
            <a:r>
              <a:rPr lang="en-US">
                <a:solidFill>
                  <a:srgbClr val="D3AF86"/>
                </a:solidFill>
                <a:latin typeface="Consolas" panose="020B0609020204030204" pitchFamily="49" charset="0"/>
              </a:rPr>
              <a:t> d, CostType w)</a:t>
            </a:r>
          </a:p>
          <a:p>
            <a:pPr marL="457200" lvl="1" indent="0">
              <a:buNone/>
            </a:pPr>
            <a:r>
              <a:rPr lang="en-US">
                <a:solidFill>
                  <a:srgbClr val="D3AF86"/>
                </a:solidFill>
                <a:latin typeface="Consolas" panose="020B0609020204030204" pitchFamily="49" charset="0"/>
              </a:rPr>
              <a:t>{</a:t>
            </a:r>
          </a:p>
          <a:p>
            <a:pPr marL="457200" lvl="1" indent="0">
              <a:buNone/>
            </a:pPr>
            <a:r>
              <a:rPr lang="en-US">
                <a:solidFill>
                  <a:srgbClr val="D3AF86"/>
                </a:solidFill>
                <a:latin typeface="Consolas" panose="020B0609020204030204" pitchFamily="49" charset="0"/>
              </a:rPr>
              <a:t>    </a:t>
            </a:r>
            <a:r>
              <a:rPr lang="en-US">
                <a:solidFill>
                  <a:srgbClr val="8AB1B0"/>
                </a:solidFill>
                <a:latin typeface="Consolas" panose="020B0609020204030204" pitchFamily="49" charset="0"/>
              </a:rPr>
              <a:t>AddEdge</a:t>
            </a:r>
            <a:r>
              <a:rPr lang="en-US">
                <a:solidFill>
                  <a:srgbClr val="D3AF86"/>
                </a:solidFill>
                <a:latin typeface="Consolas" panose="020B0609020204030204" pitchFamily="49" charset="0"/>
              </a:rPr>
              <a:t>(g, n, d, w, g.</a:t>
            </a:r>
            <a:r>
              <a:rPr lang="en-US">
                <a:solidFill>
                  <a:srgbClr val="DC3958"/>
                </a:solidFill>
                <a:latin typeface="Consolas" panose="020B0609020204030204" pitchFamily="49" charset="0"/>
              </a:rPr>
              <a:t>Directed</a:t>
            </a:r>
            <a:r>
              <a:rPr lang="en-US">
                <a:solidFill>
                  <a:srgbClr val="D3AF86"/>
                </a:solidFill>
                <a:latin typeface="Consolas" panose="020B0609020204030204" pitchFamily="49" charset="0"/>
              </a:rPr>
              <a:t>);</a:t>
            </a:r>
          </a:p>
          <a:p>
            <a:pPr marL="457200" lvl="1" indent="0">
              <a:buNone/>
            </a:pPr>
            <a:r>
              <a:rPr lang="en-US">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39</a:t>
            </a:fld>
            <a:endParaRPr lang="vi-VN"/>
          </a:p>
        </p:txBody>
      </p:sp>
    </p:spTree>
    <p:extLst>
      <p:ext uri="{BB962C8B-B14F-4D97-AF65-F5344CB8AC3E}">
        <p14:creationId xmlns:p14="http://schemas.microsoft.com/office/powerpoint/2010/main" val="3656039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9" name="Chỗ dành sẵn cho Nội dung 3">
            <a:extLst>
              <a:ext uri="{FF2B5EF4-FFF2-40B4-BE49-F238E27FC236}">
                <a16:creationId xmlns:a16="http://schemas.microsoft.com/office/drawing/2014/main" id="{16060455-1F8D-47CB-AB62-609B005A9C49}"/>
              </a:ext>
            </a:extLst>
          </p:cNvPr>
          <p:cNvPicPr>
            <a:picLocks noChangeAspect="1"/>
          </p:cNvPicPr>
          <p:nvPr/>
        </p:nvPicPr>
        <p:blipFill>
          <a:blip r:embed="rId3"/>
          <a:stretch>
            <a:fillRect/>
          </a:stretch>
        </p:blipFill>
        <p:spPr>
          <a:xfrm>
            <a:off x="1118988" y="1424465"/>
            <a:ext cx="6112382" cy="4003609"/>
          </a:xfrm>
          <a:prstGeom prst="rect">
            <a:avLst/>
          </a:prstGeom>
        </p:spPr>
      </p:pic>
      <p:sp>
        <p:nvSpPr>
          <p:cNvPr id="2" name="Tiêu đề 1">
            <a:extLst>
              <a:ext uri="{FF2B5EF4-FFF2-40B4-BE49-F238E27FC236}">
                <a16:creationId xmlns:a16="http://schemas.microsoft.com/office/drawing/2014/main" id="{496B7D09-C447-4FAA-A9DC-39DD4A9CD141}"/>
              </a:ext>
            </a:extLst>
          </p:cNvPr>
          <p:cNvSpPr>
            <a:spLocks noGrp="1"/>
          </p:cNvSpPr>
          <p:nvPr>
            <p:ph type="title"/>
          </p:nvPr>
        </p:nvSpPr>
        <p:spPr>
          <a:xfrm>
            <a:off x="8036041" y="618518"/>
            <a:ext cx="3281003" cy="1478570"/>
          </a:xfrm>
        </p:spPr>
        <p:txBody>
          <a:bodyPr anchor="b">
            <a:normAutofit/>
          </a:bodyPr>
          <a:lstStyle/>
          <a:p>
            <a:r>
              <a:rPr lang="vi-VN" sz="2800"/>
              <a:t>I. tổng quan về phương pháp</a:t>
            </a:r>
          </a:p>
        </p:txBody>
      </p:sp>
      <p:sp>
        <p:nvSpPr>
          <p:cNvPr id="11" name="Content Placeholder 10">
            <a:extLst>
              <a:ext uri="{FF2B5EF4-FFF2-40B4-BE49-F238E27FC236}">
                <a16:creationId xmlns:a16="http://schemas.microsoft.com/office/drawing/2014/main" id="{A02CB59E-B4DB-49A8-BFB1-9DF9C1B9EC9D}"/>
              </a:ext>
            </a:extLst>
          </p:cNvPr>
          <p:cNvSpPr>
            <a:spLocks noGrp="1"/>
          </p:cNvSpPr>
          <p:nvPr>
            <p:ph idx="1"/>
          </p:nvPr>
        </p:nvSpPr>
        <p:spPr>
          <a:xfrm>
            <a:off x="8036041" y="2249487"/>
            <a:ext cx="3281004" cy="3541714"/>
          </a:xfrm>
        </p:spPr>
        <p:txBody>
          <a:bodyPr>
            <a:normAutofit/>
          </a:bodyPr>
          <a:lstStyle/>
          <a:p>
            <a:r>
              <a:rPr lang="vi-VN"/>
              <a:t>Hình 1. Minh họa bằng ma trận liền kề (ma trận kề)</a:t>
            </a:r>
            <a:endParaRPr lang="en-US"/>
          </a:p>
        </p:txBody>
      </p:sp>
      <p:sp>
        <p:nvSpPr>
          <p:cNvPr id="5" name="Chỗ dành sẵn cho Ngày tháng 4">
            <a:extLst>
              <a:ext uri="{FF2B5EF4-FFF2-40B4-BE49-F238E27FC236}">
                <a16:creationId xmlns:a16="http://schemas.microsoft.com/office/drawing/2014/main" id="{3A248F68-A0A3-4E88-8419-D987C66AC64C}"/>
              </a:ext>
            </a:extLst>
          </p:cNvPr>
          <p:cNvSpPr>
            <a:spLocks noGrp="1"/>
          </p:cNvSpPr>
          <p:nvPr>
            <p:ph type="dt" sz="half" idx="10"/>
          </p:nvPr>
        </p:nvSpPr>
        <p:spPr>
          <a:xfrm>
            <a:off x="7456921" y="6309360"/>
            <a:ext cx="2743200" cy="365125"/>
          </a:xfrm>
        </p:spPr>
        <p:txBody>
          <a:bodyPr>
            <a:normAutofit/>
          </a:bodyPr>
          <a:lstStyle/>
          <a:p>
            <a:pPr>
              <a:spcAft>
                <a:spcPts val="600"/>
              </a:spcAft>
            </a:pPr>
            <a:fld id="{CF8B094E-B3F7-45CC-9FE8-D76D32A4AEFA}" type="datetime1">
              <a:rPr lang="vi-VN" smtClean="0"/>
              <a:pPr>
                <a:spcAft>
                  <a:spcPts val="600"/>
                </a:spcAft>
              </a:pPr>
              <a:t>07/04/2018</a:t>
            </a:fld>
            <a:endParaRPr lang="vi-VN"/>
          </a:p>
        </p:txBody>
      </p:sp>
      <p:sp>
        <p:nvSpPr>
          <p:cNvPr id="6" name="Chỗ dành sẵn cho Số hiệu Bản chiếu 5">
            <a:extLst>
              <a:ext uri="{FF2B5EF4-FFF2-40B4-BE49-F238E27FC236}">
                <a16:creationId xmlns:a16="http://schemas.microsoft.com/office/drawing/2014/main" id="{E059B19A-BEC3-47C3-8B52-A949DDE0092D}"/>
              </a:ext>
            </a:extLst>
          </p:cNvPr>
          <p:cNvSpPr>
            <a:spLocks noGrp="1"/>
          </p:cNvSpPr>
          <p:nvPr>
            <p:ph type="sldNum" sz="quarter" idx="12"/>
          </p:nvPr>
        </p:nvSpPr>
        <p:spPr>
          <a:xfrm>
            <a:off x="10276321" y="6309360"/>
            <a:ext cx="771089" cy="365125"/>
          </a:xfrm>
        </p:spPr>
        <p:txBody>
          <a:bodyPr>
            <a:normAutofit/>
          </a:bodyPr>
          <a:lstStyle/>
          <a:p>
            <a:pPr>
              <a:spcAft>
                <a:spcPts val="600"/>
              </a:spcAft>
            </a:pPr>
            <a:fld id="{0B2CFA18-319A-48AE-A18B-716ED0DA894D}" type="slidenum">
              <a:rPr lang="vi-VN" smtClean="0"/>
              <a:pPr>
                <a:spcAft>
                  <a:spcPts val="600"/>
                </a:spcAft>
              </a:pPr>
              <a:t>4</a:t>
            </a:fld>
            <a:endParaRPr lang="vi-VN"/>
          </a:p>
        </p:txBody>
      </p:sp>
    </p:spTree>
    <p:extLst>
      <p:ext uri="{BB962C8B-B14F-4D97-AF65-F5344CB8AC3E}">
        <p14:creationId xmlns:p14="http://schemas.microsoft.com/office/powerpoint/2010/main" val="4057866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08808"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5"/>
            </a:pPr>
            <a:r>
              <a:rPr lang="vi-VN"/>
              <a:t>Thêm một cạnh có trọng số w nối 2 đỉnh u, v vào đồ thị</a:t>
            </a:r>
          </a:p>
          <a:p>
            <a:pPr marL="0" indent="0">
              <a:buNone/>
            </a:pPr>
            <a:r>
              <a:rPr lang="vi-VN"/>
              <a:t>	Vd: Thêm một cạnh nối đỉnh 1 và đỉnh 5</a:t>
            </a:r>
          </a:p>
          <a:p>
            <a:pPr marL="0" indent="0">
              <a:buNone/>
            </a:pPr>
            <a:endParaRPr lang="vi-VN"/>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40</a:t>
            </a:fld>
            <a:endParaRPr lang="vi-VN"/>
          </a:p>
        </p:txBody>
      </p:sp>
      <p:sp>
        <p:nvSpPr>
          <p:cNvPr id="33" name="Oval 68">
            <a:extLst>
              <a:ext uri="{FF2B5EF4-FFF2-40B4-BE49-F238E27FC236}">
                <a16:creationId xmlns:a16="http://schemas.microsoft.com/office/drawing/2014/main" id="{9989B829-93F1-4676-9122-49605F152321}"/>
              </a:ext>
            </a:extLst>
          </p:cNvPr>
          <p:cNvSpPr/>
          <p:nvPr/>
        </p:nvSpPr>
        <p:spPr>
          <a:xfrm>
            <a:off x="3059706" y="337926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vi-VN" dirty="0"/>
          </a:p>
        </p:txBody>
      </p:sp>
      <p:sp>
        <p:nvSpPr>
          <p:cNvPr id="34" name="Oval 69">
            <a:extLst>
              <a:ext uri="{FF2B5EF4-FFF2-40B4-BE49-F238E27FC236}">
                <a16:creationId xmlns:a16="http://schemas.microsoft.com/office/drawing/2014/main" id="{44C0A3BD-E2B7-4DDE-A910-FC872AA90AD8}"/>
              </a:ext>
            </a:extLst>
          </p:cNvPr>
          <p:cNvSpPr/>
          <p:nvPr/>
        </p:nvSpPr>
        <p:spPr>
          <a:xfrm>
            <a:off x="3059706" y="4467332"/>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vi-VN" dirty="0"/>
          </a:p>
        </p:txBody>
      </p:sp>
      <p:sp>
        <p:nvSpPr>
          <p:cNvPr id="35" name="Oval 70">
            <a:extLst>
              <a:ext uri="{FF2B5EF4-FFF2-40B4-BE49-F238E27FC236}">
                <a16:creationId xmlns:a16="http://schemas.microsoft.com/office/drawing/2014/main" id="{D2D36CF0-1203-463E-983F-9EBD0F48F95C}"/>
              </a:ext>
            </a:extLst>
          </p:cNvPr>
          <p:cNvSpPr/>
          <p:nvPr/>
        </p:nvSpPr>
        <p:spPr>
          <a:xfrm>
            <a:off x="4379351" y="4096233"/>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vi-VN" dirty="0"/>
          </a:p>
        </p:txBody>
      </p:sp>
      <p:sp>
        <p:nvSpPr>
          <p:cNvPr id="36" name="Oval 71">
            <a:extLst>
              <a:ext uri="{FF2B5EF4-FFF2-40B4-BE49-F238E27FC236}">
                <a16:creationId xmlns:a16="http://schemas.microsoft.com/office/drawing/2014/main" id="{A4748C08-9C83-4C0D-81AE-609C072E24A7}"/>
              </a:ext>
            </a:extLst>
          </p:cNvPr>
          <p:cNvSpPr/>
          <p:nvPr/>
        </p:nvSpPr>
        <p:spPr>
          <a:xfrm>
            <a:off x="3922151" y="544321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vi-VN" dirty="0"/>
          </a:p>
        </p:txBody>
      </p:sp>
      <p:sp>
        <p:nvSpPr>
          <p:cNvPr id="37" name="Oval 72">
            <a:extLst>
              <a:ext uri="{FF2B5EF4-FFF2-40B4-BE49-F238E27FC236}">
                <a16:creationId xmlns:a16="http://schemas.microsoft.com/office/drawing/2014/main" id="{51AA6966-8BA5-4C7B-9120-05F94C611763}"/>
              </a:ext>
            </a:extLst>
          </p:cNvPr>
          <p:cNvSpPr/>
          <p:nvPr/>
        </p:nvSpPr>
        <p:spPr>
          <a:xfrm>
            <a:off x="2197261" y="544321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vi-VN" dirty="0"/>
          </a:p>
        </p:txBody>
      </p:sp>
      <p:sp>
        <p:nvSpPr>
          <p:cNvPr id="38" name="Oval 73">
            <a:extLst>
              <a:ext uri="{FF2B5EF4-FFF2-40B4-BE49-F238E27FC236}">
                <a16:creationId xmlns:a16="http://schemas.microsoft.com/office/drawing/2014/main" id="{65CC54D3-686C-4A48-8712-1F36A92C9057}"/>
              </a:ext>
            </a:extLst>
          </p:cNvPr>
          <p:cNvSpPr/>
          <p:nvPr/>
        </p:nvSpPr>
        <p:spPr>
          <a:xfrm>
            <a:off x="1740061" y="4096233"/>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vi-VN" dirty="0"/>
          </a:p>
        </p:txBody>
      </p:sp>
      <p:cxnSp>
        <p:nvCxnSpPr>
          <p:cNvPr id="39" name="Straight Connector 74">
            <a:extLst>
              <a:ext uri="{FF2B5EF4-FFF2-40B4-BE49-F238E27FC236}">
                <a16:creationId xmlns:a16="http://schemas.microsoft.com/office/drawing/2014/main" id="{8A37B655-4056-46BB-BF9B-3CCAF05B6B7C}"/>
              </a:ext>
            </a:extLst>
          </p:cNvPr>
          <p:cNvCxnSpPr>
            <a:stCxn id="38" idx="7"/>
            <a:endCxn id="33" idx="2"/>
          </p:cNvCxnSpPr>
          <p:nvPr/>
        </p:nvCxnSpPr>
        <p:spPr>
          <a:xfrm flipV="1">
            <a:off x="2130306" y="3602666"/>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75">
            <a:extLst>
              <a:ext uri="{FF2B5EF4-FFF2-40B4-BE49-F238E27FC236}">
                <a16:creationId xmlns:a16="http://schemas.microsoft.com/office/drawing/2014/main" id="{4DFE3AE1-93AF-4D00-BD75-38AEE1396492}"/>
              </a:ext>
            </a:extLst>
          </p:cNvPr>
          <p:cNvCxnSpPr>
            <a:stCxn id="33" idx="6"/>
            <a:endCxn id="35" idx="1"/>
          </p:cNvCxnSpPr>
          <p:nvPr/>
        </p:nvCxnSpPr>
        <p:spPr>
          <a:xfrm>
            <a:off x="3516906" y="3602666"/>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76">
            <a:extLst>
              <a:ext uri="{FF2B5EF4-FFF2-40B4-BE49-F238E27FC236}">
                <a16:creationId xmlns:a16="http://schemas.microsoft.com/office/drawing/2014/main" id="{EC867409-AF1F-453F-BB77-FBD7451B084A}"/>
              </a:ext>
            </a:extLst>
          </p:cNvPr>
          <p:cNvCxnSpPr>
            <a:stCxn id="35" idx="4"/>
            <a:endCxn id="36" idx="7"/>
          </p:cNvCxnSpPr>
          <p:nvPr/>
        </p:nvCxnSpPr>
        <p:spPr>
          <a:xfrm flipH="1">
            <a:off x="4312396" y="4543042"/>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77">
            <a:extLst>
              <a:ext uri="{FF2B5EF4-FFF2-40B4-BE49-F238E27FC236}">
                <a16:creationId xmlns:a16="http://schemas.microsoft.com/office/drawing/2014/main" id="{6A3EF72E-D6D8-4E0C-B4EF-252A2BDAB719}"/>
              </a:ext>
            </a:extLst>
          </p:cNvPr>
          <p:cNvCxnSpPr>
            <a:stCxn id="38" idx="4"/>
            <a:endCxn id="37" idx="1"/>
          </p:cNvCxnSpPr>
          <p:nvPr/>
        </p:nvCxnSpPr>
        <p:spPr>
          <a:xfrm>
            <a:off x="1968661" y="4543042"/>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78">
            <a:extLst>
              <a:ext uri="{FF2B5EF4-FFF2-40B4-BE49-F238E27FC236}">
                <a16:creationId xmlns:a16="http://schemas.microsoft.com/office/drawing/2014/main" id="{4D200F7E-F377-4C36-9D20-694D2F9BA761}"/>
              </a:ext>
            </a:extLst>
          </p:cNvPr>
          <p:cNvCxnSpPr>
            <a:stCxn id="37" idx="6"/>
            <a:endCxn id="36" idx="2"/>
          </p:cNvCxnSpPr>
          <p:nvPr/>
        </p:nvCxnSpPr>
        <p:spPr>
          <a:xfrm>
            <a:off x="2654461" y="5666616"/>
            <a:ext cx="126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79">
            <a:extLst>
              <a:ext uri="{FF2B5EF4-FFF2-40B4-BE49-F238E27FC236}">
                <a16:creationId xmlns:a16="http://schemas.microsoft.com/office/drawing/2014/main" id="{ECF1FD08-C1E9-438A-9E71-08DE5A46D358}"/>
              </a:ext>
            </a:extLst>
          </p:cNvPr>
          <p:cNvCxnSpPr>
            <a:stCxn id="33" idx="4"/>
            <a:endCxn id="34" idx="0"/>
          </p:cNvCxnSpPr>
          <p:nvPr/>
        </p:nvCxnSpPr>
        <p:spPr>
          <a:xfrm>
            <a:off x="3288306" y="3826070"/>
            <a:ext cx="0" cy="641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80">
            <a:extLst>
              <a:ext uri="{FF2B5EF4-FFF2-40B4-BE49-F238E27FC236}">
                <a16:creationId xmlns:a16="http://schemas.microsoft.com/office/drawing/2014/main" id="{79F74FCF-A9AC-4023-9D81-D8CD5B563917}"/>
              </a:ext>
            </a:extLst>
          </p:cNvPr>
          <p:cNvCxnSpPr>
            <a:stCxn id="38" idx="5"/>
            <a:endCxn id="34" idx="2"/>
          </p:cNvCxnSpPr>
          <p:nvPr/>
        </p:nvCxnSpPr>
        <p:spPr>
          <a:xfrm>
            <a:off x="2130306" y="4477608"/>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81">
            <a:extLst>
              <a:ext uri="{FF2B5EF4-FFF2-40B4-BE49-F238E27FC236}">
                <a16:creationId xmlns:a16="http://schemas.microsoft.com/office/drawing/2014/main" id="{27948E31-72A0-435D-9540-DCBD9252DFCE}"/>
              </a:ext>
            </a:extLst>
          </p:cNvPr>
          <p:cNvCxnSpPr>
            <a:stCxn id="34" idx="6"/>
            <a:endCxn id="35" idx="3"/>
          </p:cNvCxnSpPr>
          <p:nvPr/>
        </p:nvCxnSpPr>
        <p:spPr>
          <a:xfrm flipV="1">
            <a:off x="3516906" y="4477608"/>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82">
            <a:extLst>
              <a:ext uri="{FF2B5EF4-FFF2-40B4-BE49-F238E27FC236}">
                <a16:creationId xmlns:a16="http://schemas.microsoft.com/office/drawing/2014/main" id="{5A8BFEA1-1210-4F39-8AD2-C85FB24B434D}"/>
              </a:ext>
            </a:extLst>
          </p:cNvPr>
          <p:cNvCxnSpPr>
            <a:stCxn id="34" idx="5"/>
            <a:endCxn id="36" idx="1"/>
          </p:cNvCxnSpPr>
          <p:nvPr/>
        </p:nvCxnSpPr>
        <p:spPr>
          <a:xfrm>
            <a:off x="3449951" y="4848707"/>
            <a:ext cx="539155" cy="65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83">
            <a:extLst>
              <a:ext uri="{FF2B5EF4-FFF2-40B4-BE49-F238E27FC236}">
                <a16:creationId xmlns:a16="http://schemas.microsoft.com/office/drawing/2014/main" id="{7EE15D69-FB2F-46A5-916E-E9CA08819420}"/>
              </a:ext>
            </a:extLst>
          </p:cNvPr>
          <p:cNvCxnSpPr>
            <a:stCxn id="34" idx="3"/>
            <a:endCxn id="37" idx="7"/>
          </p:cNvCxnSpPr>
          <p:nvPr/>
        </p:nvCxnSpPr>
        <p:spPr>
          <a:xfrm flipH="1">
            <a:off x="2587506" y="4848707"/>
            <a:ext cx="539155" cy="659938"/>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84">
            <a:extLst>
              <a:ext uri="{FF2B5EF4-FFF2-40B4-BE49-F238E27FC236}">
                <a16:creationId xmlns:a16="http://schemas.microsoft.com/office/drawing/2014/main" id="{8DDB2B00-B085-477F-8975-917B5FF627D1}"/>
              </a:ext>
            </a:extLst>
          </p:cNvPr>
          <p:cNvSpPr txBox="1"/>
          <p:nvPr/>
        </p:nvSpPr>
        <p:spPr>
          <a:xfrm>
            <a:off x="2422384" y="3602665"/>
            <a:ext cx="301686" cy="369332"/>
          </a:xfrm>
          <a:prstGeom prst="rect">
            <a:avLst/>
          </a:prstGeom>
          <a:noFill/>
        </p:spPr>
        <p:txBody>
          <a:bodyPr wrap="none" rtlCol="0">
            <a:spAutoFit/>
          </a:bodyPr>
          <a:lstStyle/>
          <a:p>
            <a:r>
              <a:rPr lang="en-US" dirty="0"/>
              <a:t>6</a:t>
            </a:r>
            <a:endParaRPr lang="vi-VN" dirty="0"/>
          </a:p>
        </p:txBody>
      </p:sp>
      <p:sp>
        <p:nvSpPr>
          <p:cNvPr id="50" name="TextBox 85">
            <a:extLst>
              <a:ext uri="{FF2B5EF4-FFF2-40B4-BE49-F238E27FC236}">
                <a16:creationId xmlns:a16="http://schemas.microsoft.com/office/drawing/2014/main" id="{2021CDAE-2D48-4312-9305-4AE9457A40AD}"/>
              </a:ext>
            </a:extLst>
          </p:cNvPr>
          <p:cNvSpPr txBox="1"/>
          <p:nvPr/>
        </p:nvSpPr>
        <p:spPr>
          <a:xfrm>
            <a:off x="3830763" y="3592310"/>
            <a:ext cx="301686" cy="369332"/>
          </a:xfrm>
          <a:prstGeom prst="rect">
            <a:avLst/>
          </a:prstGeom>
          <a:noFill/>
        </p:spPr>
        <p:txBody>
          <a:bodyPr wrap="none" rtlCol="0">
            <a:spAutoFit/>
          </a:bodyPr>
          <a:lstStyle/>
          <a:p>
            <a:r>
              <a:rPr lang="en-US" dirty="0"/>
              <a:t>5</a:t>
            </a:r>
            <a:endParaRPr lang="vi-VN" dirty="0"/>
          </a:p>
        </p:txBody>
      </p:sp>
      <p:sp>
        <p:nvSpPr>
          <p:cNvPr id="51" name="TextBox 86">
            <a:extLst>
              <a:ext uri="{FF2B5EF4-FFF2-40B4-BE49-F238E27FC236}">
                <a16:creationId xmlns:a16="http://schemas.microsoft.com/office/drawing/2014/main" id="{A2FFBA55-9476-424E-8B0B-7E90F62636A4}"/>
              </a:ext>
            </a:extLst>
          </p:cNvPr>
          <p:cNvSpPr txBox="1"/>
          <p:nvPr/>
        </p:nvSpPr>
        <p:spPr>
          <a:xfrm>
            <a:off x="1817818" y="4841177"/>
            <a:ext cx="301686" cy="369332"/>
          </a:xfrm>
          <a:prstGeom prst="rect">
            <a:avLst/>
          </a:prstGeom>
          <a:noFill/>
        </p:spPr>
        <p:txBody>
          <a:bodyPr wrap="none" rtlCol="0">
            <a:spAutoFit/>
          </a:bodyPr>
          <a:lstStyle/>
          <a:p>
            <a:r>
              <a:rPr lang="en-US" dirty="0"/>
              <a:t>3</a:t>
            </a:r>
            <a:endParaRPr lang="vi-VN" dirty="0"/>
          </a:p>
        </p:txBody>
      </p:sp>
      <p:sp>
        <p:nvSpPr>
          <p:cNvPr id="52" name="TextBox 87">
            <a:extLst>
              <a:ext uri="{FF2B5EF4-FFF2-40B4-BE49-F238E27FC236}">
                <a16:creationId xmlns:a16="http://schemas.microsoft.com/office/drawing/2014/main" id="{72E8F338-2792-471B-99AC-EE94DFB2EDBF}"/>
              </a:ext>
            </a:extLst>
          </p:cNvPr>
          <p:cNvSpPr txBox="1"/>
          <p:nvPr/>
        </p:nvSpPr>
        <p:spPr>
          <a:xfrm>
            <a:off x="3227093" y="3962132"/>
            <a:ext cx="301686" cy="369332"/>
          </a:xfrm>
          <a:prstGeom prst="rect">
            <a:avLst/>
          </a:prstGeom>
          <a:noFill/>
        </p:spPr>
        <p:txBody>
          <a:bodyPr wrap="none" rtlCol="0">
            <a:spAutoFit/>
          </a:bodyPr>
          <a:lstStyle/>
          <a:p>
            <a:r>
              <a:rPr lang="en-US" dirty="0"/>
              <a:t>1</a:t>
            </a:r>
            <a:endParaRPr lang="vi-VN" dirty="0"/>
          </a:p>
        </p:txBody>
      </p:sp>
      <p:sp>
        <p:nvSpPr>
          <p:cNvPr id="53" name="TextBox 88">
            <a:extLst>
              <a:ext uri="{FF2B5EF4-FFF2-40B4-BE49-F238E27FC236}">
                <a16:creationId xmlns:a16="http://schemas.microsoft.com/office/drawing/2014/main" id="{FFB86283-B2F6-46E5-A9AD-FD756DCA66CB}"/>
              </a:ext>
            </a:extLst>
          </p:cNvPr>
          <p:cNvSpPr txBox="1"/>
          <p:nvPr/>
        </p:nvSpPr>
        <p:spPr>
          <a:xfrm>
            <a:off x="2857083" y="4995456"/>
            <a:ext cx="301686" cy="369332"/>
          </a:xfrm>
          <a:prstGeom prst="rect">
            <a:avLst/>
          </a:prstGeom>
          <a:noFill/>
        </p:spPr>
        <p:txBody>
          <a:bodyPr wrap="none" rtlCol="0">
            <a:spAutoFit/>
          </a:bodyPr>
          <a:lstStyle/>
          <a:p>
            <a:r>
              <a:rPr lang="en-US" dirty="0"/>
              <a:t>6</a:t>
            </a:r>
            <a:endParaRPr lang="vi-VN" dirty="0"/>
          </a:p>
        </p:txBody>
      </p:sp>
      <p:sp>
        <p:nvSpPr>
          <p:cNvPr id="54" name="TextBox 89">
            <a:extLst>
              <a:ext uri="{FF2B5EF4-FFF2-40B4-BE49-F238E27FC236}">
                <a16:creationId xmlns:a16="http://schemas.microsoft.com/office/drawing/2014/main" id="{7192AAE9-95DD-4500-9431-3C5274ACD8E7}"/>
              </a:ext>
            </a:extLst>
          </p:cNvPr>
          <p:cNvSpPr txBox="1"/>
          <p:nvPr/>
        </p:nvSpPr>
        <p:spPr>
          <a:xfrm>
            <a:off x="3449130" y="5006678"/>
            <a:ext cx="301686" cy="369332"/>
          </a:xfrm>
          <a:prstGeom prst="rect">
            <a:avLst/>
          </a:prstGeom>
          <a:noFill/>
        </p:spPr>
        <p:txBody>
          <a:bodyPr wrap="none" rtlCol="0">
            <a:spAutoFit/>
          </a:bodyPr>
          <a:lstStyle/>
          <a:p>
            <a:r>
              <a:rPr lang="en-US" dirty="0"/>
              <a:t>4</a:t>
            </a:r>
            <a:endParaRPr lang="vi-VN" dirty="0"/>
          </a:p>
        </p:txBody>
      </p:sp>
      <p:sp>
        <p:nvSpPr>
          <p:cNvPr id="55" name="TextBox 90">
            <a:extLst>
              <a:ext uri="{FF2B5EF4-FFF2-40B4-BE49-F238E27FC236}">
                <a16:creationId xmlns:a16="http://schemas.microsoft.com/office/drawing/2014/main" id="{912D8458-872F-47E0-AD55-9C7BBF212C29}"/>
              </a:ext>
            </a:extLst>
          </p:cNvPr>
          <p:cNvSpPr txBox="1"/>
          <p:nvPr/>
        </p:nvSpPr>
        <p:spPr>
          <a:xfrm>
            <a:off x="3835586" y="4512092"/>
            <a:ext cx="301686" cy="369332"/>
          </a:xfrm>
          <a:prstGeom prst="rect">
            <a:avLst/>
          </a:prstGeom>
          <a:noFill/>
        </p:spPr>
        <p:txBody>
          <a:bodyPr wrap="none" rtlCol="0">
            <a:spAutoFit/>
          </a:bodyPr>
          <a:lstStyle/>
          <a:p>
            <a:r>
              <a:rPr lang="en-US" dirty="0"/>
              <a:t>5</a:t>
            </a:r>
            <a:endParaRPr lang="vi-VN" dirty="0"/>
          </a:p>
        </p:txBody>
      </p:sp>
      <p:sp>
        <p:nvSpPr>
          <p:cNvPr id="56" name="TextBox 91">
            <a:extLst>
              <a:ext uri="{FF2B5EF4-FFF2-40B4-BE49-F238E27FC236}">
                <a16:creationId xmlns:a16="http://schemas.microsoft.com/office/drawing/2014/main" id="{C80709B4-94BB-4F93-B390-DC109A6356B0}"/>
              </a:ext>
            </a:extLst>
          </p:cNvPr>
          <p:cNvSpPr txBox="1"/>
          <p:nvPr/>
        </p:nvSpPr>
        <p:spPr>
          <a:xfrm>
            <a:off x="3137463" y="5598321"/>
            <a:ext cx="301686" cy="369332"/>
          </a:xfrm>
          <a:prstGeom prst="rect">
            <a:avLst/>
          </a:prstGeom>
          <a:noFill/>
        </p:spPr>
        <p:txBody>
          <a:bodyPr wrap="none" rtlCol="0">
            <a:spAutoFit/>
          </a:bodyPr>
          <a:lstStyle/>
          <a:p>
            <a:r>
              <a:rPr lang="en-US" dirty="0"/>
              <a:t>6</a:t>
            </a:r>
            <a:endParaRPr lang="vi-VN" dirty="0"/>
          </a:p>
        </p:txBody>
      </p:sp>
      <p:sp>
        <p:nvSpPr>
          <p:cNvPr id="57" name="TextBox 92">
            <a:extLst>
              <a:ext uri="{FF2B5EF4-FFF2-40B4-BE49-F238E27FC236}">
                <a16:creationId xmlns:a16="http://schemas.microsoft.com/office/drawing/2014/main" id="{FB70B8CA-85E6-4D59-B754-39E47BB32D77}"/>
              </a:ext>
            </a:extLst>
          </p:cNvPr>
          <p:cNvSpPr txBox="1"/>
          <p:nvPr/>
        </p:nvSpPr>
        <p:spPr>
          <a:xfrm>
            <a:off x="4460173" y="4848707"/>
            <a:ext cx="301686" cy="369332"/>
          </a:xfrm>
          <a:prstGeom prst="rect">
            <a:avLst/>
          </a:prstGeom>
          <a:noFill/>
        </p:spPr>
        <p:txBody>
          <a:bodyPr wrap="none" rtlCol="0">
            <a:spAutoFit/>
          </a:bodyPr>
          <a:lstStyle/>
          <a:p>
            <a:r>
              <a:rPr lang="en-US" dirty="0"/>
              <a:t>2</a:t>
            </a:r>
            <a:endParaRPr lang="vi-VN" dirty="0"/>
          </a:p>
        </p:txBody>
      </p:sp>
      <p:sp>
        <p:nvSpPr>
          <p:cNvPr id="58" name="TextBox 93">
            <a:extLst>
              <a:ext uri="{FF2B5EF4-FFF2-40B4-BE49-F238E27FC236}">
                <a16:creationId xmlns:a16="http://schemas.microsoft.com/office/drawing/2014/main" id="{2DFECE4F-C336-40A3-A793-93365CC7B1FE}"/>
              </a:ext>
            </a:extLst>
          </p:cNvPr>
          <p:cNvSpPr txBox="1"/>
          <p:nvPr/>
        </p:nvSpPr>
        <p:spPr>
          <a:xfrm>
            <a:off x="2381977" y="4489256"/>
            <a:ext cx="301686" cy="369332"/>
          </a:xfrm>
          <a:prstGeom prst="rect">
            <a:avLst/>
          </a:prstGeom>
          <a:noFill/>
        </p:spPr>
        <p:txBody>
          <a:bodyPr wrap="none" rtlCol="0">
            <a:spAutoFit/>
          </a:bodyPr>
          <a:lstStyle/>
          <a:p>
            <a:r>
              <a:rPr lang="en-US" dirty="0"/>
              <a:t>5</a:t>
            </a:r>
            <a:endParaRPr lang="vi-VN" dirty="0"/>
          </a:p>
        </p:txBody>
      </p:sp>
      <p:cxnSp>
        <p:nvCxnSpPr>
          <p:cNvPr id="59" name="Straight Connector 95">
            <a:extLst>
              <a:ext uri="{FF2B5EF4-FFF2-40B4-BE49-F238E27FC236}">
                <a16:creationId xmlns:a16="http://schemas.microsoft.com/office/drawing/2014/main" id="{E57DBDA3-0288-4698-8B0F-ADAC61A69821}"/>
              </a:ext>
            </a:extLst>
          </p:cNvPr>
          <p:cNvCxnSpPr>
            <a:stCxn id="33" idx="3"/>
            <a:endCxn id="37" idx="0"/>
          </p:cNvCxnSpPr>
          <p:nvPr/>
        </p:nvCxnSpPr>
        <p:spPr>
          <a:xfrm flipH="1">
            <a:off x="2425861" y="3760636"/>
            <a:ext cx="700800" cy="16825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TextBox 96">
            <a:extLst>
              <a:ext uri="{FF2B5EF4-FFF2-40B4-BE49-F238E27FC236}">
                <a16:creationId xmlns:a16="http://schemas.microsoft.com/office/drawing/2014/main" id="{42F6D799-BB7C-4912-9AF9-5DD1FC7EA3A5}"/>
              </a:ext>
            </a:extLst>
          </p:cNvPr>
          <p:cNvSpPr txBox="1"/>
          <p:nvPr/>
        </p:nvSpPr>
        <p:spPr>
          <a:xfrm>
            <a:off x="2659630" y="3971997"/>
            <a:ext cx="311304" cy="369332"/>
          </a:xfrm>
          <a:prstGeom prst="rect">
            <a:avLst/>
          </a:prstGeom>
          <a:noFill/>
        </p:spPr>
        <p:txBody>
          <a:bodyPr wrap="none" rtlCol="0">
            <a:spAutoFit/>
          </a:bodyPr>
          <a:lstStyle/>
          <a:p>
            <a:r>
              <a:rPr lang="en-US" dirty="0">
                <a:solidFill>
                  <a:srgbClr val="FF0000"/>
                </a:solidFill>
              </a:rPr>
              <a:t>5</a:t>
            </a:r>
            <a:endParaRPr lang="vi-VN" dirty="0">
              <a:solidFill>
                <a:srgbClr val="FF0000"/>
              </a:solidFill>
            </a:endParaRPr>
          </a:p>
        </p:txBody>
      </p:sp>
      <p:sp>
        <p:nvSpPr>
          <p:cNvPr id="6" name="Hộp Văn bản 5">
            <a:extLst>
              <a:ext uri="{FF2B5EF4-FFF2-40B4-BE49-F238E27FC236}">
                <a16:creationId xmlns:a16="http://schemas.microsoft.com/office/drawing/2014/main" id="{B94DC55A-0616-4A4E-83E2-050D486FD56B}"/>
              </a:ext>
            </a:extLst>
          </p:cNvPr>
          <p:cNvSpPr txBox="1"/>
          <p:nvPr/>
        </p:nvSpPr>
        <p:spPr>
          <a:xfrm>
            <a:off x="5433646" y="3772921"/>
            <a:ext cx="5883342" cy="1477328"/>
          </a:xfrm>
          <a:prstGeom prst="rect">
            <a:avLst/>
          </a:prstGeom>
          <a:noFill/>
        </p:spPr>
        <p:txBody>
          <a:bodyPr wrap="none" rtlCol="0">
            <a:spAutoFit/>
          </a:bodyPr>
          <a:lstStyle/>
          <a:p>
            <a:r>
              <a:rPr lang="en-US">
                <a:solidFill>
                  <a:srgbClr val="8AB1B0"/>
                </a:solidFill>
                <a:latin typeface="Consolas" panose="020B0609020204030204" pitchFamily="49" charset="0"/>
              </a:rPr>
              <a:t>AddEdge</a:t>
            </a:r>
            <a:r>
              <a:rPr lang="en-US">
                <a:solidFill>
                  <a:srgbClr val="D3AF86"/>
                </a:solidFill>
                <a:latin typeface="Consolas" panose="020B0609020204030204" pitchFamily="49" charset="0"/>
              </a:rPr>
              <a:t>(g, </a:t>
            </a:r>
            <a:r>
              <a:rPr lang="en-US">
                <a:solidFill>
                  <a:srgbClr val="98676A"/>
                </a:solidFill>
                <a:latin typeface="Consolas" panose="020B0609020204030204" pitchFamily="49" charset="0"/>
              </a:rPr>
              <a:t>‘1’</a:t>
            </a:r>
            <a:r>
              <a:rPr lang="en-US">
                <a:solidFill>
                  <a:srgbClr val="D3AF86"/>
                </a:solidFill>
                <a:latin typeface="Consolas" panose="020B0609020204030204" pitchFamily="49" charset="0"/>
              </a:rPr>
              <a:t>, </a:t>
            </a:r>
            <a:r>
              <a:rPr lang="en-US">
                <a:solidFill>
                  <a:srgbClr val="98676A"/>
                </a:solidFill>
                <a:latin typeface="Consolas" panose="020B0609020204030204" pitchFamily="49" charset="0"/>
              </a:rPr>
              <a:t>‘5’</a:t>
            </a:r>
            <a:r>
              <a:rPr lang="en-US">
                <a:solidFill>
                  <a:srgbClr val="D3AF86"/>
                </a:solidFill>
                <a:latin typeface="Consolas" panose="020B0609020204030204" pitchFamily="49" charset="0"/>
              </a:rPr>
              <a:t>, 5);</a:t>
            </a:r>
          </a:p>
          <a:p>
            <a:r>
              <a:rPr lang="en-US">
                <a:solidFill>
                  <a:srgbClr val="8AB1B0"/>
                </a:solidFill>
                <a:latin typeface="Consolas" panose="020B0609020204030204" pitchFamily="49" charset="0"/>
                <a:sym typeface="Wingdings" panose="05000000000000000000" pitchFamily="2" charset="2"/>
              </a:rPr>
              <a:t> </a:t>
            </a:r>
            <a:r>
              <a:rPr lang="en-US">
                <a:solidFill>
                  <a:srgbClr val="8AB1B0"/>
                </a:solidFill>
                <a:latin typeface="Consolas" panose="020B0609020204030204" pitchFamily="49" charset="0"/>
              </a:rPr>
              <a:t>AddEdge</a:t>
            </a:r>
            <a:r>
              <a:rPr lang="en-US">
                <a:solidFill>
                  <a:srgbClr val="D3AF86"/>
                </a:solidFill>
                <a:latin typeface="Consolas" panose="020B0609020204030204" pitchFamily="49" charset="0"/>
              </a:rPr>
              <a:t>(g, </a:t>
            </a:r>
            <a:r>
              <a:rPr lang="en-US">
                <a:solidFill>
                  <a:srgbClr val="98676A"/>
                </a:solidFill>
                <a:latin typeface="Consolas" panose="020B0609020204030204" pitchFamily="49" charset="0"/>
              </a:rPr>
              <a:t>‘1’</a:t>
            </a:r>
            <a:r>
              <a:rPr lang="en-US">
                <a:solidFill>
                  <a:srgbClr val="D3AF86"/>
                </a:solidFill>
                <a:latin typeface="Consolas" panose="020B0609020204030204" pitchFamily="49" charset="0"/>
              </a:rPr>
              <a:t>, </a:t>
            </a:r>
            <a:r>
              <a:rPr lang="en-US">
                <a:solidFill>
                  <a:srgbClr val="98676A"/>
                </a:solidFill>
                <a:latin typeface="Consolas" panose="020B0609020204030204" pitchFamily="49" charset="0"/>
              </a:rPr>
              <a:t>‘5’</a:t>
            </a:r>
            <a:r>
              <a:rPr lang="en-US">
                <a:solidFill>
                  <a:srgbClr val="D3AF86"/>
                </a:solidFill>
                <a:latin typeface="Consolas" panose="020B0609020204030204" pitchFamily="49" charset="0"/>
              </a:rPr>
              <a:t>, 5, </a:t>
            </a:r>
            <a:r>
              <a:rPr lang="en-US">
                <a:solidFill>
                  <a:srgbClr val="98676A"/>
                </a:solidFill>
                <a:latin typeface="Consolas" panose="020B0609020204030204" pitchFamily="49" charset="0"/>
              </a:rPr>
              <a:t>false</a:t>
            </a:r>
            <a:r>
              <a:rPr lang="en-US">
                <a:solidFill>
                  <a:srgbClr val="D3AF86"/>
                </a:solidFill>
                <a:latin typeface="Consolas" panose="020B0609020204030204" pitchFamily="49" charset="0"/>
              </a:rPr>
              <a:t>);</a:t>
            </a:r>
          </a:p>
          <a:p>
            <a:r>
              <a:rPr lang="en-US">
                <a:solidFill>
                  <a:srgbClr val="D3AF86"/>
                </a:solidFill>
                <a:latin typeface="Consolas" panose="020B0609020204030204" pitchFamily="49" charset="0"/>
              </a:rPr>
              <a:t>Vì g.Directed = false cho nên:</a:t>
            </a:r>
          </a:p>
          <a:p>
            <a:r>
              <a:rPr lang="en-US">
                <a:solidFill>
                  <a:srgbClr val="8AB1B0"/>
                </a:solidFill>
                <a:latin typeface="Consolas" panose="020B0609020204030204" pitchFamily="49" charset="0"/>
              </a:rPr>
              <a:t>AddEdge</a:t>
            </a:r>
            <a:r>
              <a:rPr lang="en-US">
                <a:solidFill>
                  <a:srgbClr val="D3AF86"/>
                </a:solidFill>
                <a:latin typeface="Consolas" panose="020B0609020204030204" pitchFamily="49" charset="0"/>
              </a:rPr>
              <a:t>(</a:t>
            </a:r>
            <a:r>
              <a:rPr lang="vi-VN">
                <a:solidFill>
                  <a:srgbClr val="D3AF86"/>
                </a:solidFill>
                <a:latin typeface="Consolas" panose="020B0609020204030204" pitchFamily="49" charset="0"/>
              </a:rPr>
              <a:t>g.</a:t>
            </a:r>
            <a:r>
              <a:rPr lang="vi-VN">
                <a:solidFill>
                  <a:srgbClr val="DC3958"/>
                </a:solidFill>
                <a:latin typeface="Consolas" panose="020B0609020204030204" pitchFamily="49" charset="0"/>
              </a:rPr>
              <a:t>ListEdges</a:t>
            </a:r>
            <a:r>
              <a:rPr lang="en-US">
                <a:solidFill>
                  <a:srgbClr val="D3AF86"/>
                </a:solidFill>
                <a:latin typeface="Consolas" panose="020B0609020204030204" pitchFamily="49" charset="0"/>
              </a:rPr>
              <a:t>, </a:t>
            </a:r>
            <a:r>
              <a:rPr lang="vi-VN">
                <a:solidFill>
                  <a:srgbClr val="8AB1B0"/>
                </a:solidFill>
                <a:latin typeface="Consolas" panose="020B0609020204030204" pitchFamily="49" charset="0"/>
              </a:rPr>
              <a:t>CreateEdge</a:t>
            </a:r>
            <a:r>
              <a:rPr lang="en-US">
                <a:solidFill>
                  <a:srgbClr val="98676A"/>
                </a:solidFill>
                <a:latin typeface="Consolas" panose="020B0609020204030204" pitchFamily="49" charset="0"/>
              </a:rPr>
              <a:t> ‘1’</a:t>
            </a:r>
            <a:r>
              <a:rPr lang="en-US">
                <a:solidFill>
                  <a:srgbClr val="D3AF86"/>
                </a:solidFill>
                <a:latin typeface="Consolas" panose="020B0609020204030204" pitchFamily="49" charset="0"/>
              </a:rPr>
              <a:t>, </a:t>
            </a:r>
            <a:r>
              <a:rPr lang="en-US">
                <a:solidFill>
                  <a:srgbClr val="98676A"/>
                </a:solidFill>
                <a:latin typeface="Consolas" panose="020B0609020204030204" pitchFamily="49" charset="0"/>
              </a:rPr>
              <a:t>‘5’</a:t>
            </a:r>
            <a:r>
              <a:rPr lang="en-US">
                <a:solidFill>
                  <a:srgbClr val="D3AF86"/>
                </a:solidFill>
                <a:latin typeface="Consolas" panose="020B0609020204030204" pitchFamily="49" charset="0"/>
              </a:rPr>
              <a:t>, </a:t>
            </a:r>
            <a:r>
              <a:rPr lang="vi-VN">
                <a:solidFill>
                  <a:srgbClr val="D3AF86"/>
                </a:solidFill>
                <a:latin typeface="Consolas" panose="020B0609020204030204" pitchFamily="49" charset="0"/>
              </a:rPr>
              <a:t>5)</a:t>
            </a:r>
            <a:r>
              <a:rPr lang="en-US">
                <a:solidFill>
                  <a:srgbClr val="D3AF86"/>
                </a:solidFill>
                <a:latin typeface="Consolas" panose="020B0609020204030204" pitchFamily="49" charset="0"/>
              </a:rPr>
              <a:t>;</a:t>
            </a:r>
          </a:p>
          <a:p>
            <a:r>
              <a:rPr lang="en-US">
                <a:solidFill>
                  <a:srgbClr val="8AB1B0"/>
                </a:solidFill>
                <a:latin typeface="Consolas" panose="020B0609020204030204" pitchFamily="49" charset="0"/>
              </a:rPr>
              <a:t>AddEdge</a:t>
            </a:r>
            <a:r>
              <a:rPr lang="en-US">
                <a:solidFill>
                  <a:srgbClr val="D3AF86"/>
                </a:solidFill>
                <a:latin typeface="Consolas" panose="020B0609020204030204" pitchFamily="49" charset="0"/>
              </a:rPr>
              <a:t>(</a:t>
            </a:r>
            <a:r>
              <a:rPr lang="vi-VN">
                <a:solidFill>
                  <a:srgbClr val="D3AF86"/>
                </a:solidFill>
                <a:latin typeface="Consolas" panose="020B0609020204030204" pitchFamily="49" charset="0"/>
              </a:rPr>
              <a:t>g.</a:t>
            </a:r>
            <a:r>
              <a:rPr lang="vi-VN">
                <a:solidFill>
                  <a:srgbClr val="DC3958"/>
                </a:solidFill>
                <a:latin typeface="Consolas" panose="020B0609020204030204" pitchFamily="49" charset="0"/>
              </a:rPr>
              <a:t>ListEdges</a:t>
            </a:r>
            <a:r>
              <a:rPr lang="en-US">
                <a:solidFill>
                  <a:srgbClr val="D3AF86"/>
                </a:solidFill>
                <a:latin typeface="Consolas" panose="020B0609020204030204" pitchFamily="49" charset="0"/>
              </a:rPr>
              <a:t>, </a:t>
            </a:r>
            <a:r>
              <a:rPr lang="vi-VN">
                <a:solidFill>
                  <a:srgbClr val="8AB1B0"/>
                </a:solidFill>
                <a:latin typeface="Consolas" panose="020B0609020204030204" pitchFamily="49" charset="0"/>
              </a:rPr>
              <a:t>CreateEdge</a:t>
            </a:r>
            <a:r>
              <a:rPr lang="en-US">
                <a:solidFill>
                  <a:srgbClr val="98676A"/>
                </a:solidFill>
                <a:latin typeface="Consolas" panose="020B0609020204030204" pitchFamily="49" charset="0"/>
              </a:rPr>
              <a:t> ‘5’</a:t>
            </a:r>
            <a:r>
              <a:rPr lang="en-US">
                <a:solidFill>
                  <a:srgbClr val="D3AF86"/>
                </a:solidFill>
                <a:latin typeface="Consolas" panose="020B0609020204030204" pitchFamily="49" charset="0"/>
              </a:rPr>
              <a:t>, </a:t>
            </a:r>
            <a:r>
              <a:rPr lang="en-US">
                <a:solidFill>
                  <a:srgbClr val="98676A"/>
                </a:solidFill>
                <a:latin typeface="Consolas" panose="020B0609020204030204" pitchFamily="49" charset="0"/>
              </a:rPr>
              <a:t>‘1’</a:t>
            </a:r>
            <a:r>
              <a:rPr lang="en-US">
                <a:solidFill>
                  <a:srgbClr val="D3AF86"/>
                </a:solidFill>
                <a:latin typeface="Consolas" panose="020B0609020204030204" pitchFamily="49" charset="0"/>
              </a:rPr>
              <a:t>, </a:t>
            </a:r>
            <a:r>
              <a:rPr lang="vi-VN">
                <a:solidFill>
                  <a:srgbClr val="D3AF86"/>
                </a:solidFill>
                <a:latin typeface="Consolas" panose="020B0609020204030204" pitchFamily="49" charset="0"/>
              </a:rPr>
              <a:t>5)</a:t>
            </a:r>
            <a:r>
              <a:rPr lang="en-US">
                <a:solidFill>
                  <a:srgbClr val="D3AF86"/>
                </a:solidFill>
                <a:latin typeface="Consolas" panose="020B0609020204030204" pitchFamily="49" charset="0"/>
              </a:rPr>
              <a:t>;</a:t>
            </a:r>
          </a:p>
        </p:txBody>
      </p:sp>
    </p:spTree>
    <p:extLst>
      <p:ext uri="{BB962C8B-B14F-4D97-AF65-F5344CB8AC3E}">
        <p14:creationId xmlns:p14="http://schemas.microsoft.com/office/powerpoint/2010/main" val="3693890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randombar(horizontal)">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up)">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up)">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wipe(up)">
                                      <p:cBhvr>
                                        <p:cTn id="25" dur="500"/>
                                        <p:tgtEl>
                                          <p:spTgt spid="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wipe(up)">
                                      <p:cBhvr>
                                        <p:cTn id="30" dur="500"/>
                                        <p:tgtEl>
                                          <p:spTgt spid="6">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wipe(up)">
                                      <p:cBhvr>
                                        <p:cTn id="35" dur="500"/>
                                        <p:tgtEl>
                                          <p:spTgt spid="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mph" presetSubtype="0" fill="hold" grpId="0" nodeType="clickEffect">
                                  <p:stCondLst>
                                    <p:cond delay="0"/>
                                  </p:stCondLst>
                                  <p:childTnLst>
                                    <p:animClr clrSpc="hsl" dir="cw">
                                      <p:cBhvr override="childStyle">
                                        <p:cTn id="39" dur="500" fill="hold"/>
                                        <p:tgtEl>
                                          <p:spTgt spid="33"/>
                                        </p:tgtEl>
                                        <p:attrNameLst>
                                          <p:attrName>style.color</p:attrName>
                                        </p:attrNameLst>
                                      </p:cBhvr>
                                      <p:by>
                                        <p:hsl h="7200000" s="0" l="0"/>
                                      </p:by>
                                    </p:animClr>
                                    <p:animClr clrSpc="hsl" dir="cw">
                                      <p:cBhvr>
                                        <p:cTn id="40" dur="500" fill="hold"/>
                                        <p:tgtEl>
                                          <p:spTgt spid="33"/>
                                        </p:tgtEl>
                                        <p:attrNameLst>
                                          <p:attrName>fillcolor</p:attrName>
                                        </p:attrNameLst>
                                      </p:cBhvr>
                                      <p:by>
                                        <p:hsl h="7200000" s="0" l="0"/>
                                      </p:by>
                                    </p:animClr>
                                    <p:animClr clrSpc="hsl" dir="cw">
                                      <p:cBhvr>
                                        <p:cTn id="41" dur="500" fill="hold"/>
                                        <p:tgtEl>
                                          <p:spTgt spid="33"/>
                                        </p:tgtEl>
                                        <p:attrNameLst>
                                          <p:attrName>stroke.color</p:attrName>
                                        </p:attrNameLst>
                                      </p:cBhvr>
                                      <p:by>
                                        <p:hsl h="7200000" s="0" l="0"/>
                                      </p:by>
                                    </p:animClr>
                                    <p:set>
                                      <p:cBhvr>
                                        <p:cTn id="42" dur="500" fill="hold"/>
                                        <p:tgtEl>
                                          <p:spTgt spid="33"/>
                                        </p:tgtEl>
                                        <p:attrNameLst>
                                          <p:attrName>fill.type</p:attrName>
                                        </p:attrNameLst>
                                      </p:cBhvr>
                                      <p:to>
                                        <p:strVal val="solid"/>
                                      </p:to>
                                    </p:set>
                                  </p:childTnLst>
                                </p:cTn>
                              </p:par>
                              <p:par>
                                <p:cTn id="43" presetID="21" presetClass="emph" presetSubtype="0" fill="hold" grpId="0" nodeType="withEffect">
                                  <p:stCondLst>
                                    <p:cond delay="0"/>
                                  </p:stCondLst>
                                  <p:childTnLst>
                                    <p:animClr clrSpc="hsl" dir="cw">
                                      <p:cBhvr override="childStyle">
                                        <p:cTn id="44" dur="500" fill="hold"/>
                                        <p:tgtEl>
                                          <p:spTgt spid="37"/>
                                        </p:tgtEl>
                                        <p:attrNameLst>
                                          <p:attrName>style.color</p:attrName>
                                        </p:attrNameLst>
                                      </p:cBhvr>
                                      <p:by>
                                        <p:hsl h="7200000" s="0" l="0"/>
                                      </p:by>
                                    </p:animClr>
                                    <p:animClr clrSpc="hsl" dir="cw">
                                      <p:cBhvr>
                                        <p:cTn id="45" dur="500" fill="hold"/>
                                        <p:tgtEl>
                                          <p:spTgt spid="37"/>
                                        </p:tgtEl>
                                        <p:attrNameLst>
                                          <p:attrName>fillcolor</p:attrName>
                                        </p:attrNameLst>
                                      </p:cBhvr>
                                      <p:by>
                                        <p:hsl h="7200000" s="0" l="0"/>
                                      </p:by>
                                    </p:animClr>
                                    <p:animClr clrSpc="hsl" dir="cw">
                                      <p:cBhvr>
                                        <p:cTn id="46" dur="500" fill="hold"/>
                                        <p:tgtEl>
                                          <p:spTgt spid="37"/>
                                        </p:tgtEl>
                                        <p:attrNameLst>
                                          <p:attrName>stroke.color</p:attrName>
                                        </p:attrNameLst>
                                      </p:cBhvr>
                                      <p:by>
                                        <p:hsl h="7200000" s="0" l="0"/>
                                      </p:by>
                                    </p:animClr>
                                    <p:set>
                                      <p:cBhvr>
                                        <p:cTn id="47" dur="500" fill="hold"/>
                                        <p:tgtEl>
                                          <p:spTgt spid="3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7" grpId="0" animBg="1"/>
      <p:bldP spid="60" grpId="0"/>
      <p:bldP spid="6"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49751"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normAutofit fontScale="85000" lnSpcReduction="20000"/>
          </a:bodyPr>
          <a:lstStyle/>
          <a:p>
            <a:pPr marL="457200" indent="-457200">
              <a:buFont typeface="+mj-lt"/>
              <a:buAutoNum type="arabicPeriod" startAt="6"/>
            </a:pPr>
            <a:r>
              <a:rPr lang="vi-VN"/>
              <a:t>Lưu thông tin đồ thị xuống file</a:t>
            </a:r>
          </a:p>
          <a:p>
            <a:pPr marL="457200" lvl="1" indent="0">
              <a:buNone/>
            </a:pPr>
            <a:r>
              <a:rPr lang="vi-VN">
                <a:solidFill>
                  <a:srgbClr val="98676A"/>
                </a:solidFill>
                <a:latin typeface="Consolas" panose="020B0609020204030204" pitchFamily="49" charset="0"/>
              </a:rPr>
              <a:t>void</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SaveGraph</a:t>
            </a:r>
            <a:r>
              <a:rPr lang="vi-VN">
                <a:solidFill>
                  <a:srgbClr val="D3AF86"/>
                </a:solidFill>
                <a:latin typeface="Consolas" panose="020B0609020204030204" pitchFamily="49" charset="0"/>
              </a:rPr>
              <a:t>(Graph g, </a:t>
            </a:r>
            <a:r>
              <a:rPr lang="vi-VN">
                <a:solidFill>
                  <a:srgbClr val="98676A"/>
                </a:solidFill>
                <a:latin typeface="Consolas" panose="020B0609020204030204" pitchFamily="49" charset="0"/>
              </a:rPr>
              <a:t>char</a:t>
            </a:r>
            <a:r>
              <a:rPr lang="vi-VN">
                <a:solidFill>
                  <a:srgbClr val="D3AF86"/>
                </a:solidFill>
                <a:latin typeface="Consolas" panose="020B0609020204030204" pitchFamily="49" charset="0"/>
              </a:rPr>
              <a:t> *f)</a:t>
            </a:r>
          </a:p>
          <a:p>
            <a:pPr marL="457200" lvl="1" indent="0">
              <a:buNone/>
            </a:pP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Mở tập tin để ghi;</a:t>
            </a:r>
          </a:p>
          <a:p>
            <a:pPr marL="457200" lvl="1" indent="0">
              <a:buNone/>
            </a:pPr>
            <a:r>
              <a:rPr lang="vi-VN">
                <a:solidFill>
                  <a:srgbClr val="D3AF86"/>
                </a:solidFill>
                <a:latin typeface="Consolas" panose="020B0609020204030204" pitchFamily="49" charset="0"/>
              </a:rPr>
              <a:t>    Ghi số đỉnh;</a:t>
            </a:r>
          </a:p>
          <a:p>
            <a:pPr marL="457200" lvl="1" indent="0">
              <a:buNone/>
            </a:pPr>
            <a:r>
              <a:rPr lang="vi-VN">
                <a:solidFill>
                  <a:srgbClr val="D3AF86"/>
                </a:solidFill>
                <a:latin typeface="Consolas" panose="020B0609020204030204" pitchFamily="49" charset="0"/>
              </a:rPr>
              <a:t>    Ghi số cạnh;</a:t>
            </a:r>
          </a:p>
          <a:p>
            <a:pPr marL="457200" lvl="1" indent="0">
              <a:buNone/>
            </a:pPr>
            <a:r>
              <a:rPr lang="vi-VN">
                <a:solidFill>
                  <a:srgbClr val="D3AF86"/>
                </a:solidFill>
                <a:latin typeface="Consolas" panose="020B0609020204030204" pitchFamily="49" charset="0"/>
              </a:rPr>
              <a:t>    Ghi kiểu đồ thị;</a:t>
            </a:r>
          </a:p>
          <a:p>
            <a:pPr marL="457200" lvl="1" indent="0">
              <a:buNone/>
            </a:pPr>
            <a:r>
              <a:rPr lang="vi-VN">
                <a:solidFill>
                  <a:srgbClr val="D3AF86"/>
                </a:solidFill>
                <a:latin typeface="Consolas" panose="020B0609020204030204" pitchFamily="49" charset="0"/>
              </a:rPr>
              <a:t>    Ghi danh sách cạnh;</a:t>
            </a:r>
          </a:p>
          <a:p>
            <a:pPr marL="457200" lvl="1" indent="0">
              <a:buNone/>
            </a:pPr>
            <a:r>
              <a:rPr lang="vi-VN">
                <a:solidFill>
                  <a:srgbClr val="D3AF86"/>
                </a:solidFill>
                <a:latin typeface="Consolas" panose="020B0609020204030204" pitchFamily="49" charset="0"/>
              </a:rPr>
              <a:t>    Đóng tập tin;</a:t>
            </a:r>
          </a:p>
          <a:p>
            <a:pPr marL="457200" lvl="1" indent="0">
              <a:buNone/>
            </a:pPr>
            <a:r>
              <a:rPr lang="vi-VN">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41</a:t>
            </a:fld>
            <a:endParaRPr lang="vi-VN"/>
          </a:p>
        </p:txBody>
      </p:sp>
    </p:spTree>
    <p:extLst>
      <p:ext uri="{BB962C8B-B14F-4D97-AF65-F5344CB8AC3E}">
        <p14:creationId xmlns:p14="http://schemas.microsoft.com/office/powerpoint/2010/main" val="25314865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strVal val="(6*min(max(#ppt_w*#ppt_h,.3),1)-7.4)/-.7*#ppt_w"/>
                                          </p:val>
                                        </p:tav>
                                        <p:tav tm="100000">
                                          <p:val>
                                            <p:strVal val="#ppt_w"/>
                                          </p:val>
                                        </p:tav>
                                      </p:tavLst>
                                    </p:anim>
                                    <p:anim calcmode="lin" valueType="num">
                                      <p:cBhvr>
                                        <p:cTn id="8" dur="1000" fill="hold"/>
                                        <p:tgtEl>
                                          <p:spTgt spid="3">
                                            <p:txEl>
                                              <p:pRg st="1" end="1"/>
                                            </p:txEl>
                                          </p:spTgt>
                                        </p:tgtEl>
                                        <p:attrNameLst>
                                          <p:attrName>ppt_h</p:attrName>
                                        </p:attrNameLst>
                                      </p:cBhvr>
                                      <p:tavLst>
                                        <p:tav tm="0">
                                          <p:val>
                                            <p:strVal val="(6*min(max(#ppt_w*#ppt_h,.3),1)-7.4)/-.7*#ppt_h"/>
                                          </p:val>
                                        </p:tav>
                                        <p:tav tm="100000">
                                          <p:val>
                                            <p:strVal val="#ppt_h"/>
                                          </p:val>
                                        </p:tav>
                                      </p:tavLst>
                                    </p:anim>
                                    <p:anim calcmode="lin" valueType="num">
                                      <p:cBhvr>
                                        <p:cTn id="9" dur="1000" fill="hold"/>
                                        <p:tgtEl>
                                          <p:spTgt spid="3">
                                            <p:txEl>
                                              <p:pRg st="1" end="1"/>
                                            </p:txEl>
                                          </p:spTgt>
                                        </p:tgtEl>
                                        <p:attrNameLst>
                                          <p:attrName>ppt_x</p:attrName>
                                        </p:attrNameLst>
                                      </p:cBhvr>
                                      <p:tavLst>
                                        <p:tav tm="0">
                                          <p:val>
                                            <p:fltVal val="0.5"/>
                                          </p:val>
                                        </p:tav>
                                        <p:tav tm="100000">
                                          <p:val>
                                            <p:strVal val="#ppt_x"/>
                                          </p:val>
                                        </p:tav>
                                      </p:tavLst>
                                    </p:anim>
                                    <p:anim calcmode="lin" valueType="num">
                                      <p:cBhvr>
                                        <p:cTn id="10" dur="1000" fill="hold"/>
                                        <p:tgtEl>
                                          <p:spTgt spid="3">
                                            <p:txEl>
                                              <p:pRg st="1" end="1"/>
                                            </p:txEl>
                                          </p:spTgt>
                                        </p:tgtEl>
                                        <p:attrNameLst>
                                          <p:attrName>ppt_y</p:attrName>
                                        </p:attrNameLst>
                                      </p:cBhvr>
                                      <p:tavLst>
                                        <p:tav tm="0">
                                          <p:val>
                                            <p:strVal val="1+(6*min(max(#ppt_w*#ppt_h,.3),1)-7.4)/-.7*#ppt_h/2"/>
                                          </p:val>
                                        </p:tav>
                                        <p:tav tm="100000">
                                          <p:val>
                                            <p:strVal val="#ppt_y"/>
                                          </p:val>
                                        </p:tav>
                                      </p:tavLst>
                                    </p:anim>
                                  </p:childTnLst>
                                </p:cTn>
                              </p:par>
                              <p:par>
                                <p:cTn id="11" presetID="23" presetClass="entr" presetSubtype="3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1000" fill="hold"/>
                                        <p:tgtEl>
                                          <p:spTgt spid="3">
                                            <p:txEl>
                                              <p:pRg st="2" end="2"/>
                                            </p:txEl>
                                          </p:spTgt>
                                        </p:tgtEl>
                                        <p:attrNameLst>
                                          <p:attrName>ppt_w</p:attrName>
                                        </p:attrNameLst>
                                      </p:cBhvr>
                                      <p:tavLst>
                                        <p:tav tm="0">
                                          <p:val>
                                            <p:strVal val="(6*min(max(#ppt_w*#ppt_h,.3),1)-7.4)/-.7*#ppt_w"/>
                                          </p:val>
                                        </p:tav>
                                        <p:tav tm="100000">
                                          <p:val>
                                            <p:strVal val="#ppt_w"/>
                                          </p:val>
                                        </p:tav>
                                      </p:tavLst>
                                    </p:anim>
                                    <p:anim calcmode="lin" valueType="num">
                                      <p:cBhvr>
                                        <p:cTn id="14" dur="1000" fill="hold"/>
                                        <p:tgtEl>
                                          <p:spTgt spid="3">
                                            <p:txEl>
                                              <p:pRg st="2" end="2"/>
                                            </p:txEl>
                                          </p:spTgt>
                                        </p:tgtEl>
                                        <p:attrNameLst>
                                          <p:attrName>ppt_h</p:attrName>
                                        </p:attrNameLst>
                                      </p:cBhvr>
                                      <p:tavLst>
                                        <p:tav tm="0">
                                          <p:val>
                                            <p:strVal val="(6*min(max(#ppt_w*#ppt_h,.3),1)-7.4)/-.7*#ppt_h"/>
                                          </p:val>
                                        </p:tav>
                                        <p:tav tm="100000">
                                          <p:val>
                                            <p:strVal val="#ppt_h"/>
                                          </p:val>
                                        </p:tav>
                                      </p:tavLst>
                                    </p:anim>
                                    <p:anim calcmode="lin" valueType="num">
                                      <p:cBhvr>
                                        <p:cTn id="15" dur="1000" fill="hold"/>
                                        <p:tgtEl>
                                          <p:spTgt spid="3">
                                            <p:txEl>
                                              <p:pRg st="2" end="2"/>
                                            </p:txEl>
                                          </p:spTgt>
                                        </p:tgtEl>
                                        <p:attrNameLst>
                                          <p:attrName>ppt_x</p:attrName>
                                        </p:attrNameLst>
                                      </p:cBhvr>
                                      <p:tavLst>
                                        <p:tav tm="0">
                                          <p:val>
                                            <p:fltVal val="0.5"/>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1+(6*min(max(#ppt_w*#ppt_h,.3),1)-7.4)/-.7*#ppt_h/2"/>
                                          </p:val>
                                        </p:tav>
                                        <p:tav tm="100000">
                                          <p:val>
                                            <p:strVal val="#ppt_y"/>
                                          </p:val>
                                        </p:tav>
                                      </p:tavLst>
                                    </p:anim>
                                  </p:childTnLst>
                                </p:cTn>
                              </p:par>
                              <p:par>
                                <p:cTn id="17" presetID="23" presetClass="entr" presetSubtype="36"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p:val>
                                            <p:strVal val="(6*min(max(#ppt_w*#ppt_h,.3),1)-7.4)/-.7*#ppt_w"/>
                                          </p:val>
                                        </p:tav>
                                        <p:tav tm="100000">
                                          <p:val>
                                            <p:strVal val="#ppt_w"/>
                                          </p:val>
                                        </p:tav>
                                      </p:tavLst>
                                    </p:anim>
                                    <p:anim calcmode="lin" valueType="num">
                                      <p:cBhvr>
                                        <p:cTn id="20" dur="1000" fill="hold"/>
                                        <p:tgtEl>
                                          <p:spTgt spid="3">
                                            <p:txEl>
                                              <p:pRg st="3" end="3"/>
                                            </p:txEl>
                                          </p:spTgt>
                                        </p:tgtEl>
                                        <p:attrNameLst>
                                          <p:attrName>ppt_h</p:attrName>
                                        </p:attrNameLst>
                                      </p:cBhvr>
                                      <p:tavLst>
                                        <p:tav tm="0">
                                          <p:val>
                                            <p:strVal val="(6*min(max(#ppt_w*#ppt_h,.3),1)-7.4)/-.7*#ppt_h"/>
                                          </p:val>
                                        </p:tav>
                                        <p:tav tm="100000">
                                          <p:val>
                                            <p:strVal val="#ppt_h"/>
                                          </p:val>
                                        </p:tav>
                                      </p:tavLst>
                                    </p:anim>
                                    <p:anim calcmode="lin" valueType="num">
                                      <p:cBhvr>
                                        <p:cTn id="21" dur="1000" fill="hold"/>
                                        <p:tgtEl>
                                          <p:spTgt spid="3">
                                            <p:txEl>
                                              <p:pRg st="3" end="3"/>
                                            </p:txEl>
                                          </p:spTgt>
                                        </p:tgtEl>
                                        <p:attrNameLst>
                                          <p:attrName>ppt_x</p:attrName>
                                        </p:attrNameLst>
                                      </p:cBhvr>
                                      <p:tavLst>
                                        <p:tav tm="0">
                                          <p:val>
                                            <p:fltVal val="0.5"/>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1+(6*min(max(#ppt_w*#ppt_h,.3),1)-7.4)/-.7*#ppt_h/2"/>
                                          </p:val>
                                        </p:tav>
                                        <p:tav tm="100000">
                                          <p:val>
                                            <p:strVal val="#ppt_y"/>
                                          </p:val>
                                        </p:tav>
                                      </p:tavLst>
                                    </p:anim>
                                  </p:childTnLst>
                                </p:cTn>
                              </p:par>
                              <p:par>
                                <p:cTn id="23" presetID="23" presetClass="entr" presetSubtype="36"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1000" fill="hold"/>
                                        <p:tgtEl>
                                          <p:spTgt spid="3">
                                            <p:txEl>
                                              <p:pRg st="4" end="4"/>
                                            </p:txEl>
                                          </p:spTgt>
                                        </p:tgtEl>
                                        <p:attrNameLst>
                                          <p:attrName>ppt_w</p:attrName>
                                        </p:attrNameLst>
                                      </p:cBhvr>
                                      <p:tavLst>
                                        <p:tav tm="0">
                                          <p:val>
                                            <p:strVal val="(6*min(max(#ppt_w*#ppt_h,.3),1)-7.4)/-.7*#ppt_w"/>
                                          </p:val>
                                        </p:tav>
                                        <p:tav tm="100000">
                                          <p:val>
                                            <p:strVal val="#ppt_w"/>
                                          </p:val>
                                        </p:tav>
                                      </p:tavLst>
                                    </p:anim>
                                    <p:anim calcmode="lin" valueType="num">
                                      <p:cBhvr>
                                        <p:cTn id="26" dur="1000" fill="hold"/>
                                        <p:tgtEl>
                                          <p:spTgt spid="3">
                                            <p:txEl>
                                              <p:pRg st="4" end="4"/>
                                            </p:txEl>
                                          </p:spTgt>
                                        </p:tgtEl>
                                        <p:attrNameLst>
                                          <p:attrName>ppt_h</p:attrName>
                                        </p:attrNameLst>
                                      </p:cBhvr>
                                      <p:tavLst>
                                        <p:tav tm="0">
                                          <p:val>
                                            <p:strVal val="(6*min(max(#ppt_w*#ppt_h,.3),1)-7.4)/-.7*#ppt_h"/>
                                          </p:val>
                                        </p:tav>
                                        <p:tav tm="100000">
                                          <p:val>
                                            <p:strVal val="#ppt_h"/>
                                          </p:val>
                                        </p:tav>
                                      </p:tavLst>
                                    </p:anim>
                                    <p:anim calcmode="lin" valueType="num">
                                      <p:cBhvr>
                                        <p:cTn id="27" dur="1000" fill="hold"/>
                                        <p:tgtEl>
                                          <p:spTgt spid="3">
                                            <p:txEl>
                                              <p:pRg st="4" end="4"/>
                                            </p:txEl>
                                          </p:spTgt>
                                        </p:tgtEl>
                                        <p:attrNameLst>
                                          <p:attrName>ppt_x</p:attrName>
                                        </p:attrNameLst>
                                      </p:cBhvr>
                                      <p:tavLst>
                                        <p:tav tm="0">
                                          <p:val>
                                            <p:fltVal val="0.5"/>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1+(6*min(max(#ppt_w*#ppt_h,.3),1)-7.4)/-.7*#ppt_h/2"/>
                                          </p:val>
                                        </p:tav>
                                        <p:tav tm="100000">
                                          <p:val>
                                            <p:strVal val="#ppt_y"/>
                                          </p:val>
                                        </p:tav>
                                      </p:tavLst>
                                    </p:anim>
                                  </p:childTnLst>
                                </p:cTn>
                              </p:par>
                              <p:par>
                                <p:cTn id="29" presetID="23" presetClass="entr" presetSubtype="36"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1000" fill="hold"/>
                                        <p:tgtEl>
                                          <p:spTgt spid="3">
                                            <p:txEl>
                                              <p:pRg st="5" end="5"/>
                                            </p:txEl>
                                          </p:spTgt>
                                        </p:tgtEl>
                                        <p:attrNameLst>
                                          <p:attrName>ppt_w</p:attrName>
                                        </p:attrNameLst>
                                      </p:cBhvr>
                                      <p:tavLst>
                                        <p:tav tm="0">
                                          <p:val>
                                            <p:strVal val="(6*min(max(#ppt_w*#ppt_h,.3),1)-7.4)/-.7*#ppt_w"/>
                                          </p:val>
                                        </p:tav>
                                        <p:tav tm="100000">
                                          <p:val>
                                            <p:strVal val="#ppt_w"/>
                                          </p:val>
                                        </p:tav>
                                      </p:tavLst>
                                    </p:anim>
                                    <p:anim calcmode="lin" valueType="num">
                                      <p:cBhvr>
                                        <p:cTn id="32" dur="1000" fill="hold"/>
                                        <p:tgtEl>
                                          <p:spTgt spid="3">
                                            <p:txEl>
                                              <p:pRg st="5" end="5"/>
                                            </p:txEl>
                                          </p:spTgt>
                                        </p:tgtEl>
                                        <p:attrNameLst>
                                          <p:attrName>ppt_h</p:attrName>
                                        </p:attrNameLst>
                                      </p:cBhvr>
                                      <p:tavLst>
                                        <p:tav tm="0">
                                          <p:val>
                                            <p:strVal val="(6*min(max(#ppt_w*#ppt_h,.3),1)-7.4)/-.7*#ppt_h"/>
                                          </p:val>
                                        </p:tav>
                                        <p:tav tm="100000">
                                          <p:val>
                                            <p:strVal val="#ppt_h"/>
                                          </p:val>
                                        </p:tav>
                                      </p:tavLst>
                                    </p:anim>
                                    <p:anim calcmode="lin" valueType="num">
                                      <p:cBhvr>
                                        <p:cTn id="33" dur="1000" fill="hold"/>
                                        <p:tgtEl>
                                          <p:spTgt spid="3">
                                            <p:txEl>
                                              <p:pRg st="5" end="5"/>
                                            </p:txEl>
                                          </p:spTgt>
                                        </p:tgtEl>
                                        <p:attrNameLst>
                                          <p:attrName>ppt_x</p:attrName>
                                        </p:attrNameLst>
                                      </p:cBhvr>
                                      <p:tavLst>
                                        <p:tav tm="0">
                                          <p:val>
                                            <p:fltVal val="0.5"/>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1+(6*min(max(#ppt_w*#ppt_h,.3),1)-7.4)/-.7*#ppt_h/2"/>
                                          </p:val>
                                        </p:tav>
                                        <p:tav tm="100000">
                                          <p:val>
                                            <p:strVal val="#ppt_y"/>
                                          </p:val>
                                        </p:tav>
                                      </p:tavLst>
                                    </p:anim>
                                  </p:childTnLst>
                                </p:cTn>
                              </p:par>
                              <p:par>
                                <p:cTn id="35" presetID="23" presetClass="entr" presetSubtype="3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1000" fill="hold"/>
                                        <p:tgtEl>
                                          <p:spTgt spid="3">
                                            <p:txEl>
                                              <p:pRg st="6" end="6"/>
                                            </p:txEl>
                                          </p:spTgt>
                                        </p:tgtEl>
                                        <p:attrNameLst>
                                          <p:attrName>ppt_w</p:attrName>
                                        </p:attrNameLst>
                                      </p:cBhvr>
                                      <p:tavLst>
                                        <p:tav tm="0">
                                          <p:val>
                                            <p:strVal val="(6*min(max(#ppt_w*#ppt_h,.3),1)-7.4)/-.7*#ppt_w"/>
                                          </p:val>
                                        </p:tav>
                                        <p:tav tm="100000">
                                          <p:val>
                                            <p:strVal val="#ppt_w"/>
                                          </p:val>
                                        </p:tav>
                                      </p:tavLst>
                                    </p:anim>
                                    <p:anim calcmode="lin" valueType="num">
                                      <p:cBhvr>
                                        <p:cTn id="38" dur="1000" fill="hold"/>
                                        <p:tgtEl>
                                          <p:spTgt spid="3">
                                            <p:txEl>
                                              <p:pRg st="6" end="6"/>
                                            </p:txEl>
                                          </p:spTgt>
                                        </p:tgtEl>
                                        <p:attrNameLst>
                                          <p:attrName>ppt_h</p:attrName>
                                        </p:attrNameLst>
                                      </p:cBhvr>
                                      <p:tavLst>
                                        <p:tav tm="0">
                                          <p:val>
                                            <p:strVal val="(6*min(max(#ppt_w*#ppt_h,.3),1)-7.4)/-.7*#ppt_h"/>
                                          </p:val>
                                        </p:tav>
                                        <p:tav tm="100000">
                                          <p:val>
                                            <p:strVal val="#ppt_h"/>
                                          </p:val>
                                        </p:tav>
                                      </p:tavLst>
                                    </p:anim>
                                    <p:anim calcmode="lin" valueType="num">
                                      <p:cBhvr>
                                        <p:cTn id="39" dur="1000" fill="hold"/>
                                        <p:tgtEl>
                                          <p:spTgt spid="3">
                                            <p:txEl>
                                              <p:pRg st="6" end="6"/>
                                            </p:txEl>
                                          </p:spTgt>
                                        </p:tgtEl>
                                        <p:attrNameLst>
                                          <p:attrName>ppt_x</p:attrName>
                                        </p:attrNameLst>
                                      </p:cBhvr>
                                      <p:tavLst>
                                        <p:tav tm="0">
                                          <p:val>
                                            <p:fltVal val="0.5"/>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1+(6*min(max(#ppt_w*#ppt_h,.3),1)-7.4)/-.7*#ppt_h/2"/>
                                          </p:val>
                                        </p:tav>
                                        <p:tav tm="100000">
                                          <p:val>
                                            <p:strVal val="#ppt_y"/>
                                          </p:val>
                                        </p:tav>
                                      </p:tavLst>
                                    </p:anim>
                                  </p:childTnLst>
                                </p:cTn>
                              </p:par>
                              <p:par>
                                <p:cTn id="41" presetID="23" presetClass="entr" presetSubtype="36"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p:cTn id="43" dur="1000" fill="hold"/>
                                        <p:tgtEl>
                                          <p:spTgt spid="3">
                                            <p:txEl>
                                              <p:pRg st="7" end="7"/>
                                            </p:txEl>
                                          </p:spTgt>
                                        </p:tgtEl>
                                        <p:attrNameLst>
                                          <p:attrName>ppt_w</p:attrName>
                                        </p:attrNameLst>
                                      </p:cBhvr>
                                      <p:tavLst>
                                        <p:tav tm="0">
                                          <p:val>
                                            <p:strVal val="(6*min(max(#ppt_w*#ppt_h,.3),1)-7.4)/-.7*#ppt_w"/>
                                          </p:val>
                                        </p:tav>
                                        <p:tav tm="100000">
                                          <p:val>
                                            <p:strVal val="#ppt_w"/>
                                          </p:val>
                                        </p:tav>
                                      </p:tavLst>
                                    </p:anim>
                                    <p:anim calcmode="lin" valueType="num">
                                      <p:cBhvr>
                                        <p:cTn id="44" dur="1000" fill="hold"/>
                                        <p:tgtEl>
                                          <p:spTgt spid="3">
                                            <p:txEl>
                                              <p:pRg st="7" end="7"/>
                                            </p:txEl>
                                          </p:spTgt>
                                        </p:tgtEl>
                                        <p:attrNameLst>
                                          <p:attrName>ppt_h</p:attrName>
                                        </p:attrNameLst>
                                      </p:cBhvr>
                                      <p:tavLst>
                                        <p:tav tm="0">
                                          <p:val>
                                            <p:strVal val="(6*min(max(#ppt_w*#ppt_h,.3),1)-7.4)/-.7*#ppt_h"/>
                                          </p:val>
                                        </p:tav>
                                        <p:tav tm="100000">
                                          <p:val>
                                            <p:strVal val="#ppt_h"/>
                                          </p:val>
                                        </p:tav>
                                      </p:tavLst>
                                    </p:anim>
                                    <p:anim calcmode="lin" valueType="num">
                                      <p:cBhvr>
                                        <p:cTn id="45" dur="1000" fill="hold"/>
                                        <p:tgtEl>
                                          <p:spTgt spid="3">
                                            <p:txEl>
                                              <p:pRg st="7" end="7"/>
                                            </p:txEl>
                                          </p:spTgt>
                                        </p:tgtEl>
                                        <p:attrNameLst>
                                          <p:attrName>ppt_x</p:attrName>
                                        </p:attrNameLst>
                                      </p:cBhvr>
                                      <p:tavLst>
                                        <p:tav tm="0">
                                          <p:val>
                                            <p:fltVal val="0.5"/>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1+(6*min(max(#ppt_w*#ppt_h,.3),1)-7.4)/-.7*#ppt_h/2"/>
                                          </p:val>
                                        </p:tav>
                                        <p:tav tm="100000">
                                          <p:val>
                                            <p:strVal val="#ppt_y"/>
                                          </p:val>
                                        </p:tav>
                                      </p:tavLst>
                                    </p:anim>
                                  </p:childTnLst>
                                </p:cTn>
                              </p:par>
                              <p:par>
                                <p:cTn id="47" presetID="23" presetClass="entr" presetSubtype="36"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1000" fill="hold"/>
                                        <p:tgtEl>
                                          <p:spTgt spid="3">
                                            <p:txEl>
                                              <p:pRg st="8" end="8"/>
                                            </p:txEl>
                                          </p:spTgt>
                                        </p:tgtEl>
                                        <p:attrNameLst>
                                          <p:attrName>ppt_w</p:attrName>
                                        </p:attrNameLst>
                                      </p:cBhvr>
                                      <p:tavLst>
                                        <p:tav tm="0">
                                          <p:val>
                                            <p:strVal val="(6*min(max(#ppt_w*#ppt_h,.3),1)-7.4)/-.7*#ppt_w"/>
                                          </p:val>
                                        </p:tav>
                                        <p:tav tm="100000">
                                          <p:val>
                                            <p:strVal val="#ppt_w"/>
                                          </p:val>
                                        </p:tav>
                                      </p:tavLst>
                                    </p:anim>
                                    <p:anim calcmode="lin" valueType="num">
                                      <p:cBhvr>
                                        <p:cTn id="50" dur="1000" fill="hold"/>
                                        <p:tgtEl>
                                          <p:spTgt spid="3">
                                            <p:txEl>
                                              <p:pRg st="8" end="8"/>
                                            </p:txEl>
                                          </p:spTgt>
                                        </p:tgtEl>
                                        <p:attrNameLst>
                                          <p:attrName>ppt_h</p:attrName>
                                        </p:attrNameLst>
                                      </p:cBhvr>
                                      <p:tavLst>
                                        <p:tav tm="0">
                                          <p:val>
                                            <p:strVal val="(6*min(max(#ppt_w*#ppt_h,.3),1)-7.4)/-.7*#ppt_h"/>
                                          </p:val>
                                        </p:tav>
                                        <p:tav tm="100000">
                                          <p:val>
                                            <p:strVal val="#ppt_h"/>
                                          </p:val>
                                        </p:tav>
                                      </p:tavLst>
                                    </p:anim>
                                    <p:anim calcmode="lin" valueType="num">
                                      <p:cBhvr>
                                        <p:cTn id="51" dur="1000" fill="hold"/>
                                        <p:tgtEl>
                                          <p:spTgt spid="3">
                                            <p:txEl>
                                              <p:pRg st="8" end="8"/>
                                            </p:txEl>
                                          </p:spTgt>
                                        </p:tgtEl>
                                        <p:attrNameLst>
                                          <p:attrName>ppt_x</p:attrName>
                                        </p:attrNameLst>
                                      </p:cBhvr>
                                      <p:tavLst>
                                        <p:tav tm="0">
                                          <p:val>
                                            <p:fltVal val="0.5"/>
                                          </p:val>
                                        </p:tav>
                                        <p:tav tm="100000">
                                          <p:val>
                                            <p:strVal val="#ppt_x"/>
                                          </p:val>
                                        </p:tav>
                                      </p:tavLst>
                                    </p:anim>
                                    <p:anim calcmode="lin" valueType="num">
                                      <p:cBhvr>
                                        <p:cTn id="52" dur="1000" fill="hold"/>
                                        <p:tgtEl>
                                          <p:spTgt spid="3">
                                            <p:txEl>
                                              <p:pRg st="8" end="8"/>
                                            </p:txEl>
                                          </p:spTgt>
                                        </p:tgtEl>
                                        <p:attrNameLst>
                                          <p:attrName>ppt_y</p:attrName>
                                        </p:attrNameLst>
                                      </p:cBhvr>
                                      <p:tavLst>
                                        <p:tav tm="0">
                                          <p:val>
                                            <p:strVal val="1+(6*min(max(#ppt_w*#ppt_h,.3),1)-7.4)/-.7*#ppt_h/2"/>
                                          </p:val>
                                        </p:tav>
                                        <p:tav tm="100000">
                                          <p:val>
                                            <p:strVal val="#ppt_y"/>
                                          </p:val>
                                        </p:tav>
                                      </p:tavLst>
                                    </p:anim>
                                  </p:childTnLst>
                                </p:cTn>
                              </p:par>
                              <p:par>
                                <p:cTn id="53" presetID="23" presetClass="entr" presetSubtype="36"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p:cTn id="55" dur="1000" fill="hold"/>
                                        <p:tgtEl>
                                          <p:spTgt spid="3">
                                            <p:txEl>
                                              <p:pRg st="9" end="9"/>
                                            </p:txEl>
                                          </p:spTgt>
                                        </p:tgtEl>
                                        <p:attrNameLst>
                                          <p:attrName>ppt_w</p:attrName>
                                        </p:attrNameLst>
                                      </p:cBhvr>
                                      <p:tavLst>
                                        <p:tav tm="0">
                                          <p:val>
                                            <p:strVal val="(6*min(max(#ppt_w*#ppt_h,.3),1)-7.4)/-.7*#ppt_w"/>
                                          </p:val>
                                        </p:tav>
                                        <p:tav tm="100000">
                                          <p:val>
                                            <p:strVal val="#ppt_w"/>
                                          </p:val>
                                        </p:tav>
                                      </p:tavLst>
                                    </p:anim>
                                    <p:anim calcmode="lin" valueType="num">
                                      <p:cBhvr>
                                        <p:cTn id="56" dur="1000" fill="hold"/>
                                        <p:tgtEl>
                                          <p:spTgt spid="3">
                                            <p:txEl>
                                              <p:pRg st="9" end="9"/>
                                            </p:txEl>
                                          </p:spTgt>
                                        </p:tgtEl>
                                        <p:attrNameLst>
                                          <p:attrName>ppt_h</p:attrName>
                                        </p:attrNameLst>
                                      </p:cBhvr>
                                      <p:tavLst>
                                        <p:tav tm="0">
                                          <p:val>
                                            <p:strVal val="(6*min(max(#ppt_w*#ppt_h,.3),1)-7.4)/-.7*#ppt_h"/>
                                          </p:val>
                                        </p:tav>
                                        <p:tav tm="100000">
                                          <p:val>
                                            <p:strVal val="#ppt_h"/>
                                          </p:val>
                                        </p:tav>
                                      </p:tavLst>
                                    </p:anim>
                                    <p:anim calcmode="lin" valueType="num">
                                      <p:cBhvr>
                                        <p:cTn id="57" dur="1000" fill="hold"/>
                                        <p:tgtEl>
                                          <p:spTgt spid="3">
                                            <p:txEl>
                                              <p:pRg st="9" end="9"/>
                                            </p:txEl>
                                          </p:spTgt>
                                        </p:tgtEl>
                                        <p:attrNameLst>
                                          <p:attrName>ppt_x</p:attrName>
                                        </p:attrNameLst>
                                      </p:cBhvr>
                                      <p:tavLst>
                                        <p:tav tm="0">
                                          <p:val>
                                            <p:fltVal val="0.5"/>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36103"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normAutofit fontScale="70000" lnSpcReduction="20000"/>
          </a:bodyPr>
          <a:lstStyle/>
          <a:p>
            <a:pPr marL="457200" indent="-457200">
              <a:buFont typeface="+mj-lt"/>
              <a:buAutoNum type="arabicPeriod" startAt="7"/>
            </a:pPr>
            <a:r>
              <a:rPr lang="vi-VN"/>
              <a:t>Tạo đồ thị dữ liệu được lấy từ file</a:t>
            </a:r>
          </a:p>
          <a:p>
            <a:pPr marL="457200" lvl="1" indent="0">
              <a:buNone/>
            </a:pPr>
            <a:r>
              <a:rPr lang="vi-VN">
                <a:solidFill>
                  <a:srgbClr val="98676A"/>
                </a:solidFill>
                <a:latin typeface="Consolas" panose="020B0609020204030204" pitchFamily="49" charset="0"/>
              </a:rPr>
              <a:t>int</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OpenFile</a:t>
            </a:r>
            <a:r>
              <a:rPr lang="vi-VN">
                <a:solidFill>
                  <a:srgbClr val="D3AF86"/>
                </a:solidFill>
                <a:latin typeface="Consolas" panose="020B0609020204030204" pitchFamily="49" charset="0"/>
              </a:rPr>
              <a:t>(</a:t>
            </a:r>
            <a:r>
              <a:rPr lang="vi-VN">
                <a:solidFill>
                  <a:srgbClr val="98676A"/>
                </a:solidFill>
                <a:latin typeface="Consolas" panose="020B0609020204030204" pitchFamily="49" charset="0"/>
              </a:rPr>
              <a:t>char</a:t>
            </a:r>
            <a:r>
              <a:rPr lang="vi-VN">
                <a:solidFill>
                  <a:srgbClr val="D3AF86"/>
                </a:solidFill>
                <a:latin typeface="Consolas" panose="020B0609020204030204" pitchFamily="49" charset="0"/>
              </a:rPr>
              <a:t> *f, Graph &amp;g)</a:t>
            </a:r>
          </a:p>
          <a:p>
            <a:pPr marL="457200" lvl="1" indent="0">
              <a:buNone/>
            </a:pP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Khai báo biến và mở tập tin để đọc;</a:t>
            </a:r>
          </a:p>
          <a:p>
            <a:pPr marL="457200" lvl="1" indent="0">
              <a:buNone/>
            </a:pPr>
            <a:r>
              <a:rPr lang="vi-VN">
                <a:solidFill>
                  <a:srgbClr val="D3AF86"/>
                </a:solidFill>
                <a:latin typeface="Consolas" panose="020B0609020204030204" pitchFamily="49" charset="0"/>
              </a:rPr>
              <a:t>    Nếu mở tập tin thành công</a:t>
            </a:r>
          </a:p>
          <a:p>
            <a:pPr marL="457200" lvl="1" indent="0">
              <a:buNone/>
            </a:pPr>
            <a:r>
              <a:rPr lang="vi-VN">
                <a:solidFill>
                  <a:srgbClr val="D3AF86"/>
                </a:solidFill>
                <a:latin typeface="Consolas" panose="020B0609020204030204" pitchFamily="49" charset="0"/>
              </a:rPr>
              <a:t>    {</a:t>
            </a:r>
          </a:p>
          <a:p>
            <a:pPr marL="457200" lvl="1" indent="0">
              <a:buNone/>
            </a:pPr>
            <a:r>
              <a:rPr lang="vi-VN">
                <a:solidFill>
                  <a:srgbClr val="D3AF86"/>
                </a:solidFill>
                <a:latin typeface="Consolas" panose="020B0609020204030204" pitchFamily="49" charset="0"/>
              </a:rPr>
              <a:t>        Đọc số đỉnh; Đọc số cạnh; Đọc hướng đồ thị; Khởi tạo đồ thị; Đọc tên đỉnh; Đọc ma trận kề;</a:t>
            </a:r>
          </a:p>
          <a:p>
            <a:pPr marL="457200" lvl="1" indent="0">
              <a:buNone/>
            </a:pPr>
            <a:r>
              <a:rPr lang="vi-VN">
                <a:solidFill>
                  <a:srgbClr val="D3AF86"/>
                </a:solidFill>
                <a:latin typeface="Consolas" panose="020B0609020204030204" pitchFamily="49" charset="0"/>
              </a:rPr>
              <a:t>        Đóng tập tin và trả về </a:t>
            </a:r>
            <a:r>
              <a:rPr lang="vi-VN">
                <a:solidFill>
                  <a:srgbClr val="F79A32"/>
                </a:solidFill>
                <a:latin typeface="Consolas" panose="020B0609020204030204" pitchFamily="49" charset="0"/>
              </a:rPr>
              <a:t>1</a:t>
            </a: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a:t>
            </a:r>
          </a:p>
          <a:p>
            <a:pPr marL="457200" lvl="1"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else</a:t>
            </a:r>
            <a:r>
              <a:rPr lang="vi-VN">
                <a:solidFill>
                  <a:srgbClr val="D3AF86"/>
                </a:solidFill>
                <a:latin typeface="Consolas" panose="020B0609020204030204" pitchFamily="49" charset="0"/>
              </a:rPr>
              <a:t> Trả về </a:t>
            </a:r>
            <a:r>
              <a:rPr lang="vi-VN">
                <a:solidFill>
                  <a:srgbClr val="F79A32"/>
                </a:solidFill>
                <a:latin typeface="Consolas" panose="020B0609020204030204" pitchFamily="49" charset="0"/>
              </a:rPr>
              <a:t>0 </a:t>
            </a:r>
            <a:r>
              <a:rPr lang="vi-VN">
                <a:solidFill>
                  <a:srgbClr val="D3AF86"/>
                </a:solidFill>
                <a:latin typeface="Consolas" panose="020B0609020204030204" pitchFamily="49" charset="0"/>
              </a:rPr>
              <a:t>nếu mở không thanh công;</a:t>
            </a:r>
          </a:p>
          <a:p>
            <a:pPr marL="457200" lvl="1" indent="0">
              <a:buNone/>
            </a:pPr>
            <a:r>
              <a:rPr lang="vi-VN">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42</a:t>
            </a:fld>
            <a:endParaRPr lang="vi-VN"/>
          </a:p>
        </p:txBody>
      </p:sp>
    </p:spTree>
    <p:extLst>
      <p:ext uri="{BB962C8B-B14F-4D97-AF65-F5344CB8AC3E}">
        <p14:creationId xmlns:p14="http://schemas.microsoft.com/office/powerpoint/2010/main" val="41179419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Right)">
                                      <p:cBhvr>
                                        <p:cTn id="7" dur="500"/>
                                        <p:tgtEl>
                                          <p:spTgt spid="3">
                                            <p:txEl>
                                              <p:pRg st="1" end="1"/>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trips(downRight)">
                                      <p:cBhvr>
                                        <p:cTn id="10" dur="500"/>
                                        <p:tgtEl>
                                          <p:spTgt spid="3">
                                            <p:txEl>
                                              <p:pRg st="2" end="2"/>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Right)">
                                      <p:cBhvr>
                                        <p:cTn id="13" dur="500"/>
                                        <p:tgtEl>
                                          <p:spTgt spid="3">
                                            <p:txEl>
                                              <p:pRg st="3" end="3"/>
                                            </p:txEl>
                                          </p:spTgt>
                                        </p:tgtEl>
                                      </p:cBhvr>
                                    </p:animEffect>
                                  </p:childTnLst>
                                </p:cTn>
                              </p:par>
                              <p:par>
                                <p:cTn id="14" presetID="18" presetClass="entr" presetSubtype="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trips(downRight)">
                                      <p:cBhvr>
                                        <p:cTn id="16" dur="500"/>
                                        <p:tgtEl>
                                          <p:spTgt spid="3">
                                            <p:txEl>
                                              <p:pRg st="4" end="4"/>
                                            </p:txEl>
                                          </p:spTgt>
                                        </p:tgtEl>
                                      </p:cBhvr>
                                    </p:animEffect>
                                  </p:childTnLst>
                                </p:cTn>
                              </p:par>
                              <p:par>
                                <p:cTn id="17" presetID="18" presetClass="entr" presetSubtype="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strips(downRight)">
                                      <p:cBhvr>
                                        <p:cTn id="19" dur="500"/>
                                        <p:tgtEl>
                                          <p:spTgt spid="3">
                                            <p:txEl>
                                              <p:pRg st="5" end="5"/>
                                            </p:txEl>
                                          </p:spTgt>
                                        </p:tgtEl>
                                      </p:cBhvr>
                                    </p:animEffect>
                                  </p:childTnLst>
                                </p:cTn>
                              </p:par>
                              <p:par>
                                <p:cTn id="20" presetID="18" presetClass="entr" presetSubtype="6"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trips(downRight)">
                                      <p:cBhvr>
                                        <p:cTn id="22" dur="500"/>
                                        <p:tgtEl>
                                          <p:spTgt spid="3">
                                            <p:txEl>
                                              <p:pRg st="6" end="6"/>
                                            </p:txEl>
                                          </p:spTgt>
                                        </p:tgtEl>
                                      </p:cBhvr>
                                    </p:animEffect>
                                  </p:childTnLst>
                                </p:cTn>
                              </p:par>
                              <p:par>
                                <p:cTn id="23" presetID="18" presetClass="entr" presetSubtype="6"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strips(downRight)">
                                      <p:cBhvr>
                                        <p:cTn id="25" dur="500"/>
                                        <p:tgtEl>
                                          <p:spTgt spid="3">
                                            <p:txEl>
                                              <p:pRg st="7" end="7"/>
                                            </p:txEl>
                                          </p:spTgt>
                                        </p:tgtEl>
                                      </p:cBhvr>
                                    </p:animEffect>
                                  </p:childTnLst>
                                </p:cTn>
                              </p:par>
                              <p:par>
                                <p:cTn id="26" presetID="18" presetClass="entr" presetSubtype="6"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strips(downRight)">
                                      <p:cBhvr>
                                        <p:cTn id="28" dur="500"/>
                                        <p:tgtEl>
                                          <p:spTgt spid="3">
                                            <p:txEl>
                                              <p:pRg st="8" end="8"/>
                                            </p:txEl>
                                          </p:spTgt>
                                        </p:tgtEl>
                                      </p:cBhvr>
                                    </p:animEffect>
                                  </p:childTnLst>
                                </p:cTn>
                              </p:par>
                              <p:par>
                                <p:cTn id="29" presetID="18" presetClass="entr" presetSubtype="6"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strips(downRight)">
                                      <p:cBhvr>
                                        <p:cTn id="31" dur="500"/>
                                        <p:tgtEl>
                                          <p:spTgt spid="3">
                                            <p:txEl>
                                              <p:pRg st="9" end="9"/>
                                            </p:txEl>
                                          </p:spTgt>
                                        </p:tgtEl>
                                      </p:cBhvr>
                                    </p:animEffect>
                                  </p:childTnLst>
                                </p:cTn>
                              </p:par>
                              <p:par>
                                <p:cTn id="32" presetID="18" presetClass="entr" presetSubtype="6"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strips(downRight)">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49751"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normAutofit fontScale="77500" lnSpcReduction="20000"/>
          </a:bodyPr>
          <a:lstStyle/>
          <a:p>
            <a:pPr marL="457200" indent="-457200">
              <a:buFont typeface="+mj-lt"/>
              <a:buAutoNum type="arabicPeriod" startAt="8"/>
            </a:pPr>
            <a:r>
              <a:rPr lang="vi-VN"/>
              <a:t>Duyệt đồ thị theo chiều rộng</a:t>
            </a:r>
          </a:p>
          <a:p>
            <a:pPr marL="457200" lvl="1" indent="0">
              <a:buNone/>
            </a:pPr>
            <a:r>
              <a:rPr lang="vi-VN">
                <a:solidFill>
                  <a:srgbClr val="98676A"/>
                </a:solidFill>
                <a:latin typeface="Consolas" panose="020B0609020204030204" pitchFamily="49" charset="0"/>
              </a:rPr>
              <a:t>void</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ResetFlags</a:t>
            </a:r>
            <a:r>
              <a:rPr lang="vi-VN">
                <a:solidFill>
                  <a:srgbClr val="D3AF86"/>
                </a:solidFill>
                <a:latin typeface="Consolas" panose="020B0609020204030204" pitchFamily="49" charset="0"/>
              </a:rPr>
              <a:t>(Graph &amp;g)</a:t>
            </a:r>
          </a:p>
          <a:p>
            <a:pPr marL="457200" lvl="1" indent="0">
              <a:buNone/>
            </a:pP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while</a:t>
            </a:r>
            <a:r>
              <a:rPr lang="vi-VN">
                <a:solidFill>
                  <a:srgbClr val="D3AF86"/>
                </a:solidFill>
                <a:latin typeface="Consolas" panose="020B0609020204030204" pitchFamily="49" charset="0"/>
              </a:rPr>
              <a:t> (Danh sách cạnh != </a:t>
            </a:r>
            <a:r>
              <a:rPr lang="vi-VN">
                <a:solidFill>
                  <a:srgbClr val="F79A32"/>
                </a:solidFill>
                <a:latin typeface="Consolas" panose="020B0609020204030204" pitchFamily="49" charset="0"/>
              </a:rPr>
              <a:t>NULL</a:t>
            </a:r>
            <a:r>
              <a:rPr lang="vi-VN">
                <a:solidFill>
                  <a:srgbClr val="D3AF86"/>
                </a:solidFill>
                <a:latin typeface="Consolas" panose="020B0609020204030204" pitchFamily="49" charset="0"/>
              </a:rPr>
              <a:t>)              </a:t>
            </a:r>
          </a:p>
          <a:p>
            <a:pPr marL="457200" lvl="1" indent="0">
              <a:buNone/>
            </a:pPr>
            <a:r>
              <a:rPr lang="vi-VN">
                <a:solidFill>
                  <a:srgbClr val="D3AF86"/>
                </a:solidFill>
                <a:latin typeface="Consolas" panose="020B0609020204030204" pitchFamily="49" charset="0"/>
              </a:rPr>
              <a:t>    {</a:t>
            </a:r>
          </a:p>
          <a:p>
            <a:pPr marL="457200" lvl="1" indent="0">
              <a:buNone/>
            </a:pPr>
            <a:r>
              <a:rPr lang="vi-VN">
                <a:solidFill>
                  <a:srgbClr val="D3AF86"/>
                </a:solidFill>
                <a:latin typeface="Consolas" panose="020B0609020204030204" pitchFamily="49" charset="0"/>
              </a:rPr>
              <a:t>        Gán cạnh chưa xét;</a:t>
            </a:r>
          </a:p>
          <a:p>
            <a:pPr marL="457200" lvl="1" indent="0">
              <a:buNone/>
            </a:pPr>
            <a:r>
              <a:rPr lang="vi-VN">
                <a:solidFill>
                  <a:srgbClr val="D3AF86"/>
                </a:solidFill>
                <a:latin typeface="Consolas" panose="020B0609020204030204" pitchFamily="49" charset="0"/>
              </a:rPr>
              <a:t>        Trỏ tới cạnh kế tiếp;</a:t>
            </a:r>
          </a:p>
          <a:p>
            <a:pPr marL="457200" lvl="1" indent="0">
              <a:buNone/>
            </a:pPr>
            <a:r>
              <a:rPr lang="vi-VN">
                <a:solidFill>
                  <a:srgbClr val="D3AF86"/>
                </a:solidFill>
                <a:latin typeface="Consolas" panose="020B0609020204030204" pitchFamily="49" charset="0"/>
              </a:rPr>
              <a:t>    }</a:t>
            </a:r>
          </a:p>
          <a:p>
            <a:pPr marL="457200" lvl="1"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for</a:t>
            </a: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int</a:t>
            </a:r>
            <a:r>
              <a:rPr lang="vi-VN">
                <a:solidFill>
                  <a:srgbClr val="D3AF86"/>
                </a:solidFill>
                <a:latin typeface="Consolas" panose="020B0609020204030204" pitchFamily="49" charset="0"/>
              </a:rPr>
              <a:t> i = </a:t>
            </a:r>
            <a:r>
              <a:rPr lang="vi-VN">
                <a:solidFill>
                  <a:srgbClr val="F79A32"/>
                </a:solidFill>
                <a:latin typeface="Consolas" panose="020B0609020204030204" pitchFamily="49" charset="0"/>
              </a:rPr>
              <a:t>0</a:t>
            </a:r>
            <a:r>
              <a:rPr lang="vi-VN">
                <a:solidFill>
                  <a:srgbClr val="D3AF86"/>
                </a:solidFill>
                <a:latin typeface="Consolas" panose="020B0609020204030204" pitchFamily="49" charset="0"/>
              </a:rPr>
              <a:t>; i &lt; số đỉnh của đồ thị; i++)</a:t>
            </a:r>
          </a:p>
          <a:p>
            <a:pPr marL="457200" lvl="1" indent="0">
              <a:buNone/>
            </a:pPr>
            <a:r>
              <a:rPr lang="vi-VN">
                <a:solidFill>
                  <a:srgbClr val="D3AF86"/>
                </a:solidFill>
                <a:latin typeface="Consolas" panose="020B0609020204030204" pitchFamily="49" charset="0"/>
              </a:rPr>
              <a:t>        Gán đỉnh chưa xét;</a:t>
            </a:r>
          </a:p>
          <a:p>
            <a:pPr marL="457200" lvl="1" indent="0">
              <a:buNone/>
            </a:pPr>
            <a:r>
              <a:rPr lang="vi-VN">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43</a:t>
            </a:fld>
            <a:endParaRPr lang="vi-VN"/>
          </a:p>
        </p:txBody>
      </p:sp>
    </p:spTree>
    <p:extLst>
      <p:ext uri="{BB962C8B-B14F-4D97-AF65-F5344CB8AC3E}">
        <p14:creationId xmlns:p14="http://schemas.microsoft.com/office/powerpoint/2010/main" val="3188661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580">
                                          <p:stCondLst>
                                            <p:cond delay="0"/>
                                          </p:stCondLst>
                                        </p:cTn>
                                        <p:tgtEl>
                                          <p:spTgt spid="3">
                                            <p:txEl>
                                              <p:pRg st="5" end="5"/>
                                            </p:txEl>
                                          </p:spTgt>
                                        </p:tgtEl>
                                      </p:cBhvr>
                                    </p:animEffect>
                                    <p:anim calcmode="lin" valueType="num">
                                      <p:cBhvr>
                                        <p:cTn id="7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5" end="5"/>
                                            </p:txEl>
                                          </p:spTgt>
                                        </p:tgtEl>
                                      </p:cBhvr>
                                      <p:to x="100000" y="60000"/>
                                    </p:animScale>
                                    <p:animScale>
                                      <p:cBhvr>
                                        <p:cTn id="78" dur="166" decel="50000">
                                          <p:stCondLst>
                                            <p:cond delay="676"/>
                                          </p:stCondLst>
                                        </p:cTn>
                                        <p:tgtEl>
                                          <p:spTgt spid="3">
                                            <p:txEl>
                                              <p:pRg st="5" end="5"/>
                                            </p:txEl>
                                          </p:spTgt>
                                        </p:tgtEl>
                                      </p:cBhvr>
                                      <p:to x="100000" y="100000"/>
                                    </p:animScale>
                                    <p:animScale>
                                      <p:cBhvr>
                                        <p:cTn id="79" dur="26">
                                          <p:stCondLst>
                                            <p:cond delay="1312"/>
                                          </p:stCondLst>
                                        </p:cTn>
                                        <p:tgtEl>
                                          <p:spTgt spid="3">
                                            <p:txEl>
                                              <p:pRg st="5" end="5"/>
                                            </p:txEl>
                                          </p:spTgt>
                                        </p:tgtEl>
                                      </p:cBhvr>
                                      <p:to x="100000" y="80000"/>
                                    </p:animScale>
                                    <p:animScale>
                                      <p:cBhvr>
                                        <p:cTn id="80" dur="166" decel="50000">
                                          <p:stCondLst>
                                            <p:cond delay="1338"/>
                                          </p:stCondLst>
                                        </p:cTn>
                                        <p:tgtEl>
                                          <p:spTgt spid="3">
                                            <p:txEl>
                                              <p:pRg st="5" end="5"/>
                                            </p:txEl>
                                          </p:spTgt>
                                        </p:tgtEl>
                                      </p:cBhvr>
                                      <p:to x="100000" y="100000"/>
                                    </p:animScale>
                                    <p:animScale>
                                      <p:cBhvr>
                                        <p:cTn id="81" dur="26">
                                          <p:stCondLst>
                                            <p:cond delay="1642"/>
                                          </p:stCondLst>
                                        </p:cTn>
                                        <p:tgtEl>
                                          <p:spTgt spid="3">
                                            <p:txEl>
                                              <p:pRg st="5" end="5"/>
                                            </p:txEl>
                                          </p:spTgt>
                                        </p:tgtEl>
                                      </p:cBhvr>
                                      <p:to x="100000" y="90000"/>
                                    </p:animScale>
                                    <p:animScale>
                                      <p:cBhvr>
                                        <p:cTn id="82" dur="166" decel="50000">
                                          <p:stCondLst>
                                            <p:cond delay="1668"/>
                                          </p:stCondLst>
                                        </p:cTn>
                                        <p:tgtEl>
                                          <p:spTgt spid="3">
                                            <p:txEl>
                                              <p:pRg st="5" end="5"/>
                                            </p:txEl>
                                          </p:spTgt>
                                        </p:tgtEl>
                                      </p:cBhvr>
                                      <p:to x="100000" y="100000"/>
                                    </p:animScale>
                                    <p:animScale>
                                      <p:cBhvr>
                                        <p:cTn id="83" dur="26">
                                          <p:stCondLst>
                                            <p:cond delay="1808"/>
                                          </p:stCondLst>
                                        </p:cTn>
                                        <p:tgtEl>
                                          <p:spTgt spid="3">
                                            <p:txEl>
                                              <p:pRg st="5" end="5"/>
                                            </p:txEl>
                                          </p:spTgt>
                                        </p:tgtEl>
                                      </p:cBhvr>
                                      <p:to x="100000" y="95000"/>
                                    </p:animScale>
                                    <p:animScale>
                                      <p:cBhvr>
                                        <p:cTn id="84" dur="166" decel="50000">
                                          <p:stCondLst>
                                            <p:cond delay="1834"/>
                                          </p:stCondLst>
                                        </p:cTn>
                                        <p:tgtEl>
                                          <p:spTgt spid="3">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580">
                                          <p:stCondLst>
                                            <p:cond delay="0"/>
                                          </p:stCondLst>
                                        </p:cTn>
                                        <p:tgtEl>
                                          <p:spTgt spid="3">
                                            <p:txEl>
                                              <p:pRg st="6" end="6"/>
                                            </p:txEl>
                                          </p:spTgt>
                                        </p:tgtEl>
                                      </p:cBhvr>
                                    </p:animEffect>
                                    <p:anim calcmode="lin" valueType="num">
                                      <p:cBhvr>
                                        <p:cTn id="8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6" end="6"/>
                                            </p:txEl>
                                          </p:spTgt>
                                        </p:tgtEl>
                                      </p:cBhvr>
                                      <p:to x="100000" y="60000"/>
                                    </p:animScale>
                                    <p:animScale>
                                      <p:cBhvr>
                                        <p:cTn id="94" dur="166" decel="50000">
                                          <p:stCondLst>
                                            <p:cond delay="676"/>
                                          </p:stCondLst>
                                        </p:cTn>
                                        <p:tgtEl>
                                          <p:spTgt spid="3">
                                            <p:txEl>
                                              <p:pRg st="6" end="6"/>
                                            </p:txEl>
                                          </p:spTgt>
                                        </p:tgtEl>
                                      </p:cBhvr>
                                      <p:to x="100000" y="100000"/>
                                    </p:animScale>
                                    <p:animScale>
                                      <p:cBhvr>
                                        <p:cTn id="95" dur="26">
                                          <p:stCondLst>
                                            <p:cond delay="1312"/>
                                          </p:stCondLst>
                                        </p:cTn>
                                        <p:tgtEl>
                                          <p:spTgt spid="3">
                                            <p:txEl>
                                              <p:pRg st="6" end="6"/>
                                            </p:txEl>
                                          </p:spTgt>
                                        </p:tgtEl>
                                      </p:cBhvr>
                                      <p:to x="100000" y="80000"/>
                                    </p:animScale>
                                    <p:animScale>
                                      <p:cBhvr>
                                        <p:cTn id="96" dur="166" decel="50000">
                                          <p:stCondLst>
                                            <p:cond delay="1338"/>
                                          </p:stCondLst>
                                        </p:cTn>
                                        <p:tgtEl>
                                          <p:spTgt spid="3">
                                            <p:txEl>
                                              <p:pRg st="6" end="6"/>
                                            </p:txEl>
                                          </p:spTgt>
                                        </p:tgtEl>
                                      </p:cBhvr>
                                      <p:to x="100000" y="100000"/>
                                    </p:animScale>
                                    <p:animScale>
                                      <p:cBhvr>
                                        <p:cTn id="97" dur="26">
                                          <p:stCondLst>
                                            <p:cond delay="1642"/>
                                          </p:stCondLst>
                                        </p:cTn>
                                        <p:tgtEl>
                                          <p:spTgt spid="3">
                                            <p:txEl>
                                              <p:pRg st="6" end="6"/>
                                            </p:txEl>
                                          </p:spTgt>
                                        </p:tgtEl>
                                      </p:cBhvr>
                                      <p:to x="100000" y="90000"/>
                                    </p:animScale>
                                    <p:animScale>
                                      <p:cBhvr>
                                        <p:cTn id="98" dur="166" decel="50000">
                                          <p:stCondLst>
                                            <p:cond delay="1668"/>
                                          </p:stCondLst>
                                        </p:cTn>
                                        <p:tgtEl>
                                          <p:spTgt spid="3">
                                            <p:txEl>
                                              <p:pRg st="6" end="6"/>
                                            </p:txEl>
                                          </p:spTgt>
                                        </p:tgtEl>
                                      </p:cBhvr>
                                      <p:to x="100000" y="100000"/>
                                    </p:animScale>
                                    <p:animScale>
                                      <p:cBhvr>
                                        <p:cTn id="99" dur="26">
                                          <p:stCondLst>
                                            <p:cond delay="1808"/>
                                          </p:stCondLst>
                                        </p:cTn>
                                        <p:tgtEl>
                                          <p:spTgt spid="3">
                                            <p:txEl>
                                              <p:pRg st="6" end="6"/>
                                            </p:txEl>
                                          </p:spTgt>
                                        </p:tgtEl>
                                      </p:cBhvr>
                                      <p:to x="100000" y="95000"/>
                                    </p:animScale>
                                    <p:animScale>
                                      <p:cBhvr>
                                        <p:cTn id="100" dur="166" decel="50000">
                                          <p:stCondLst>
                                            <p:cond delay="1834"/>
                                          </p:stCondLst>
                                        </p:cTn>
                                        <p:tgtEl>
                                          <p:spTgt spid="3">
                                            <p:txEl>
                                              <p:pRg st="6" end="6"/>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animEffect transition="in" filter="wipe(down)">
                                      <p:cBhvr>
                                        <p:cTn id="103" dur="580">
                                          <p:stCondLst>
                                            <p:cond delay="0"/>
                                          </p:stCondLst>
                                        </p:cTn>
                                        <p:tgtEl>
                                          <p:spTgt spid="3">
                                            <p:txEl>
                                              <p:pRg st="7" end="7"/>
                                            </p:txEl>
                                          </p:spTgt>
                                        </p:tgtEl>
                                      </p:cBhvr>
                                    </p:animEffect>
                                    <p:anim calcmode="lin" valueType="num">
                                      <p:cBhvr>
                                        <p:cTn id="10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7" end="7"/>
                                            </p:txEl>
                                          </p:spTgt>
                                        </p:tgtEl>
                                      </p:cBhvr>
                                      <p:to x="100000" y="60000"/>
                                    </p:animScale>
                                    <p:animScale>
                                      <p:cBhvr>
                                        <p:cTn id="110" dur="166" decel="50000">
                                          <p:stCondLst>
                                            <p:cond delay="676"/>
                                          </p:stCondLst>
                                        </p:cTn>
                                        <p:tgtEl>
                                          <p:spTgt spid="3">
                                            <p:txEl>
                                              <p:pRg st="7" end="7"/>
                                            </p:txEl>
                                          </p:spTgt>
                                        </p:tgtEl>
                                      </p:cBhvr>
                                      <p:to x="100000" y="100000"/>
                                    </p:animScale>
                                    <p:animScale>
                                      <p:cBhvr>
                                        <p:cTn id="111" dur="26">
                                          <p:stCondLst>
                                            <p:cond delay="1312"/>
                                          </p:stCondLst>
                                        </p:cTn>
                                        <p:tgtEl>
                                          <p:spTgt spid="3">
                                            <p:txEl>
                                              <p:pRg st="7" end="7"/>
                                            </p:txEl>
                                          </p:spTgt>
                                        </p:tgtEl>
                                      </p:cBhvr>
                                      <p:to x="100000" y="80000"/>
                                    </p:animScale>
                                    <p:animScale>
                                      <p:cBhvr>
                                        <p:cTn id="112" dur="166" decel="50000">
                                          <p:stCondLst>
                                            <p:cond delay="1338"/>
                                          </p:stCondLst>
                                        </p:cTn>
                                        <p:tgtEl>
                                          <p:spTgt spid="3">
                                            <p:txEl>
                                              <p:pRg st="7" end="7"/>
                                            </p:txEl>
                                          </p:spTgt>
                                        </p:tgtEl>
                                      </p:cBhvr>
                                      <p:to x="100000" y="100000"/>
                                    </p:animScale>
                                    <p:animScale>
                                      <p:cBhvr>
                                        <p:cTn id="113" dur="26">
                                          <p:stCondLst>
                                            <p:cond delay="1642"/>
                                          </p:stCondLst>
                                        </p:cTn>
                                        <p:tgtEl>
                                          <p:spTgt spid="3">
                                            <p:txEl>
                                              <p:pRg st="7" end="7"/>
                                            </p:txEl>
                                          </p:spTgt>
                                        </p:tgtEl>
                                      </p:cBhvr>
                                      <p:to x="100000" y="90000"/>
                                    </p:animScale>
                                    <p:animScale>
                                      <p:cBhvr>
                                        <p:cTn id="114" dur="166" decel="50000">
                                          <p:stCondLst>
                                            <p:cond delay="1668"/>
                                          </p:stCondLst>
                                        </p:cTn>
                                        <p:tgtEl>
                                          <p:spTgt spid="3">
                                            <p:txEl>
                                              <p:pRg st="7" end="7"/>
                                            </p:txEl>
                                          </p:spTgt>
                                        </p:tgtEl>
                                      </p:cBhvr>
                                      <p:to x="100000" y="100000"/>
                                    </p:animScale>
                                    <p:animScale>
                                      <p:cBhvr>
                                        <p:cTn id="115" dur="26">
                                          <p:stCondLst>
                                            <p:cond delay="1808"/>
                                          </p:stCondLst>
                                        </p:cTn>
                                        <p:tgtEl>
                                          <p:spTgt spid="3">
                                            <p:txEl>
                                              <p:pRg st="7" end="7"/>
                                            </p:txEl>
                                          </p:spTgt>
                                        </p:tgtEl>
                                      </p:cBhvr>
                                      <p:to x="100000" y="95000"/>
                                    </p:animScale>
                                    <p:animScale>
                                      <p:cBhvr>
                                        <p:cTn id="116" dur="166" decel="50000">
                                          <p:stCondLst>
                                            <p:cond delay="1834"/>
                                          </p:stCondLst>
                                        </p:cTn>
                                        <p:tgtEl>
                                          <p:spTgt spid="3">
                                            <p:txEl>
                                              <p:pRg st="7" end="7"/>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3">
                                            <p:txEl>
                                              <p:pRg st="8" end="8"/>
                                            </p:txEl>
                                          </p:spTgt>
                                        </p:tgtEl>
                                        <p:attrNameLst>
                                          <p:attrName>style.visibility</p:attrName>
                                        </p:attrNameLst>
                                      </p:cBhvr>
                                      <p:to>
                                        <p:strVal val="visible"/>
                                      </p:to>
                                    </p:set>
                                    <p:animEffect transition="in" filter="wipe(down)">
                                      <p:cBhvr>
                                        <p:cTn id="119" dur="580">
                                          <p:stCondLst>
                                            <p:cond delay="0"/>
                                          </p:stCondLst>
                                        </p:cTn>
                                        <p:tgtEl>
                                          <p:spTgt spid="3">
                                            <p:txEl>
                                              <p:pRg st="8" end="8"/>
                                            </p:txEl>
                                          </p:spTgt>
                                        </p:tgtEl>
                                      </p:cBhvr>
                                    </p:animEffect>
                                    <p:anim calcmode="lin" valueType="num">
                                      <p:cBhvr>
                                        <p:cTn id="120"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3">
                                            <p:txEl>
                                              <p:pRg st="8" end="8"/>
                                            </p:txEl>
                                          </p:spTgt>
                                        </p:tgtEl>
                                      </p:cBhvr>
                                      <p:to x="100000" y="60000"/>
                                    </p:animScale>
                                    <p:animScale>
                                      <p:cBhvr>
                                        <p:cTn id="126" dur="166" decel="50000">
                                          <p:stCondLst>
                                            <p:cond delay="676"/>
                                          </p:stCondLst>
                                        </p:cTn>
                                        <p:tgtEl>
                                          <p:spTgt spid="3">
                                            <p:txEl>
                                              <p:pRg st="8" end="8"/>
                                            </p:txEl>
                                          </p:spTgt>
                                        </p:tgtEl>
                                      </p:cBhvr>
                                      <p:to x="100000" y="100000"/>
                                    </p:animScale>
                                    <p:animScale>
                                      <p:cBhvr>
                                        <p:cTn id="127" dur="26">
                                          <p:stCondLst>
                                            <p:cond delay="1312"/>
                                          </p:stCondLst>
                                        </p:cTn>
                                        <p:tgtEl>
                                          <p:spTgt spid="3">
                                            <p:txEl>
                                              <p:pRg st="8" end="8"/>
                                            </p:txEl>
                                          </p:spTgt>
                                        </p:tgtEl>
                                      </p:cBhvr>
                                      <p:to x="100000" y="80000"/>
                                    </p:animScale>
                                    <p:animScale>
                                      <p:cBhvr>
                                        <p:cTn id="128" dur="166" decel="50000">
                                          <p:stCondLst>
                                            <p:cond delay="1338"/>
                                          </p:stCondLst>
                                        </p:cTn>
                                        <p:tgtEl>
                                          <p:spTgt spid="3">
                                            <p:txEl>
                                              <p:pRg st="8" end="8"/>
                                            </p:txEl>
                                          </p:spTgt>
                                        </p:tgtEl>
                                      </p:cBhvr>
                                      <p:to x="100000" y="100000"/>
                                    </p:animScale>
                                    <p:animScale>
                                      <p:cBhvr>
                                        <p:cTn id="129" dur="26">
                                          <p:stCondLst>
                                            <p:cond delay="1642"/>
                                          </p:stCondLst>
                                        </p:cTn>
                                        <p:tgtEl>
                                          <p:spTgt spid="3">
                                            <p:txEl>
                                              <p:pRg st="8" end="8"/>
                                            </p:txEl>
                                          </p:spTgt>
                                        </p:tgtEl>
                                      </p:cBhvr>
                                      <p:to x="100000" y="90000"/>
                                    </p:animScale>
                                    <p:animScale>
                                      <p:cBhvr>
                                        <p:cTn id="130" dur="166" decel="50000">
                                          <p:stCondLst>
                                            <p:cond delay="1668"/>
                                          </p:stCondLst>
                                        </p:cTn>
                                        <p:tgtEl>
                                          <p:spTgt spid="3">
                                            <p:txEl>
                                              <p:pRg st="8" end="8"/>
                                            </p:txEl>
                                          </p:spTgt>
                                        </p:tgtEl>
                                      </p:cBhvr>
                                      <p:to x="100000" y="100000"/>
                                    </p:animScale>
                                    <p:animScale>
                                      <p:cBhvr>
                                        <p:cTn id="131" dur="26">
                                          <p:stCondLst>
                                            <p:cond delay="1808"/>
                                          </p:stCondLst>
                                        </p:cTn>
                                        <p:tgtEl>
                                          <p:spTgt spid="3">
                                            <p:txEl>
                                              <p:pRg st="8" end="8"/>
                                            </p:txEl>
                                          </p:spTgt>
                                        </p:tgtEl>
                                      </p:cBhvr>
                                      <p:to x="100000" y="95000"/>
                                    </p:animScale>
                                    <p:animScale>
                                      <p:cBhvr>
                                        <p:cTn id="132" dur="166" decel="50000">
                                          <p:stCondLst>
                                            <p:cond delay="1834"/>
                                          </p:stCondLst>
                                        </p:cTn>
                                        <p:tgtEl>
                                          <p:spTgt spid="3">
                                            <p:txEl>
                                              <p:pRg st="8" end="8"/>
                                            </p:txEl>
                                          </p:spTgt>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3">
                                            <p:txEl>
                                              <p:pRg st="9" end="9"/>
                                            </p:txEl>
                                          </p:spTgt>
                                        </p:tgtEl>
                                        <p:attrNameLst>
                                          <p:attrName>style.visibility</p:attrName>
                                        </p:attrNameLst>
                                      </p:cBhvr>
                                      <p:to>
                                        <p:strVal val="visible"/>
                                      </p:to>
                                    </p:set>
                                    <p:animEffect transition="in" filter="wipe(down)">
                                      <p:cBhvr>
                                        <p:cTn id="135" dur="580">
                                          <p:stCondLst>
                                            <p:cond delay="0"/>
                                          </p:stCondLst>
                                        </p:cTn>
                                        <p:tgtEl>
                                          <p:spTgt spid="3">
                                            <p:txEl>
                                              <p:pRg st="9" end="9"/>
                                            </p:txEl>
                                          </p:spTgt>
                                        </p:tgtEl>
                                      </p:cBhvr>
                                    </p:animEffect>
                                    <p:anim calcmode="lin" valueType="num">
                                      <p:cBhvr>
                                        <p:cTn id="136"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41" dur="26">
                                          <p:stCondLst>
                                            <p:cond delay="650"/>
                                          </p:stCondLst>
                                        </p:cTn>
                                        <p:tgtEl>
                                          <p:spTgt spid="3">
                                            <p:txEl>
                                              <p:pRg st="9" end="9"/>
                                            </p:txEl>
                                          </p:spTgt>
                                        </p:tgtEl>
                                      </p:cBhvr>
                                      <p:to x="100000" y="60000"/>
                                    </p:animScale>
                                    <p:animScale>
                                      <p:cBhvr>
                                        <p:cTn id="142" dur="166" decel="50000">
                                          <p:stCondLst>
                                            <p:cond delay="676"/>
                                          </p:stCondLst>
                                        </p:cTn>
                                        <p:tgtEl>
                                          <p:spTgt spid="3">
                                            <p:txEl>
                                              <p:pRg st="9" end="9"/>
                                            </p:txEl>
                                          </p:spTgt>
                                        </p:tgtEl>
                                      </p:cBhvr>
                                      <p:to x="100000" y="100000"/>
                                    </p:animScale>
                                    <p:animScale>
                                      <p:cBhvr>
                                        <p:cTn id="143" dur="26">
                                          <p:stCondLst>
                                            <p:cond delay="1312"/>
                                          </p:stCondLst>
                                        </p:cTn>
                                        <p:tgtEl>
                                          <p:spTgt spid="3">
                                            <p:txEl>
                                              <p:pRg st="9" end="9"/>
                                            </p:txEl>
                                          </p:spTgt>
                                        </p:tgtEl>
                                      </p:cBhvr>
                                      <p:to x="100000" y="80000"/>
                                    </p:animScale>
                                    <p:animScale>
                                      <p:cBhvr>
                                        <p:cTn id="144" dur="166" decel="50000">
                                          <p:stCondLst>
                                            <p:cond delay="1338"/>
                                          </p:stCondLst>
                                        </p:cTn>
                                        <p:tgtEl>
                                          <p:spTgt spid="3">
                                            <p:txEl>
                                              <p:pRg st="9" end="9"/>
                                            </p:txEl>
                                          </p:spTgt>
                                        </p:tgtEl>
                                      </p:cBhvr>
                                      <p:to x="100000" y="100000"/>
                                    </p:animScale>
                                    <p:animScale>
                                      <p:cBhvr>
                                        <p:cTn id="145" dur="26">
                                          <p:stCondLst>
                                            <p:cond delay="1642"/>
                                          </p:stCondLst>
                                        </p:cTn>
                                        <p:tgtEl>
                                          <p:spTgt spid="3">
                                            <p:txEl>
                                              <p:pRg st="9" end="9"/>
                                            </p:txEl>
                                          </p:spTgt>
                                        </p:tgtEl>
                                      </p:cBhvr>
                                      <p:to x="100000" y="90000"/>
                                    </p:animScale>
                                    <p:animScale>
                                      <p:cBhvr>
                                        <p:cTn id="146" dur="166" decel="50000">
                                          <p:stCondLst>
                                            <p:cond delay="1668"/>
                                          </p:stCondLst>
                                        </p:cTn>
                                        <p:tgtEl>
                                          <p:spTgt spid="3">
                                            <p:txEl>
                                              <p:pRg st="9" end="9"/>
                                            </p:txEl>
                                          </p:spTgt>
                                        </p:tgtEl>
                                      </p:cBhvr>
                                      <p:to x="100000" y="100000"/>
                                    </p:animScale>
                                    <p:animScale>
                                      <p:cBhvr>
                                        <p:cTn id="147" dur="26">
                                          <p:stCondLst>
                                            <p:cond delay="1808"/>
                                          </p:stCondLst>
                                        </p:cTn>
                                        <p:tgtEl>
                                          <p:spTgt spid="3">
                                            <p:txEl>
                                              <p:pRg st="9" end="9"/>
                                            </p:txEl>
                                          </p:spTgt>
                                        </p:tgtEl>
                                      </p:cBhvr>
                                      <p:to x="100000" y="95000"/>
                                    </p:animScale>
                                    <p:animScale>
                                      <p:cBhvr>
                                        <p:cTn id="148" dur="166" decel="50000">
                                          <p:stCondLst>
                                            <p:cond delay="1834"/>
                                          </p:stCondLst>
                                        </p:cTn>
                                        <p:tgtEl>
                                          <p:spTgt spid="3">
                                            <p:txEl>
                                              <p:pRg st="9" end="9"/>
                                            </p:txEl>
                                          </p:spTgt>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3">
                                            <p:txEl>
                                              <p:pRg st="10" end="10"/>
                                            </p:txEl>
                                          </p:spTgt>
                                        </p:tgtEl>
                                        <p:attrNameLst>
                                          <p:attrName>style.visibility</p:attrName>
                                        </p:attrNameLst>
                                      </p:cBhvr>
                                      <p:to>
                                        <p:strVal val="visible"/>
                                      </p:to>
                                    </p:set>
                                    <p:animEffect transition="in" filter="wipe(down)">
                                      <p:cBhvr>
                                        <p:cTn id="151" dur="580">
                                          <p:stCondLst>
                                            <p:cond delay="0"/>
                                          </p:stCondLst>
                                        </p:cTn>
                                        <p:tgtEl>
                                          <p:spTgt spid="3">
                                            <p:txEl>
                                              <p:pRg st="10" end="10"/>
                                            </p:txEl>
                                          </p:spTgt>
                                        </p:tgtEl>
                                      </p:cBhvr>
                                    </p:animEffect>
                                    <p:anim calcmode="lin" valueType="num">
                                      <p:cBhvr>
                                        <p:cTn id="152"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3">
                                            <p:txEl>
                                              <p:pRg st="10" end="10"/>
                                            </p:txEl>
                                          </p:spTgt>
                                        </p:tgtEl>
                                      </p:cBhvr>
                                      <p:to x="100000" y="60000"/>
                                    </p:animScale>
                                    <p:animScale>
                                      <p:cBhvr>
                                        <p:cTn id="158" dur="166" decel="50000">
                                          <p:stCondLst>
                                            <p:cond delay="676"/>
                                          </p:stCondLst>
                                        </p:cTn>
                                        <p:tgtEl>
                                          <p:spTgt spid="3">
                                            <p:txEl>
                                              <p:pRg st="10" end="10"/>
                                            </p:txEl>
                                          </p:spTgt>
                                        </p:tgtEl>
                                      </p:cBhvr>
                                      <p:to x="100000" y="100000"/>
                                    </p:animScale>
                                    <p:animScale>
                                      <p:cBhvr>
                                        <p:cTn id="159" dur="26">
                                          <p:stCondLst>
                                            <p:cond delay="1312"/>
                                          </p:stCondLst>
                                        </p:cTn>
                                        <p:tgtEl>
                                          <p:spTgt spid="3">
                                            <p:txEl>
                                              <p:pRg st="10" end="10"/>
                                            </p:txEl>
                                          </p:spTgt>
                                        </p:tgtEl>
                                      </p:cBhvr>
                                      <p:to x="100000" y="80000"/>
                                    </p:animScale>
                                    <p:animScale>
                                      <p:cBhvr>
                                        <p:cTn id="160" dur="166" decel="50000">
                                          <p:stCondLst>
                                            <p:cond delay="1338"/>
                                          </p:stCondLst>
                                        </p:cTn>
                                        <p:tgtEl>
                                          <p:spTgt spid="3">
                                            <p:txEl>
                                              <p:pRg st="10" end="10"/>
                                            </p:txEl>
                                          </p:spTgt>
                                        </p:tgtEl>
                                      </p:cBhvr>
                                      <p:to x="100000" y="100000"/>
                                    </p:animScale>
                                    <p:animScale>
                                      <p:cBhvr>
                                        <p:cTn id="161" dur="26">
                                          <p:stCondLst>
                                            <p:cond delay="1642"/>
                                          </p:stCondLst>
                                        </p:cTn>
                                        <p:tgtEl>
                                          <p:spTgt spid="3">
                                            <p:txEl>
                                              <p:pRg st="10" end="10"/>
                                            </p:txEl>
                                          </p:spTgt>
                                        </p:tgtEl>
                                      </p:cBhvr>
                                      <p:to x="100000" y="90000"/>
                                    </p:animScale>
                                    <p:animScale>
                                      <p:cBhvr>
                                        <p:cTn id="162" dur="166" decel="50000">
                                          <p:stCondLst>
                                            <p:cond delay="1668"/>
                                          </p:stCondLst>
                                        </p:cTn>
                                        <p:tgtEl>
                                          <p:spTgt spid="3">
                                            <p:txEl>
                                              <p:pRg st="10" end="10"/>
                                            </p:txEl>
                                          </p:spTgt>
                                        </p:tgtEl>
                                      </p:cBhvr>
                                      <p:to x="100000" y="100000"/>
                                    </p:animScale>
                                    <p:animScale>
                                      <p:cBhvr>
                                        <p:cTn id="163" dur="26">
                                          <p:stCondLst>
                                            <p:cond delay="1808"/>
                                          </p:stCondLst>
                                        </p:cTn>
                                        <p:tgtEl>
                                          <p:spTgt spid="3">
                                            <p:txEl>
                                              <p:pRg st="10" end="10"/>
                                            </p:txEl>
                                          </p:spTgt>
                                        </p:tgtEl>
                                      </p:cBhvr>
                                      <p:to x="100000" y="95000"/>
                                    </p:animScale>
                                    <p:animScale>
                                      <p:cBhvr>
                                        <p:cTn id="164" dur="166" decel="50000">
                                          <p:stCondLst>
                                            <p:cond delay="1834"/>
                                          </p:stCondLst>
                                        </p:cTn>
                                        <p:tgtEl>
                                          <p:spTgt spid="3">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49751"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normAutofit fontScale="85000" lnSpcReduction="20000"/>
          </a:bodyPr>
          <a:lstStyle/>
          <a:p>
            <a:pPr marL="457200" indent="-457200">
              <a:buFont typeface="+mj-lt"/>
              <a:buAutoNum type="arabicPeriod" startAt="8"/>
            </a:pPr>
            <a:r>
              <a:rPr lang="vi-VN"/>
              <a:t>Duyệt đồ thị theo chiều rộng</a:t>
            </a:r>
          </a:p>
          <a:p>
            <a:pPr marL="457200" lvl="1" indent="0">
              <a:buNone/>
            </a:pPr>
            <a:r>
              <a:rPr lang="vi-VN">
                <a:solidFill>
                  <a:srgbClr val="A57A4C"/>
                </a:solidFill>
                <a:latin typeface="Consolas" panose="020B0609020204030204" pitchFamily="49" charset="0"/>
              </a:rPr>
              <a:t>//Tìm đỉnh đầu tiên gằn với cur mà chưa xét</a:t>
            </a:r>
            <a:endParaRPr lang="vi-VN">
              <a:solidFill>
                <a:srgbClr val="D3AF86"/>
              </a:solidFill>
              <a:latin typeface="Consolas" panose="020B0609020204030204" pitchFamily="49" charset="0"/>
            </a:endParaRPr>
          </a:p>
          <a:p>
            <a:pPr marL="457200" lvl="1" indent="0">
              <a:buNone/>
            </a:pPr>
            <a:r>
              <a:rPr lang="vi-VN">
                <a:solidFill>
                  <a:srgbClr val="98676A"/>
                </a:solidFill>
                <a:latin typeface="Consolas" panose="020B0609020204030204" pitchFamily="49" charset="0"/>
              </a:rPr>
              <a:t>char</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FindFirstAdjacentVertex</a:t>
            </a:r>
            <a:r>
              <a:rPr lang="vi-VN">
                <a:solidFill>
                  <a:srgbClr val="D3AF86"/>
                </a:solidFill>
                <a:latin typeface="Consolas" panose="020B0609020204030204" pitchFamily="49" charset="0"/>
              </a:rPr>
              <a:t>(Graph g, </a:t>
            </a:r>
            <a:r>
              <a:rPr lang="vi-VN">
                <a:solidFill>
                  <a:srgbClr val="98676A"/>
                </a:solidFill>
                <a:latin typeface="Consolas" panose="020B0609020204030204" pitchFamily="49" charset="0"/>
              </a:rPr>
              <a:t>char</a:t>
            </a:r>
            <a:r>
              <a:rPr lang="vi-VN">
                <a:solidFill>
                  <a:srgbClr val="D3AF86"/>
                </a:solidFill>
                <a:latin typeface="Consolas" panose="020B0609020204030204" pitchFamily="49" charset="0"/>
              </a:rPr>
              <a:t> cur)</a:t>
            </a:r>
          </a:p>
          <a:p>
            <a:pPr marL="457200" lvl="1" indent="0">
              <a:buNone/>
            </a:pP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Duyệt trong danh sách đỉnh </a:t>
            </a:r>
          </a:p>
          <a:p>
            <a:pPr marL="457200" lvl="1" indent="0">
              <a:buNone/>
            </a:pPr>
            <a:r>
              <a:rPr lang="vi-VN">
                <a:solidFill>
                  <a:srgbClr val="D3AF86"/>
                </a:solidFill>
                <a:latin typeface="Consolas" panose="020B0609020204030204" pitchFamily="49" charset="0"/>
              </a:rPr>
              <a:t>		Nếu tìm thấy đỉnh cur</a:t>
            </a:r>
          </a:p>
          <a:p>
            <a:pPr marL="457200" lvl="1" indent="0">
              <a:buNone/>
            </a:pPr>
            <a:r>
              <a:rPr lang="vi-VN">
                <a:solidFill>
                  <a:srgbClr val="D3AF86"/>
                </a:solidFill>
                <a:latin typeface="Consolas" panose="020B0609020204030204" pitchFamily="49" charset="0"/>
              </a:rPr>
              <a:t>			Thì duyệt lại trong danh sách đỉnh </a:t>
            </a:r>
          </a:p>
          <a:p>
            <a:pPr marL="457200" lvl="1" indent="0">
              <a:buNone/>
            </a:pPr>
            <a:r>
              <a:rPr lang="vi-VN">
                <a:solidFill>
                  <a:srgbClr val="D3AF86"/>
                </a:solidFill>
                <a:latin typeface="Consolas" panose="020B0609020204030204" pitchFamily="49" charset="0"/>
              </a:rPr>
              <a:t>				Để tìm đỉnh kề với nó mà chưa xét;</a:t>
            </a:r>
          </a:p>
          <a:p>
            <a:pPr marL="457200" lvl="1" indent="0">
              <a:buNone/>
            </a:pPr>
            <a:r>
              <a:rPr lang="vi-VN">
                <a:solidFill>
                  <a:srgbClr val="D3AF86"/>
                </a:solidFill>
                <a:latin typeface="Consolas" panose="020B0609020204030204" pitchFamily="49" charset="0"/>
              </a:rPr>
              <a:t>    Ngược lại, nếu không thấy cur thì </a:t>
            </a:r>
            <a:r>
              <a:rPr lang="vi-VN">
                <a:solidFill>
                  <a:srgbClr val="98676A"/>
                </a:solidFill>
                <a:latin typeface="Consolas" panose="020B0609020204030204" pitchFamily="49" charset="0"/>
              </a:rPr>
              <a:t>trả về</a:t>
            </a:r>
            <a:r>
              <a:rPr lang="vi-VN">
                <a:solidFill>
                  <a:srgbClr val="D3AF86"/>
                </a:solidFill>
                <a:latin typeface="Consolas" panose="020B0609020204030204" pitchFamily="49" charset="0"/>
              </a:rPr>
              <a:t> NULLDATA;</a:t>
            </a:r>
          </a:p>
          <a:p>
            <a:pPr marL="457200" lvl="1" indent="0">
              <a:buNone/>
            </a:pPr>
            <a:r>
              <a:rPr lang="vi-VN">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44</a:t>
            </a:fld>
            <a:endParaRPr lang="vi-VN"/>
          </a:p>
        </p:txBody>
      </p:sp>
    </p:spTree>
    <p:extLst>
      <p:ext uri="{BB962C8B-B14F-4D97-AF65-F5344CB8AC3E}">
        <p14:creationId xmlns:p14="http://schemas.microsoft.com/office/powerpoint/2010/main" val="1619284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49751"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normAutofit fontScale="62500" lnSpcReduction="20000"/>
          </a:bodyPr>
          <a:lstStyle/>
          <a:p>
            <a:pPr marL="457200" indent="-457200">
              <a:buFont typeface="+mj-lt"/>
              <a:buAutoNum type="arabicPeriod" startAt="8"/>
            </a:pPr>
            <a:r>
              <a:rPr lang="vi-VN"/>
              <a:t>Duyệt đồ thị theo chiều rộng</a:t>
            </a:r>
          </a:p>
          <a:p>
            <a:pPr marL="457200" lvl="1" indent="0">
              <a:buNone/>
            </a:pPr>
            <a:r>
              <a:rPr lang="vi-VN">
                <a:solidFill>
                  <a:srgbClr val="A57A4C"/>
                </a:solidFill>
                <a:latin typeface="Consolas" panose="020B0609020204030204" pitchFamily="49" charset="0"/>
              </a:rPr>
              <a:t>//Duyệt đồ thị theo chiều rộng</a:t>
            </a:r>
            <a:endParaRPr lang="vi-VN">
              <a:solidFill>
                <a:srgbClr val="D3AF86"/>
              </a:solidFill>
              <a:latin typeface="Consolas" panose="020B0609020204030204" pitchFamily="49" charset="0"/>
            </a:endParaRPr>
          </a:p>
          <a:p>
            <a:pPr marL="457200" lvl="1" indent="0">
              <a:buNone/>
            </a:pPr>
            <a:r>
              <a:rPr lang="vi-VN">
                <a:solidFill>
                  <a:srgbClr val="98676A"/>
                </a:solidFill>
                <a:latin typeface="Consolas" panose="020B0609020204030204" pitchFamily="49" charset="0"/>
              </a:rPr>
              <a:t>void</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BFS</a:t>
            </a:r>
            <a:r>
              <a:rPr lang="vi-VN">
                <a:solidFill>
                  <a:srgbClr val="D3AF86"/>
                </a:solidFill>
                <a:latin typeface="Consolas" panose="020B0609020204030204" pitchFamily="49" charset="0"/>
              </a:rPr>
              <a:t>(Graph g, </a:t>
            </a:r>
            <a:r>
              <a:rPr lang="vi-VN">
                <a:solidFill>
                  <a:srgbClr val="98676A"/>
                </a:solidFill>
                <a:latin typeface="Consolas" panose="020B0609020204030204" pitchFamily="49" charset="0"/>
              </a:rPr>
              <a:t>char</a:t>
            </a:r>
            <a:r>
              <a:rPr lang="vi-VN">
                <a:solidFill>
                  <a:srgbClr val="D3AF86"/>
                </a:solidFill>
                <a:latin typeface="Consolas" panose="020B0609020204030204" pitchFamily="49" charset="0"/>
              </a:rPr>
              <a:t> start)</a:t>
            </a:r>
          </a:p>
          <a:p>
            <a:pPr marL="457200" lvl="1" indent="0">
              <a:buNone/>
            </a:pP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Tìm vị trí đỉnh start và đánh dấu đã xét; In đỉnh ra màn hình; Tạo queue kiểu </a:t>
            </a:r>
            <a:r>
              <a:rPr lang="vi-VN">
                <a:solidFill>
                  <a:srgbClr val="98676A"/>
                </a:solidFill>
                <a:latin typeface="Consolas" panose="020B0609020204030204" pitchFamily="49" charset="0"/>
              </a:rPr>
              <a:t>char</a:t>
            </a:r>
            <a:r>
              <a:rPr lang="vi-VN">
                <a:solidFill>
                  <a:srgbClr val="D3AF86"/>
                </a:solidFill>
                <a:latin typeface="Consolas" panose="020B0609020204030204" pitchFamily="49" charset="0"/>
              </a:rPr>
              <a:t> và thêm đỉnh start vào;</a:t>
            </a:r>
          </a:p>
          <a:p>
            <a:pPr marL="457200" lvl="1" indent="0">
              <a:buNone/>
            </a:pP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While</a:t>
            </a:r>
            <a:r>
              <a:rPr lang="vi-VN">
                <a:solidFill>
                  <a:srgbClr val="D3AF86"/>
                </a:solidFill>
                <a:latin typeface="Consolas" panose="020B0609020204030204" pitchFamily="49" charset="0"/>
              </a:rPr>
              <a:t> (Queue khác rỗng)</a:t>
            </a:r>
          </a:p>
          <a:p>
            <a:pPr marL="457200" lvl="1" indent="0">
              <a:buNone/>
            </a:pPr>
            <a:r>
              <a:rPr lang="vi-VN">
                <a:solidFill>
                  <a:srgbClr val="D3AF86"/>
                </a:solidFill>
                <a:latin typeface="Consolas" panose="020B0609020204030204" pitchFamily="49" charset="0"/>
              </a:rPr>
              <a:t>    {</a:t>
            </a:r>
          </a:p>
          <a:p>
            <a:pPr marL="457200" lvl="1" indent="0">
              <a:buNone/>
            </a:pPr>
            <a:r>
              <a:rPr lang="vi-VN">
                <a:solidFill>
                  <a:srgbClr val="D3AF86"/>
                </a:solidFill>
                <a:latin typeface="Consolas" panose="020B0609020204030204" pitchFamily="49" charset="0"/>
              </a:rPr>
              <a:t>        Lấy đỉnh đầu cur từ hàng đợi; Tìm đỉnh kề với cur là adj;</a:t>
            </a:r>
          </a:p>
          <a:p>
            <a:pPr marL="457200" lvl="1"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if </a:t>
            </a:r>
            <a:r>
              <a:rPr lang="vi-VN">
                <a:solidFill>
                  <a:srgbClr val="D3AF86"/>
                </a:solidFill>
                <a:latin typeface="Consolas" panose="020B0609020204030204" pitchFamily="49" charset="0"/>
              </a:rPr>
              <a:t>(Không tìm thấy) </a:t>
            </a:r>
            <a:r>
              <a:rPr lang="vi-VN">
                <a:solidFill>
                  <a:srgbClr val="98676A"/>
                </a:solidFill>
                <a:latin typeface="Consolas" panose="020B0609020204030204" pitchFamily="49" charset="0"/>
              </a:rPr>
              <a:t>break</a:t>
            </a: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else</a:t>
            </a:r>
            <a:r>
              <a:rPr lang="vi-VN">
                <a:solidFill>
                  <a:srgbClr val="D3AF86"/>
                </a:solidFill>
                <a:latin typeface="Consolas" panose="020B0609020204030204" pitchFamily="49" charset="0"/>
              </a:rPr>
              <a:t> { Tìm vị trí đỉnh adj; Đánh dấu đã xét; In đỉnh ra màn hình; Thêm đỉnh vào hàng đợi; }</a:t>
            </a:r>
          </a:p>
          <a:p>
            <a:pPr marL="457200" lvl="1" indent="0">
              <a:buNone/>
            </a:pPr>
            <a:r>
              <a:rPr lang="vi-VN">
                <a:solidFill>
                  <a:srgbClr val="D3AF86"/>
                </a:solidFill>
                <a:latin typeface="Consolas" panose="020B0609020204030204" pitchFamily="49" charset="0"/>
              </a:rPr>
              <a:t>    }</a:t>
            </a:r>
          </a:p>
          <a:p>
            <a:pPr marL="457200" lvl="1" indent="0">
              <a:buNone/>
            </a:pPr>
            <a:r>
              <a:rPr lang="vi-VN">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45</a:t>
            </a:fld>
            <a:endParaRPr lang="vi-VN"/>
          </a:p>
        </p:txBody>
      </p:sp>
    </p:spTree>
    <p:extLst>
      <p:ext uri="{BB962C8B-B14F-4D97-AF65-F5344CB8AC3E}">
        <p14:creationId xmlns:p14="http://schemas.microsoft.com/office/powerpoint/2010/main" val="1676212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49751"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8"/>
            </a:pPr>
            <a:r>
              <a:rPr lang="vi-VN"/>
              <a:t>Duyệt đồ thị theo chiều rộng</a:t>
            </a:r>
          </a:p>
          <a:p>
            <a:pPr marL="0" indent="0">
              <a:buNone/>
            </a:pPr>
            <a:endParaRPr lang="vi-VN"/>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46</a:t>
            </a:fld>
            <a:endParaRPr lang="vi-VN"/>
          </a:p>
        </p:txBody>
      </p:sp>
      <p:sp>
        <p:nvSpPr>
          <p:cNvPr id="32" name="Oval 51">
            <a:extLst>
              <a:ext uri="{FF2B5EF4-FFF2-40B4-BE49-F238E27FC236}">
                <a16:creationId xmlns:a16="http://schemas.microsoft.com/office/drawing/2014/main" id="{25B460D3-E230-47C9-B090-B0BE1881BE00}"/>
              </a:ext>
            </a:extLst>
          </p:cNvPr>
          <p:cNvSpPr/>
          <p:nvPr/>
        </p:nvSpPr>
        <p:spPr>
          <a:xfrm>
            <a:off x="5680076" y="3046978"/>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vi-VN" dirty="0"/>
          </a:p>
        </p:txBody>
      </p:sp>
      <p:sp>
        <p:nvSpPr>
          <p:cNvPr id="33" name="Oval 56">
            <a:extLst>
              <a:ext uri="{FF2B5EF4-FFF2-40B4-BE49-F238E27FC236}">
                <a16:creationId xmlns:a16="http://schemas.microsoft.com/office/drawing/2014/main" id="{A9A7AD17-D11F-4345-9ADB-D19E3FE9FB60}"/>
              </a:ext>
            </a:extLst>
          </p:cNvPr>
          <p:cNvSpPr/>
          <p:nvPr/>
        </p:nvSpPr>
        <p:spPr>
          <a:xfrm>
            <a:off x="5680076" y="4135049"/>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vi-VN" dirty="0"/>
          </a:p>
        </p:txBody>
      </p:sp>
      <p:sp>
        <p:nvSpPr>
          <p:cNvPr id="34" name="Oval 57">
            <a:extLst>
              <a:ext uri="{FF2B5EF4-FFF2-40B4-BE49-F238E27FC236}">
                <a16:creationId xmlns:a16="http://schemas.microsoft.com/office/drawing/2014/main" id="{6CDBC6C3-5FF0-43CF-B13D-A6F92B90F7EF}"/>
              </a:ext>
            </a:extLst>
          </p:cNvPr>
          <p:cNvSpPr/>
          <p:nvPr/>
        </p:nvSpPr>
        <p:spPr>
          <a:xfrm>
            <a:off x="6999721" y="3763950"/>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vi-VN" dirty="0"/>
          </a:p>
        </p:txBody>
      </p:sp>
      <p:sp>
        <p:nvSpPr>
          <p:cNvPr id="35" name="Oval 58">
            <a:extLst>
              <a:ext uri="{FF2B5EF4-FFF2-40B4-BE49-F238E27FC236}">
                <a16:creationId xmlns:a16="http://schemas.microsoft.com/office/drawing/2014/main" id="{3583DF9C-F346-49D5-B538-0C9AD0D7DABC}"/>
              </a:ext>
            </a:extLst>
          </p:cNvPr>
          <p:cNvSpPr/>
          <p:nvPr/>
        </p:nvSpPr>
        <p:spPr>
          <a:xfrm>
            <a:off x="6542521" y="5110928"/>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vi-VN" dirty="0"/>
          </a:p>
        </p:txBody>
      </p:sp>
      <p:sp>
        <p:nvSpPr>
          <p:cNvPr id="36" name="Oval 59">
            <a:extLst>
              <a:ext uri="{FF2B5EF4-FFF2-40B4-BE49-F238E27FC236}">
                <a16:creationId xmlns:a16="http://schemas.microsoft.com/office/drawing/2014/main" id="{196C992B-D439-4FE9-BBA9-C631174A9576}"/>
              </a:ext>
            </a:extLst>
          </p:cNvPr>
          <p:cNvSpPr/>
          <p:nvPr/>
        </p:nvSpPr>
        <p:spPr>
          <a:xfrm>
            <a:off x="4817631" y="5110928"/>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vi-VN" dirty="0"/>
          </a:p>
        </p:txBody>
      </p:sp>
      <p:sp>
        <p:nvSpPr>
          <p:cNvPr id="37" name="Oval 60">
            <a:extLst>
              <a:ext uri="{FF2B5EF4-FFF2-40B4-BE49-F238E27FC236}">
                <a16:creationId xmlns:a16="http://schemas.microsoft.com/office/drawing/2014/main" id="{A8AEEC9B-25D8-4ED5-9600-F9A8256B85AD}"/>
              </a:ext>
            </a:extLst>
          </p:cNvPr>
          <p:cNvSpPr/>
          <p:nvPr/>
        </p:nvSpPr>
        <p:spPr>
          <a:xfrm>
            <a:off x="4360431" y="3763950"/>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vi-VN" dirty="0"/>
          </a:p>
        </p:txBody>
      </p:sp>
      <p:cxnSp>
        <p:nvCxnSpPr>
          <p:cNvPr id="38" name="Straight Connector 61">
            <a:extLst>
              <a:ext uri="{FF2B5EF4-FFF2-40B4-BE49-F238E27FC236}">
                <a16:creationId xmlns:a16="http://schemas.microsoft.com/office/drawing/2014/main" id="{A6C4BDC0-F13F-496E-8DDE-1F735AB82B8E}"/>
              </a:ext>
            </a:extLst>
          </p:cNvPr>
          <p:cNvCxnSpPr>
            <a:stCxn id="37" idx="7"/>
            <a:endCxn id="32" idx="2"/>
          </p:cNvCxnSpPr>
          <p:nvPr/>
        </p:nvCxnSpPr>
        <p:spPr>
          <a:xfrm flipV="1">
            <a:off x="4750676" y="3270383"/>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62">
            <a:extLst>
              <a:ext uri="{FF2B5EF4-FFF2-40B4-BE49-F238E27FC236}">
                <a16:creationId xmlns:a16="http://schemas.microsoft.com/office/drawing/2014/main" id="{2D3217E4-03BF-4D6C-A12B-3AD241A0B90D}"/>
              </a:ext>
            </a:extLst>
          </p:cNvPr>
          <p:cNvCxnSpPr>
            <a:stCxn id="32" idx="6"/>
            <a:endCxn id="34" idx="1"/>
          </p:cNvCxnSpPr>
          <p:nvPr/>
        </p:nvCxnSpPr>
        <p:spPr>
          <a:xfrm>
            <a:off x="6137276" y="3270383"/>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63">
            <a:extLst>
              <a:ext uri="{FF2B5EF4-FFF2-40B4-BE49-F238E27FC236}">
                <a16:creationId xmlns:a16="http://schemas.microsoft.com/office/drawing/2014/main" id="{9CBC6AA6-B495-4580-BA11-4F70870EC400}"/>
              </a:ext>
            </a:extLst>
          </p:cNvPr>
          <p:cNvCxnSpPr>
            <a:stCxn id="34" idx="4"/>
            <a:endCxn id="35" idx="7"/>
          </p:cNvCxnSpPr>
          <p:nvPr/>
        </p:nvCxnSpPr>
        <p:spPr>
          <a:xfrm flipH="1">
            <a:off x="6932766" y="4210759"/>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64">
            <a:extLst>
              <a:ext uri="{FF2B5EF4-FFF2-40B4-BE49-F238E27FC236}">
                <a16:creationId xmlns:a16="http://schemas.microsoft.com/office/drawing/2014/main" id="{55D97C61-3846-48D3-9341-0EBF11DA6705}"/>
              </a:ext>
            </a:extLst>
          </p:cNvPr>
          <p:cNvCxnSpPr>
            <a:stCxn id="37" idx="4"/>
            <a:endCxn id="36" idx="1"/>
          </p:cNvCxnSpPr>
          <p:nvPr/>
        </p:nvCxnSpPr>
        <p:spPr>
          <a:xfrm>
            <a:off x="4589031" y="4210759"/>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65">
            <a:extLst>
              <a:ext uri="{FF2B5EF4-FFF2-40B4-BE49-F238E27FC236}">
                <a16:creationId xmlns:a16="http://schemas.microsoft.com/office/drawing/2014/main" id="{B1884573-B359-4BF9-968D-84D602E97095}"/>
              </a:ext>
            </a:extLst>
          </p:cNvPr>
          <p:cNvCxnSpPr>
            <a:stCxn id="36" idx="6"/>
            <a:endCxn id="35" idx="2"/>
          </p:cNvCxnSpPr>
          <p:nvPr/>
        </p:nvCxnSpPr>
        <p:spPr>
          <a:xfrm>
            <a:off x="5274831" y="5334333"/>
            <a:ext cx="126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66">
            <a:extLst>
              <a:ext uri="{FF2B5EF4-FFF2-40B4-BE49-F238E27FC236}">
                <a16:creationId xmlns:a16="http://schemas.microsoft.com/office/drawing/2014/main" id="{79FCC642-73F8-4A09-ADEC-6605A367E3C1}"/>
              </a:ext>
            </a:extLst>
          </p:cNvPr>
          <p:cNvCxnSpPr>
            <a:stCxn id="32" idx="4"/>
            <a:endCxn id="33" idx="0"/>
          </p:cNvCxnSpPr>
          <p:nvPr/>
        </p:nvCxnSpPr>
        <p:spPr>
          <a:xfrm>
            <a:off x="5908676" y="3493787"/>
            <a:ext cx="0" cy="641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67">
            <a:extLst>
              <a:ext uri="{FF2B5EF4-FFF2-40B4-BE49-F238E27FC236}">
                <a16:creationId xmlns:a16="http://schemas.microsoft.com/office/drawing/2014/main" id="{A88BF205-646F-4847-8E8D-E4A9ED8462F3}"/>
              </a:ext>
            </a:extLst>
          </p:cNvPr>
          <p:cNvCxnSpPr>
            <a:stCxn id="37" idx="5"/>
            <a:endCxn id="33" idx="2"/>
          </p:cNvCxnSpPr>
          <p:nvPr/>
        </p:nvCxnSpPr>
        <p:spPr>
          <a:xfrm>
            <a:off x="4750676" y="4145325"/>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68">
            <a:extLst>
              <a:ext uri="{FF2B5EF4-FFF2-40B4-BE49-F238E27FC236}">
                <a16:creationId xmlns:a16="http://schemas.microsoft.com/office/drawing/2014/main" id="{B0D9546F-5B24-48D9-BE58-60974241099A}"/>
              </a:ext>
            </a:extLst>
          </p:cNvPr>
          <p:cNvCxnSpPr>
            <a:stCxn id="33" idx="6"/>
            <a:endCxn id="34" idx="3"/>
          </p:cNvCxnSpPr>
          <p:nvPr/>
        </p:nvCxnSpPr>
        <p:spPr>
          <a:xfrm flipV="1">
            <a:off x="6137276" y="4145325"/>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69">
            <a:extLst>
              <a:ext uri="{FF2B5EF4-FFF2-40B4-BE49-F238E27FC236}">
                <a16:creationId xmlns:a16="http://schemas.microsoft.com/office/drawing/2014/main" id="{21B5EF00-5A98-48AD-96DF-98AA6F74204A}"/>
              </a:ext>
            </a:extLst>
          </p:cNvPr>
          <p:cNvCxnSpPr>
            <a:stCxn id="33" idx="5"/>
            <a:endCxn id="35" idx="1"/>
          </p:cNvCxnSpPr>
          <p:nvPr/>
        </p:nvCxnSpPr>
        <p:spPr>
          <a:xfrm>
            <a:off x="6070321" y="4516424"/>
            <a:ext cx="539155" cy="65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70">
            <a:extLst>
              <a:ext uri="{FF2B5EF4-FFF2-40B4-BE49-F238E27FC236}">
                <a16:creationId xmlns:a16="http://schemas.microsoft.com/office/drawing/2014/main" id="{8A05C2A6-C8EF-46ED-8C76-DF3296419D0D}"/>
              </a:ext>
            </a:extLst>
          </p:cNvPr>
          <p:cNvCxnSpPr>
            <a:stCxn id="33" idx="3"/>
            <a:endCxn id="36" idx="7"/>
          </p:cNvCxnSpPr>
          <p:nvPr/>
        </p:nvCxnSpPr>
        <p:spPr>
          <a:xfrm flipH="1">
            <a:off x="5207876" y="4516424"/>
            <a:ext cx="539155" cy="65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5">
            <a:extLst>
              <a:ext uri="{FF2B5EF4-FFF2-40B4-BE49-F238E27FC236}">
                <a16:creationId xmlns:a16="http://schemas.microsoft.com/office/drawing/2014/main" id="{2D78178E-251F-401A-94B9-A25A19B79D79}"/>
              </a:ext>
            </a:extLst>
          </p:cNvPr>
          <p:cNvCxnSpPr>
            <a:stCxn id="32" idx="2"/>
            <a:endCxn id="37" idx="7"/>
          </p:cNvCxnSpPr>
          <p:nvPr/>
        </p:nvCxnSpPr>
        <p:spPr>
          <a:xfrm flipH="1">
            <a:off x="4750676" y="3270383"/>
            <a:ext cx="929400" cy="5590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81">
            <a:extLst>
              <a:ext uri="{FF2B5EF4-FFF2-40B4-BE49-F238E27FC236}">
                <a16:creationId xmlns:a16="http://schemas.microsoft.com/office/drawing/2014/main" id="{879F76A2-18AF-4146-95C6-E92EBFFDF865}"/>
              </a:ext>
            </a:extLst>
          </p:cNvPr>
          <p:cNvCxnSpPr>
            <a:stCxn id="32" idx="4"/>
            <a:endCxn id="33" idx="0"/>
          </p:cNvCxnSpPr>
          <p:nvPr/>
        </p:nvCxnSpPr>
        <p:spPr>
          <a:xfrm>
            <a:off x="5908676" y="3493787"/>
            <a:ext cx="0" cy="6412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83">
            <a:extLst>
              <a:ext uri="{FF2B5EF4-FFF2-40B4-BE49-F238E27FC236}">
                <a16:creationId xmlns:a16="http://schemas.microsoft.com/office/drawing/2014/main" id="{1022DB3B-C2CA-47FC-A96E-9BFF48ABF193}"/>
              </a:ext>
            </a:extLst>
          </p:cNvPr>
          <p:cNvCxnSpPr>
            <a:stCxn id="32" idx="6"/>
            <a:endCxn id="34" idx="1"/>
          </p:cNvCxnSpPr>
          <p:nvPr/>
        </p:nvCxnSpPr>
        <p:spPr>
          <a:xfrm>
            <a:off x="6137276" y="3270383"/>
            <a:ext cx="929400" cy="5590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85">
            <a:extLst>
              <a:ext uri="{FF2B5EF4-FFF2-40B4-BE49-F238E27FC236}">
                <a16:creationId xmlns:a16="http://schemas.microsoft.com/office/drawing/2014/main" id="{6A4F7AAB-3854-47A0-8189-BE4D2E178F9A}"/>
              </a:ext>
            </a:extLst>
          </p:cNvPr>
          <p:cNvCxnSpPr>
            <a:stCxn id="37" idx="4"/>
            <a:endCxn id="36" idx="1"/>
          </p:cNvCxnSpPr>
          <p:nvPr/>
        </p:nvCxnSpPr>
        <p:spPr>
          <a:xfrm>
            <a:off x="4589031" y="4210759"/>
            <a:ext cx="295555" cy="9656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87">
            <a:extLst>
              <a:ext uri="{FF2B5EF4-FFF2-40B4-BE49-F238E27FC236}">
                <a16:creationId xmlns:a16="http://schemas.microsoft.com/office/drawing/2014/main" id="{C2A07F79-3B2D-4CFE-8B72-6E78F5D34C51}"/>
              </a:ext>
            </a:extLst>
          </p:cNvPr>
          <p:cNvCxnSpPr>
            <a:cxnSpLocks/>
            <a:stCxn id="33" idx="5"/>
            <a:endCxn id="35" idx="1"/>
          </p:cNvCxnSpPr>
          <p:nvPr/>
        </p:nvCxnSpPr>
        <p:spPr>
          <a:xfrm>
            <a:off x="6070321" y="4516424"/>
            <a:ext cx="539155" cy="6599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Đường nối Thẳng 52">
            <a:extLst>
              <a:ext uri="{FF2B5EF4-FFF2-40B4-BE49-F238E27FC236}">
                <a16:creationId xmlns:a16="http://schemas.microsoft.com/office/drawing/2014/main" id="{9674C3CB-763D-467B-A03C-803A0FA66C36}"/>
              </a:ext>
            </a:extLst>
          </p:cNvPr>
          <p:cNvCxnSpPr/>
          <p:nvPr/>
        </p:nvCxnSpPr>
        <p:spPr>
          <a:xfrm>
            <a:off x="3854688" y="3596611"/>
            <a:ext cx="410797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Hộp Văn bản 53">
            <a:extLst>
              <a:ext uri="{FF2B5EF4-FFF2-40B4-BE49-F238E27FC236}">
                <a16:creationId xmlns:a16="http://schemas.microsoft.com/office/drawing/2014/main" id="{B25C97B0-1E42-44E1-9013-2021A61653E0}"/>
              </a:ext>
            </a:extLst>
          </p:cNvPr>
          <p:cNvSpPr txBox="1"/>
          <p:nvPr/>
        </p:nvSpPr>
        <p:spPr>
          <a:xfrm>
            <a:off x="1542197" y="5791201"/>
            <a:ext cx="3208479" cy="369332"/>
          </a:xfrm>
          <a:prstGeom prst="rect">
            <a:avLst/>
          </a:prstGeom>
          <a:noFill/>
        </p:spPr>
        <p:txBody>
          <a:bodyPr wrap="square" rtlCol="0">
            <a:spAutoFit/>
          </a:bodyPr>
          <a:lstStyle/>
          <a:p>
            <a:r>
              <a:rPr lang="en-US"/>
              <a:t>Output:</a:t>
            </a:r>
            <a:endParaRPr lang="vi-VN"/>
          </a:p>
        </p:txBody>
      </p:sp>
      <p:sp>
        <p:nvSpPr>
          <p:cNvPr id="61" name="Oval 51">
            <a:extLst>
              <a:ext uri="{FF2B5EF4-FFF2-40B4-BE49-F238E27FC236}">
                <a16:creationId xmlns:a16="http://schemas.microsoft.com/office/drawing/2014/main" id="{660A368D-9873-46C0-959D-913DC6FDF7AF}"/>
              </a:ext>
            </a:extLst>
          </p:cNvPr>
          <p:cNvSpPr/>
          <p:nvPr/>
        </p:nvSpPr>
        <p:spPr>
          <a:xfrm>
            <a:off x="2409907" y="5752462"/>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vi-VN" dirty="0"/>
          </a:p>
        </p:txBody>
      </p:sp>
      <p:sp>
        <p:nvSpPr>
          <p:cNvPr id="66" name="Oval 51">
            <a:extLst>
              <a:ext uri="{FF2B5EF4-FFF2-40B4-BE49-F238E27FC236}">
                <a16:creationId xmlns:a16="http://schemas.microsoft.com/office/drawing/2014/main" id="{5AC9F519-AFA0-4EC7-9B24-D0A6680327D8}"/>
              </a:ext>
            </a:extLst>
          </p:cNvPr>
          <p:cNvSpPr/>
          <p:nvPr/>
        </p:nvSpPr>
        <p:spPr>
          <a:xfrm>
            <a:off x="2970806" y="5752462"/>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endParaRPr lang="vi-VN" dirty="0"/>
          </a:p>
        </p:txBody>
      </p:sp>
      <p:sp>
        <p:nvSpPr>
          <p:cNvPr id="67" name="Oval 51">
            <a:extLst>
              <a:ext uri="{FF2B5EF4-FFF2-40B4-BE49-F238E27FC236}">
                <a16:creationId xmlns:a16="http://schemas.microsoft.com/office/drawing/2014/main" id="{89D738EA-51C9-470C-B44F-415CD101D848}"/>
              </a:ext>
            </a:extLst>
          </p:cNvPr>
          <p:cNvSpPr/>
          <p:nvPr/>
        </p:nvSpPr>
        <p:spPr>
          <a:xfrm>
            <a:off x="3531705" y="5752462"/>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vi-VN" dirty="0"/>
          </a:p>
        </p:txBody>
      </p:sp>
      <p:sp>
        <p:nvSpPr>
          <p:cNvPr id="68" name="Oval 51">
            <a:extLst>
              <a:ext uri="{FF2B5EF4-FFF2-40B4-BE49-F238E27FC236}">
                <a16:creationId xmlns:a16="http://schemas.microsoft.com/office/drawing/2014/main" id="{46435674-774B-4329-BE6C-066F3455406F}"/>
              </a:ext>
            </a:extLst>
          </p:cNvPr>
          <p:cNvSpPr/>
          <p:nvPr/>
        </p:nvSpPr>
        <p:spPr>
          <a:xfrm>
            <a:off x="4065105" y="5748688"/>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endParaRPr lang="vi-VN" dirty="0"/>
          </a:p>
        </p:txBody>
      </p:sp>
      <p:sp>
        <p:nvSpPr>
          <p:cNvPr id="69" name="Oval 51">
            <a:extLst>
              <a:ext uri="{FF2B5EF4-FFF2-40B4-BE49-F238E27FC236}">
                <a16:creationId xmlns:a16="http://schemas.microsoft.com/office/drawing/2014/main" id="{463192BF-B25F-49D1-8FF7-35AF0BBB548A}"/>
              </a:ext>
            </a:extLst>
          </p:cNvPr>
          <p:cNvSpPr/>
          <p:nvPr/>
        </p:nvSpPr>
        <p:spPr>
          <a:xfrm>
            <a:off x="4626004" y="5758484"/>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endParaRPr lang="vi-VN" dirty="0"/>
          </a:p>
        </p:txBody>
      </p:sp>
      <p:sp>
        <p:nvSpPr>
          <p:cNvPr id="70" name="Oval 51">
            <a:extLst>
              <a:ext uri="{FF2B5EF4-FFF2-40B4-BE49-F238E27FC236}">
                <a16:creationId xmlns:a16="http://schemas.microsoft.com/office/drawing/2014/main" id="{400618A3-FC65-4726-AC5A-147AEA1F4775}"/>
              </a:ext>
            </a:extLst>
          </p:cNvPr>
          <p:cNvSpPr/>
          <p:nvPr/>
        </p:nvSpPr>
        <p:spPr>
          <a:xfrm>
            <a:off x="5189333" y="5748688"/>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endParaRPr lang="vi-VN" dirty="0"/>
          </a:p>
        </p:txBody>
      </p:sp>
    </p:spTree>
    <p:extLst>
      <p:ext uri="{BB962C8B-B14F-4D97-AF65-F5344CB8AC3E}">
        <p14:creationId xmlns:p14="http://schemas.microsoft.com/office/powerpoint/2010/main" val="3567186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32"/>
                                        </p:tgtEl>
                                        <p:attrNameLst>
                                          <p:attrName>style.color</p:attrName>
                                        </p:attrNameLst>
                                      </p:cBhvr>
                                      <p:by>
                                        <p:hsl h="7200000" s="0" l="0"/>
                                      </p:by>
                                    </p:animClr>
                                    <p:animClr clrSpc="hsl" dir="cw">
                                      <p:cBhvr>
                                        <p:cTn id="7" dur="500" fill="hold"/>
                                        <p:tgtEl>
                                          <p:spTgt spid="32"/>
                                        </p:tgtEl>
                                        <p:attrNameLst>
                                          <p:attrName>fillcolor</p:attrName>
                                        </p:attrNameLst>
                                      </p:cBhvr>
                                      <p:by>
                                        <p:hsl h="7200000" s="0" l="0"/>
                                      </p:by>
                                    </p:animClr>
                                    <p:animClr clrSpc="hsl" dir="cw">
                                      <p:cBhvr>
                                        <p:cTn id="8" dur="500" fill="hold"/>
                                        <p:tgtEl>
                                          <p:spTgt spid="32"/>
                                        </p:tgtEl>
                                        <p:attrNameLst>
                                          <p:attrName>stroke.color</p:attrName>
                                        </p:attrNameLst>
                                      </p:cBhvr>
                                      <p:by>
                                        <p:hsl h="7200000" s="0" l="0"/>
                                      </p:by>
                                    </p:animClr>
                                    <p:set>
                                      <p:cBhvr>
                                        <p:cTn id="9" dur="500" fill="hold"/>
                                        <p:tgtEl>
                                          <p:spTgt spid="32"/>
                                        </p:tgtEl>
                                        <p:attrNameLst>
                                          <p:attrName>fill.type</p:attrName>
                                        </p:attrNameLst>
                                      </p:cBhvr>
                                      <p:to>
                                        <p:strVal val="solid"/>
                                      </p:to>
                                    </p:set>
                                  </p:childTnLst>
                                </p:cTn>
                              </p:par>
                              <p:par>
                                <p:cTn id="10" presetID="2" presetClass="entr" presetSubtype="2"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 calcmode="lin" valueType="num">
                                      <p:cBhvr additive="base">
                                        <p:cTn id="12" dur="500" fill="hold"/>
                                        <p:tgtEl>
                                          <p:spTgt spid="61"/>
                                        </p:tgtEl>
                                        <p:attrNameLst>
                                          <p:attrName>ppt_x</p:attrName>
                                        </p:attrNameLst>
                                      </p:cBhvr>
                                      <p:tavLst>
                                        <p:tav tm="0">
                                          <p:val>
                                            <p:strVal val="1+#ppt_w/2"/>
                                          </p:val>
                                        </p:tav>
                                        <p:tav tm="100000">
                                          <p:val>
                                            <p:strVal val="#ppt_x"/>
                                          </p:val>
                                        </p:tav>
                                      </p:tavLst>
                                    </p:anim>
                                    <p:anim calcmode="lin" valueType="num">
                                      <p:cBhvr additive="base">
                                        <p:cTn id="13"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1000"/>
                                        <p:tgtEl>
                                          <p:spTgt spid="53"/>
                                        </p:tgtEl>
                                      </p:cBhvr>
                                    </p:animEffect>
                                    <p:anim calcmode="lin" valueType="num">
                                      <p:cBhvr>
                                        <p:cTn id="19" dur="1000" fill="hold"/>
                                        <p:tgtEl>
                                          <p:spTgt spid="53"/>
                                        </p:tgtEl>
                                        <p:attrNameLst>
                                          <p:attrName>ppt_x</p:attrName>
                                        </p:attrNameLst>
                                      </p:cBhvr>
                                      <p:tavLst>
                                        <p:tav tm="0">
                                          <p:val>
                                            <p:strVal val="#ppt_x"/>
                                          </p:val>
                                        </p:tav>
                                        <p:tav tm="100000">
                                          <p:val>
                                            <p:strVal val="#ppt_x"/>
                                          </p:val>
                                        </p:tav>
                                      </p:tavLst>
                                    </p:anim>
                                    <p:anim calcmode="lin" valueType="num">
                                      <p:cBhvr>
                                        <p:cTn id="20" dur="1000" fill="hold"/>
                                        <p:tgtEl>
                                          <p:spTgt spid="53"/>
                                        </p:tgtEl>
                                        <p:attrNameLst>
                                          <p:attrName>ppt_y</p:attrName>
                                        </p:attrNameLst>
                                      </p:cBhvr>
                                      <p:tavLst>
                                        <p:tav tm="0">
                                          <p:val>
                                            <p:strVal val="#ppt_y-.1"/>
                                          </p:val>
                                        </p:tav>
                                        <p:tav tm="100000">
                                          <p:val>
                                            <p:strVal val="#ppt_y"/>
                                          </p:val>
                                        </p:tav>
                                      </p:tavLst>
                                    </p:anim>
                                  </p:childTnLst>
                                </p:cTn>
                              </p:par>
                              <p:par>
                                <p:cTn id="21" presetID="22" presetClass="entr" presetSubtype="1"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up)">
                                      <p:cBhvr>
                                        <p:cTn id="23" dur="1000"/>
                                        <p:tgtEl>
                                          <p:spTgt spid="50"/>
                                        </p:tgtEl>
                                      </p:cBhvr>
                                    </p:animEffect>
                                  </p:childTnLst>
                                </p:cTn>
                              </p:par>
                              <p:par>
                                <p:cTn id="24" presetID="22" presetClass="entr" presetSubtype="1"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up)">
                                      <p:cBhvr>
                                        <p:cTn id="26" dur="1000"/>
                                        <p:tgtEl>
                                          <p:spTgt spid="49"/>
                                        </p:tgtEl>
                                      </p:cBhvr>
                                    </p:animEffect>
                                  </p:childTnLst>
                                </p:cTn>
                              </p:par>
                              <p:par>
                                <p:cTn id="27" presetID="22" presetClass="entr" presetSubtype="1"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wipe(up)">
                                      <p:cBhvr>
                                        <p:cTn id="29" dur="1000"/>
                                        <p:tgtEl>
                                          <p:spTgt spid="48"/>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mph" presetSubtype="0" fill="hold" grpId="0" nodeType="clickEffect">
                                  <p:stCondLst>
                                    <p:cond delay="0"/>
                                  </p:stCondLst>
                                  <p:childTnLst>
                                    <p:animClr clrSpc="hsl" dir="cw">
                                      <p:cBhvr override="childStyle">
                                        <p:cTn id="33" dur="500" fill="hold"/>
                                        <p:tgtEl>
                                          <p:spTgt spid="37"/>
                                        </p:tgtEl>
                                        <p:attrNameLst>
                                          <p:attrName>style.color</p:attrName>
                                        </p:attrNameLst>
                                      </p:cBhvr>
                                      <p:by>
                                        <p:hsl h="7200000" s="0" l="0"/>
                                      </p:by>
                                    </p:animClr>
                                    <p:animClr clrSpc="hsl" dir="cw">
                                      <p:cBhvr>
                                        <p:cTn id="34" dur="500" fill="hold"/>
                                        <p:tgtEl>
                                          <p:spTgt spid="37"/>
                                        </p:tgtEl>
                                        <p:attrNameLst>
                                          <p:attrName>fillcolor</p:attrName>
                                        </p:attrNameLst>
                                      </p:cBhvr>
                                      <p:by>
                                        <p:hsl h="7200000" s="0" l="0"/>
                                      </p:by>
                                    </p:animClr>
                                    <p:animClr clrSpc="hsl" dir="cw">
                                      <p:cBhvr>
                                        <p:cTn id="35" dur="500" fill="hold"/>
                                        <p:tgtEl>
                                          <p:spTgt spid="37"/>
                                        </p:tgtEl>
                                        <p:attrNameLst>
                                          <p:attrName>stroke.color</p:attrName>
                                        </p:attrNameLst>
                                      </p:cBhvr>
                                      <p:by>
                                        <p:hsl h="7200000" s="0" l="0"/>
                                      </p:by>
                                    </p:animClr>
                                    <p:set>
                                      <p:cBhvr>
                                        <p:cTn id="36" dur="500" fill="hold"/>
                                        <p:tgtEl>
                                          <p:spTgt spid="37"/>
                                        </p:tgtEl>
                                        <p:attrNameLst>
                                          <p:attrName>fill.type</p:attrName>
                                        </p:attrNameLst>
                                      </p:cBhvr>
                                      <p:to>
                                        <p:strVal val="solid"/>
                                      </p:to>
                                    </p:set>
                                  </p:childTnLst>
                                </p:cTn>
                              </p:par>
                              <p:par>
                                <p:cTn id="37" presetID="21" presetClass="emph" presetSubtype="0" fill="hold" grpId="0" nodeType="withEffect">
                                  <p:stCondLst>
                                    <p:cond delay="0"/>
                                  </p:stCondLst>
                                  <p:childTnLst>
                                    <p:animClr clrSpc="hsl" dir="cw">
                                      <p:cBhvr override="childStyle">
                                        <p:cTn id="38" dur="500" fill="hold"/>
                                        <p:tgtEl>
                                          <p:spTgt spid="33"/>
                                        </p:tgtEl>
                                        <p:attrNameLst>
                                          <p:attrName>style.color</p:attrName>
                                        </p:attrNameLst>
                                      </p:cBhvr>
                                      <p:by>
                                        <p:hsl h="7200000" s="0" l="0"/>
                                      </p:by>
                                    </p:animClr>
                                    <p:animClr clrSpc="hsl" dir="cw">
                                      <p:cBhvr>
                                        <p:cTn id="39" dur="500" fill="hold"/>
                                        <p:tgtEl>
                                          <p:spTgt spid="33"/>
                                        </p:tgtEl>
                                        <p:attrNameLst>
                                          <p:attrName>fillcolor</p:attrName>
                                        </p:attrNameLst>
                                      </p:cBhvr>
                                      <p:by>
                                        <p:hsl h="7200000" s="0" l="0"/>
                                      </p:by>
                                    </p:animClr>
                                    <p:animClr clrSpc="hsl" dir="cw">
                                      <p:cBhvr>
                                        <p:cTn id="40" dur="500" fill="hold"/>
                                        <p:tgtEl>
                                          <p:spTgt spid="33"/>
                                        </p:tgtEl>
                                        <p:attrNameLst>
                                          <p:attrName>stroke.color</p:attrName>
                                        </p:attrNameLst>
                                      </p:cBhvr>
                                      <p:by>
                                        <p:hsl h="7200000" s="0" l="0"/>
                                      </p:by>
                                    </p:animClr>
                                    <p:set>
                                      <p:cBhvr>
                                        <p:cTn id="41" dur="500" fill="hold"/>
                                        <p:tgtEl>
                                          <p:spTgt spid="33"/>
                                        </p:tgtEl>
                                        <p:attrNameLst>
                                          <p:attrName>fill.type</p:attrName>
                                        </p:attrNameLst>
                                      </p:cBhvr>
                                      <p:to>
                                        <p:strVal val="solid"/>
                                      </p:to>
                                    </p:set>
                                  </p:childTnLst>
                                </p:cTn>
                              </p:par>
                              <p:par>
                                <p:cTn id="42" presetID="21" presetClass="emph" presetSubtype="0" fill="hold" grpId="0" nodeType="withEffect">
                                  <p:stCondLst>
                                    <p:cond delay="0"/>
                                  </p:stCondLst>
                                  <p:childTnLst>
                                    <p:animClr clrSpc="hsl" dir="cw">
                                      <p:cBhvr override="childStyle">
                                        <p:cTn id="43" dur="500" fill="hold"/>
                                        <p:tgtEl>
                                          <p:spTgt spid="34"/>
                                        </p:tgtEl>
                                        <p:attrNameLst>
                                          <p:attrName>style.color</p:attrName>
                                        </p:attrNameLst>
                                      </p:cBhvr>
                                      <p:by>
                                        <p:hsl h="7200000" s="0" l="0"/>
                                      </p:by>
                                    </p:animClr>
                                    <p:animClr clrSpc="hsl" dir="cw">
                                      <p:cBhvr>
                                        <p:cTn id="44" dur="500" fill="hold"/>
                                        <p:tgtEl>
                                          <p:spTgt spid="34"/>
                                        </p:tgtEl>
                                        <p:attrNameLst>
                                          <p:attrName>fillcolor</p:attrName>
                                        </p:attrNameLst>
                                      </p:cBhvr>
                                      <p:by>
                                        <p:hsl h="7200000" s="0" l="0"/>
                                      </p:by>
                                    </p:animClr>
                                    <p:animClr clrSpc="hsl" dir="cw">
                                      <p:cBhvr>
                                        <p:cTn id="45" dur="500" fill="hold"/>
                                        <p:tgtEl>
                                          <p:spTgt spid="34"/>
                                        </p:tgtEl>
                                        <p:attrNameLst>
                                          <p:attrName>stroke.color</p:attrName>
                                        </p:attrNameLst>
                                      </p:cBhvr>
                                      <p:by>
                                        <p:hsl h="7200000" s="0" l="0"/>
                                      </p:by>
                                    </p:animClr>
                                    <p:set>
                                      <p:cBhvr>
                                        <p:cTn id="46" dur="500" fill="hold"/>
                                        <p:tgtEl>
                                          <p:spTgt spid="34"/>
                                        </p:tgtEl>
                                        <p:attrNameLst>
                                          <p:attrName>fill.type</p:attrName>
                                        </p:attrNameLst>
                                      </p:cBhvr>
                                      <p:to>
                                        <p:strVal val="solid"/>
                                      </p:to>
                                    </p:set>
                                  </p:childTnLst>
                                </p:cTn>
                              </p:par>
                            </p:childTnLst>
                          </p:cTn>
                        </p:par>
                        <p:par>
                          <p:cTn id="47" fill="hold">
                            <p:stCondLst>
                              <p:cond delay="500"/>
                            </p:stCondLst>
                            <p:childTnLst>
                              <p:par>
                                <p:cTn id="48" presetID="30" presetClass="emph" presetSubtype="0" fill="hold" grpId="1" nodeType="afterEffect">
                                  <p:stCondLst>
                                    <p:cond delay="0"/>
                                  </p:stCondLst>
                                  <p:childTnLst>
                                    <p:animClr clrSpc="hsl" dir="cw">
                                      <p:cBhvr override="childStyle">
                                        <p:cTn id="49" dur="500" fill="hold"/>
                                        <p:tgtEl>
                                          <p:spTgt spid="32"/>
                                        </p:tgtEl>
                                        <p:attrNameLst>
                                          <p:attrName>style.color</p:attrName>
                                        </p:attrNameLst>
                                      </p:cBhvr>
                                      <p:by>
                                        <p:hsl h="0" s="12549" l="25098"/>
                                      </p:by>
                                    </p:animClr>
                                    <p:animClr clrSpc="hsl" dir="cw">
                                      <p:cBhvr>
                                        <p:cTn id="50" dur="500" fill="hold"/>
                                        <p:tgtEl>
                                          <p:spTgt spid="32"/>
                                        </p:tgtEl>
                                        <p:attrNameLst>
                                          <p:attrName>fillcolor</p:attrName>
                                        </p:attrNameLst>
                                      </p:cBhvr>
                                      <p:by>
                                        <p:hsl h="0" s="12549" l="25098"/>
                                      </p:by>
                                    </p:animClr>
                                    <p:animClr clrSpc="hsl" dir="cw">
                                      <p:cBhvr>
                                        <p:cTn id="51" dur="500" fill="hold"/>
                                        <p:tgtEl>
                                          <p:spTgt spid="32"/>
                                        </p:tgtEl>
                                        <p:attrNameLst>
                                          <p:attrName>stroke.color</p:attrName>
                                        </p:attrNameLst>
                                      </p:cBhvr>
                                      <p:by>
                                        <p:hsl h="0" s="12549" l="25098"/>
                                      </p:by>
                                    </p:animClr>
                                    <p:set>
                                      <p:cBhvr>
                                        <p:cTn id="52" dur="500" fill="hold"/>
                                        <p:tgtEl>
                                          <p:spTgt spid="32"/>
                                        </p:tgtEl>
                                        <p:attrNameLst>
                                          <p:attrName>fill.type</p:attrName>
                                        </p:attrNameLst>
                                      </p:cBhvr>
                                      <p:to>
                                        <p:strVal val="solid"/>
                                      </p:to>
                                    </p:set>
                                  </p:childTnLst>
                                </p:cTn>
                              </p:par>
                              <p:par>
                                <p:cTn id="53" presetID="30" presetClass="emph" presetSubtype="0" fill="hold" nodeType="withEffect">
                                  <p:stCondLst>
                                    <p:cond delay="0"/>
                                  </p:stCondLst>
                                  <p:childTnLst>
                                    <p:animClr clrSpc="hsl" dir="cw">
                                      <p:cBhvr override="childStyle">
                                        <p:cTn id="54" dur="500" fill="hold"/>
                                        <p:tgtEl>
                                          <p:spTgt spid="50"/>
                                        </p:tgtEl>
                                        <p:attrNameLst>
                                          <p:attrName>style.color</p:attrName>
                                        </p:attrNameLst>
                                      </p:cBhvr>
                                      <p:by>
                                        <p:hsl h="0" s="12549" l="25098"/>
                                      </p:by>
                                    </p:animClr>
                                    <p:animClr clrSpc="hsl" dir="cw">
                                      <p:cBhvr>
                                        <p:cTn id="55" dur="500" fill="hold"/>
                                        <p:tgtEl>
                                          <p:spTgt spid="50"/>
                                        </p:tgtEl>
                                        <p:attrNameLst>
                                          <p:attrName>fillcolor</p:attrName>
                                        </p:attrNameLst>
                                      </p:cBhvr>
                                      <p:by>
                                        <p:hsl h="0" s="12549" l="25098"/>
                                      </p:by>
                                    </p:animClr>
                                    <p:animClr clrSpc="hsl" dir="cw">
                                      <p:cBhvr>
                                        <p:cTn id="56" dur="500" fill="hold"/>
                                        <p:tgtEl>
                                          <p:spTgt spid="50"/>
                                        </p:tgtEl>
                                        <p:attrNameLst>
                                          <p:attrName>stroke.color</p:attrName>
                                        </p:attrNameLst>
                                      </p:cBhvr>
                                      <p:by>
                                        <p:hsl h="0" s="12549" l="25098"/>
                                      </p:by>
                                    </p:animClr>
                                    <p:set>
                                      <p:cBhvr>
                                        <p:cTn id="57" dur="500" fill="hold"/>
                                        <p:tgtEl>
                                          <p:spTgt spid="50"/>
                                        </p:tgtEl>
                                        <p:attrNameLst>
                                          <p:attrName>fill.type</p:attrName>
                                        </p:attrNameLst>
                                      </p:cBhvr>
                                      <p:to>
                                        <p:strVal val="solid"/>
                                      </p:to>
                                    </p:set>
                                  </p:childTnLst>
                                </p:cTn>
                              </p:par>
                              <p:par>
                                <p:cTn id="58" presetID="30" presetClass="emph" presetSubtype="0" fill="hold" nodeType="withEffect">
                                  <p:stCondLst>
                                    <p:cond delay="0"/>
                                  </p:stCondLst>
                                  <p:childTnLst>
                                    <p:animClr clrSpc="hsl" dir="cw">
                                      <p:cBhvr override="childStyle">
                                        <p:cTn id="59" dur="500" fill="hold"/>
                                        <p:tgtEl>
                                          <p:spTgt spid="49"/>
                                        </p:tgtEl>
                                        <p:attrNameLst>
                                          <p:attrName>style.color</p:attrName>
                                        </p:attrNameLst>
                                      </p:cBhvr>
                                      <p:by>
                                        <p:hsl h="0" s="12549" l="25098"/>
                                      </p:by>
                                    </p:animClr>
                                    <p:animClr clrSpc="hsl" dir="cw">
                                      <p:cBhvr>
                                        <p:cTn id="60" dur="500" fill="hold"/>
                                        <p:tgtEl>
                                          <p:spTgt spid="49"/>
                                        </p:tgtEl>
                                        <p:attrNameLst>
                                          <p:attrName>fillcolor</p:attrName>
                                        </p:attrNameLst>
                                      </p:cBhvr>
                                      <p:by>
                                        <p:hsl h="0" s="12549" l="25098"/>
                                      </p:by>
                                    </p:animClr>
                                    <p:animClr clrSpc="hsl" dir="cw">
                                      <p:cBhvr>
                                        <p:cTn id="61" dur="500" fill="hold"/>
                                        <p:tgtEl>
                                          <p:spTgt spid="49"/>
                                        </p:tgtEl>
                                        <p:attrNameLst>
                                          <p:attrName>stroke.color</p:attrName>
                                        </p:attrNameLst>
                                      </p:cBhvr>
                                      <p:by>
                                        <p:hsl h="0" s="12549" l="25098"/>
                                      </p:by>
                                    </p:animClr>
                                    <p:set>
                                      <p:cBhvr>
                                        <p:cTn id="62" dur="500" fill="hold"/>
                                        <p:tgtEl>
                                          <p:spTgt spid="49"/>
                                        </p:tgtEl>
                                        <p:attrNameLst>
                                          <p:attrName>fill.type</p:attrName>
                                        </p:attrNameLst>
                                      </p:cBhvr>
                                      <p:to>
                                        <p:strVal val="solid"/>
                                      </p:to>
                                    </p:set>
                                  </p:childTnLst>
                                </p:cTn>
                              </p:par>
                              <p:par>
                                <p:cTn id="63" presetID="30" presetClass="emph" presetSubtype="0" fill="hold" nodeType="withEffect">
                                  <p:stCondLst>
                                    <p:cond delay="0"/>
                                  </p:stCondLst>
                                  <p:childTnLst>
                                    <p:animClr clrSpc="hsl" dir="cw">
                                      <p:cBhvr override="childStyle">
                                        <p:cTn id="64" dur="500" fill="hold"/>
                                        <p:tgtEl>
                                          <p:spTgt spid="48"/>
                                        </p:tgtEl>
                                        <p:attrNameLst>
                                          <p:attrName>style.color</p:attrName>
                                        </p:attrNameLst>
                                      </p:cBhvr>
                                      <p:by>
                                        <p:hsl h="0" s="12549" l="25098"/>
                                      </p:by>
                                    </p:animClr>
                                    <p:animClr clrSpc="hsl" dir="cw">
                                      <p:cBhvr>
                                        <p:cTn id="65" dur="500" fill="hold"/>
                                        <p:tgtEl>
                                          <p:spTgt spid="48"/>
                                        </p:tgtEl>
                                        <p:attrNameLst>
                                          <p:attrName>fillcolor</p:attrName>
                                        </p:attrNameLst>
                                      </p:cBhvr>
                                      <p:by>
                                        <p:hsl h="0" s="12549" l="25098"/>
                                      </p:by>
                                    </p:animClr>
                                    <p:animClr clrSpc="hsl" dir="cw">
                                      <p:cBhvr>
                                        <p:cTn id="66" dur="500" fill="hold"/>
                                        <p:tgtEl>
                                          <p:spTgt spid="48"/>
                                        </p:tgtEl>
                                        <p:attrNameLst>
                                          <p:attrName>stroke.color</p:attrName>
                                        </p:attrNameLst>
                                      </p:cBhvr>
                                      <p:by>
                                        <p:hsl h="0" s="12549" l="25098"/>
                                      </p:by>
                                    </p:animClr>
                                    <p:set>
                                      <p:cBhvr>
                                        <p:cTn id="67" dur="500" fill="hold"/>
                                        <p:tgtEl>
                                          <p:spTgt spid="48"/>
                                        </p:tgtEl>
                                        <p:attrNameLst>
                                          <p:attrName>fill.type</p:attrName>
                                        </p:attrNameLst>
                                      </p:cBhvr>
                                      <p:to>
                                        <p:strVal val="solid"/>
                                      </p:to>
                                    </p:set>
                                  </p:childTnLst>
                                </p:cTn>
                              </p:par>
                              <p:par>
                                <p:cTn id="68" presetID="2" presetClass="entr" presetSubtype="2" fill="hold" grpId="0" nodeType="withEffect">
                                  <p:stCondLst>
                                    <p:cond delay="0"/>
                                  </p:stCondLst>
                                  <p:childTnLst>
                                    <p:set>
                                      <p:cBhvr>
                                        <p:cTn id="69" dur="1" fill="hold">
                                          <p:stCondLst>
                                            <p:cond delay="0"/>
                                          </p:stCondLst>
                                        </p:cTn>
                                        <p:tgtEl>
                                          <p:spTgt spid="66"/>
                                        </p:tgtEl>
                                        <p:attrNameLst>
                                          <p:attrName>style.visibility</p:attrName>
                                        </p:attrNameLst>
                                      </p:cBhvr>
                                      <p:to>
                                        <p:strVal val="visible"/>
                                      </p:to>
                                    </p:set>
                                    <p:anim calcmode="lin" valueType="num">
                                      <p:cBhvr additive="base">
                                        <p:cTn id="70" dur="500" fill="hold"/>
                                        <p:tgtEl>
                                          <p:spTgt spid="66"/>
                                        </p:tgtEl>
                                        <p:attrNameLst>
                                          <p:attrName>ppt_x</p:attrName>
                                        </p:attrNameLst>
                                      </p:cBhvr>
                                      <p:tavLst>
                                        <p:tav tm="0">
                                          <p:val>
                                            <p:strVal val="1+#ppt_w/2"/>
                                          </p:val>
                                        </p:tav>
                                        <p:tav tm="100000">
                                          <p:val>
                                            <p:strVal val="#ppt_x"/>
                                          </p:val>
                                        </p:tav>
                                      </p:tavLst>
                                    </p:anim>
                                    <p:anim calcmode="lin" valueType="num">
                                      <p:cBhvr additive="base">
                                        <p:cTn id="71" dur="500" fill="hold"/>
                                        <p:tgtEl>
                                          <p:spTgt spid="66"/>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67"/>
                                        </p:tgtEl>
                                        <p:attrNameLst>
                                          <p:attrName>style.visibility</p:attrName>
                                        </p:attrNameLst>
                                      </p:cBhvr>
                                      <p:to>
                                        <p:strVal val="visible"/>
                                      </p:to>
                                    </p:set>
                                    <p:anim calcmode="lin" valueType="num">
                                      <p:cBhvr additive="base">
                                        <p:cTn id="74" dur="500" fill="hold"/>
                                        <p:tgtEl>
                                          <p:spTgt spid="67"/>
                                        </p:tgtEl>
                                        <p:attrNameLst>
                                          <p:attrName>ppt_x</p:attrName>
                                        </p:attrNameLst>
                                      </p:cBhvr>
                                      <p:tavLst>
                                        <p:tav tm="0">
                                          <p:val>
                                            <p:strVal val="1+#ppt_w/2"/>
                                          </p:val>
                                        </p:tav>
                                        <p:tav tm="100000">
                                          <p:val>
                                            <p:strVal val="#ppt_x"/>
                                          </p:val>
                                        </p:tav>
                                      </p:tavLst>
                                    </p:anim>
                                    <p:anim calcmode="lin" valueType="num">
                                      <p:cBhvr additive="base">
                                        <p:cTn id="75" dur="500" fill="hold"/>
                                        <p:tgtEl>
                                          <p:spTgt spid="67"/>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68"/>
                                        </p:tgtEl>
                                        <p:attrNameLst>
                                          <p:attrName>style.visibility</p:attrName>
                                        </p:attrNameLst>
                                      </p:cBhvr>
                                      <p:to>
                                        <p:strVal val="visible"/>
                                      </p:to>
                                    </p:set>
                                    <p:anim calcmode="lin" valueType="num">
                                      <p:cBhvr additive="base">
                                        <p:cTn id="78" dur="500" fill="hold"/>
                                        <p:tgtEl>
                                          <p:spTgt spid="68"/>
                                        </p:tgtEl>
                                        <p:attrNameLst>
                                          <p:attrName>ppt_x</p:attrName>
                                        </p:attrNameLst>
                                      </p:cBhvr>
                                      <p:tavLst>
                                        <p:tav tm="0">
                                          <p:val>
                                            <p:strVal val="1+#ppt_w/2"/>
                                          </p:val>
                                        </p:tav>
                                        <p:tav tm="100000">
                                          <p:val>
                                            <p:strVal val="#ppt_x"/>
                                          </p:val>
                                        </p:tav>
                                      </p:tavLst>
                                    </p:anim>
                                    <p:anim calcmode="lin" valueType="num">
                                      <p:cBhvr additive="base">
                                        <p:cTn id="79"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3.125E-6 0 L 0.00547 0.18819 " pathEditMode="relative" rAng="0" ptsTypes="AA">
                                      <p:cBhvr>
                                        <p:cTn id="83" dur="2000" fill="hold"/>
                                        <p:tgtEl>
                                          <p:spTgt spid="53"/>
                                        </p:tgtEl>
                                        <p:attrNameLst>
                                          <p:attrName>ppt_x</p:attrName>
                                          <p:attrName>ppt_y</p:attrName>
                                        </p:attrNameLst>
                                      </p:cBhvr>
                                      <p:rCtr x="273" y="9398"/>
                                    </p:animMotion>
                                  </p:childTnLst>
                                </p:cTn>
                              </p:par>
                              <p:par>
                                <p:cTn id="84" presetID="22" presetClass="entr" presetSubtype="1" fill="hold"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ipe(up)">
                                      <p:cBhvr>
                                        <p:cTn id="86" dur="1000"/>
                                        <p:tgtEl>
                                          <p:spTgt spid="52"/>
                                        </p:tgtEl>
                                      </p:cBhvr>
                                    </p:animEffect>
                                  </p:childTnLst>
                                </p:cTn>
                              </p:par>
                              <p:par>
                                <p:cTn id="87" presetID="22" presetClass="entr" presetSubtype="1" fill="hold" nodeType="with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wipe(up)">
                                      <p:cBhvr>
                                        <p:cTn id="89" dur="1000"/>
                                        <p:tgtEl>
                                          <p:spTgt spid="51"/>
                                        </p:tgtEl>
                                      </p:cBhvr>
                                    </p:animEffect>
                                  </p:childTnLst>
                                </p:cTn>
                              </p:par>
                            </p:childTnLst>
                          </p:cTn>
                        </p:par>
                      </p:childTnLst>
                    </p:cTn>
                  </p:par>
                  <p:par>
                    <p:cTn id="90" fill="hold">
                      <p:stCondLst>
                        <p:cond delay="indefinite"/>
                      </p:stCondLst>
                      <p:childTnLst>
                        <p:par>
                          <p:cTn id="91" fill="hold">
                            <p:stCondLst>
                              <p:cond delay="0"/>
                            </p:stCondLst>
                            <p:childTnLst>
                              <p:par>
                                <p:cTn id="92" presetID="21" presetClass="emph" presetSubtype="0" fill="hold" grpId="0" nodeType="clickEffect">
                                  <p:stCondLst>
                                    <p:cond delay="0"/>
                                  </p:stCondLst>
                                  <p:childTnLst>
                                    <p:animClr clrSpc="hsl" dir="cw">
                                      <p:cBhvr override="childStyle">
                                        <p:cTn id="93" dur="500" fill="hold"/>
                                        <p:tgtEl>
                                          <p:spTgt spid="35"/>
                                        </p:tgtEl>
                                        <p:attrNameLst>
                                          <p:attrName>style.color</p:attrName>
                                        </p:attrNameLst>
                                      </p:cBhvr>
                                      <p:by>
                                        <p:hsl h="7200000" s="0" l="0"/>
                                      </p:by>
                                    </p:animClr>
                                    <p:animClr clrSpc="hsl" dir="cw">
                                      <p:cBhvr>
                                        <p:cTn id="94" dur="500" fill="hold"/>
                                        <p:tgtEl>
                                          <p:spTgt spid="35"/>
                                        </p:tgtEl>
                                        <p:attrNameLst>
                                          <p:attrName>fillcolor</p:attrName>
                                        </p:attrNameLst>
                                      </p:cBhvr>
                                      <p:by>
                                        <p:hsl h="7200000" s="0" l="0"/>
                                      </p:by>
                                    </p:animClr>
                                    <p:animClr clrSpc="hsl" dir="cw">
                                      <p:cBhvr>
                                        <p:cTn id="95" dur="500" fill="hold"/>
                                        <p:tgtEl>
                                          <p:spTgt spid="35"/>
                                        </p:tgtEl>
                                        <p:attrNameLst>
                                          <p:attrName>stroke.color</p:attrName>
                                        </p:attrNameLst>
                                      </p:cBhvr>
                                      <p:by>
                                        <p:hsl h="7200000" s="0" l="0"/>
                                      </p:by>
                                    </p:animClr>
                                    <p:set>
                                      <p:cBhvr>
                                        <p:cTn id="96" dur="500" fill="hold"/>
                                        <p:tgtEl>
                                          <p:spTgt spid="35"/>
                                        </p:tgtEl>
                                        <p:attrNameLst>
                                          <p:attrName>fill.type</p:attrName>
                                        </p:attrNameLst>
                                      </p:cBhvr>
                                      <p:to>
                                        <p:strVal val="solid"/>
                                      </p:to>
                                    </p:set>
                                  </p:childTnLst>
                                </p:cTn>
                              </p:par>
                              <p:par>
                                <p:cTn id="97" presetID="21" presetClass="emph" presetSubtype="0" fill="hold" grpId="0" nodeType="withEffect">
                                  <p:stCondLst>
                                    <p:cond delay="0"/>
                                  </p:stCondLst>
                                  <p:childTnLst>
                                    <p:animClr clrSpc="hsl" dir="cw">
                                      <p:cBhvr override="childStyle">
                                        <p:cTn id="98" dur="500" fill="hold"/>
                                        <p:tgtEl>
                                          <p:spTgt spid="36"/>
                                        </p:tgtEl>
                                        <p:attrNameLst>
                                          <p:attrName>style.color</p:attrName>
                                        </p:attrNameLst>
                                      </p:cBhvr>
                                      <p:by>
                                        <p:hsl h="7200000" s="0" l="0"/>
                                      </p:by>
                                    </p:animClr>
                                    <p:animClr clrSpc="hsl" dir="cw">
                                      <p:cBhvr>
                                        <p:cTn id="99" dur="500" fill="hold"/>
                                        <p:tgtEl>
                                          <p:spTgt spid="36"/>
                                        </p:tgtEl>
                                        <p:attrNameLst>
                                          <p:attrName>fillcolor</p:attrName>
                                        </p:attrNameLst>
                                      </p:cBhvr>
                                      <p:by>
                                        <p:hsl h="7200000" s="0" l="0"/>
                                      </p:by>
                                    </p:animClr>
                                    <p:animClr clrSpc="hsl" dir="cw">
                                      <p:cBhvr>
                                        <p:cTn id="100" dur="500" fill="hold"/>
                                        <p:tgtEl>
                                          <p:spTgt spid="36"/>
                                        </p:tgtEl>
                                        <p:attrNameLst>
                                          <p:attrName>stroke.color</p:attrName>
                                        </p:attrNameLst>
                                      </p:cBhvr>
                                      <p:by>
                                        <p:hsl h="7200000" s="0" l="0"/>
                                      </p:by>
                                    </p:animClr>
                                    <p:set>
                                      <p:cBhvr>
                                        <p:cTn id="101" dur="500" fill="hold"/>
                                        <p:tgtEl>
                                          <p:spTgt spid="36"/>
                                        </p:tgtEl>
                                        <p:attrNameLst>
                                          <p:attrName>fill.type</p:attrName>
                                        </p:attrNameLst>
                                      </p:cBhvr>
                                      <p:to>
                                        <p:strVal val="solid"/>
                                      </p:to>
                                    </p:set>
                                  </p:childTnLst>
                                </p:cTn>
                              </p:par>
                              <p:par>
                                <p:cTn id="102" presetID="2" presetClass="entr" presetSubtype="2" fill="hold" grpId="0" nodeType="withEffect">
                                  <p:stCondLst>
                                    <p:cond delay="0"/>
                                  </p:stCondLst>
                                  <p:childTnLst>
                                    <p:set>
                                      <p:cBhvr>
                                        <p:cTn id="103" dur="1" fill="hold">
                                          <p:stCondLst>
                                            <p:cond delay="0"/>
                                          </p:stCondLst>
                                        </p:cTn>
                                        <p:tgtEl>
                                          <p:spTgt spid="69"/>
                                        </p:tgtEl>
                                        <p:attrNameLst>
                                          <p:attrName>style.visibility</p:attrName>
                                        </p:attrNameLst>
                                      </p:cBhvr>
                                      <p:to>
                                        <p:strVal val="visible"/>
                                      </p:to>
                                    </p:set>
                                    <p:anim calcmode="lin" valueType="num">
                                      <p:cBhvr additive="base">
                                        <p:cTn id="104" dur="500" fill="hold"/>
                                        <p:tgtEl>
                                          <p:spTgt spid="69"/>
                                        </p:tgtEl>
                                        <p:attrNameLst>
                                          <p:attrName>ppt_x</p:attrName>
                                        </p:attrNameLst>
                                      </p:cBhvr>
                                      <p:tavLst>
                                        <p:tav tm="0">
                                          <p:val>
                                            <p:strVal val="1+#ppt_w/2"/>
                                          </p:val>
                                        </p:tav>
                                        <p:tav tm="100000">
                                          <p:val>
                                            <p:strVal val="#ppt_x"/>
                                          </p:val>
                                        </p:tav>
                                      </p:tavLst>
                                    </p:anim>
                                    <p:anim calcmode="lin" valueType="num">
                                      <p:cBhvr additive="base">
                                        <p:cTn id="105" dur="500" fill="hold"/>
                                        <p:tgtEl>
                                          <p:spTgt spid="69"/>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anim calcmode="lin" valueType="num">
                                      <p:cBhvr additive="base">
                                        <p:cTn id="108" dur="500" fill="hold"/>
                                        <p:tgtEl>
                                          <p:spTgt spid="70"/>
                                        </p:tgtEl>
                                        <p:attrNameLst>
                                          <p:attrName>ppt_x</p:attrName>
                                        </p:attrNameLst>
                                      </p:cBhvr>
                                      <p:tavLst>
                                        <p:tav tm="0">
                                          <p:val>
                                            <p:strVal val="1+#ppt_w/2"/>
                                          </p:val>
                                        </p:tav>
                                        <p:tav tm="100000">
                                          <p:val>
                                            <p:strVal val="#ppt_x"/>
                                          </p:val>
                                        </p:tav>
                                      </p:tavLst>
                                    </p:anim>
                                    <p:anim calcmode="lin" valueType="num">
                                      <p:cBhvr additive="base">
                                        <p:cTn id="109" dur="500" fill="hold"/>
                                        <p:tgtEl>
                                          <p:spTgt spid="70"/>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30" presetClass="emph" presetSubtype="0" fill="hold" grpId="1" nodeType="afterEffect">
                                  <p:stCondLst>
                                    <p:cond delay="0"/>
                                  </p:stCondLst>
                                  <p:childTnLst>
                                    <p:animClr clrSpc="hsl" dir="cw">
                                      <p:cBhvr override="childStyle">
                                        <p:cTn id="112" dur="500" fill="hold"/>
                                        <p:tgtEl>
                                          <p:spTgt spid="37"/>
                                        </p:tgtEl>
                                        <p:attrNameLst>
                                          <p:attrName>style.color</p:attrName>
                                        </p:attrNameLst>
                                      </p:cBhvr>
                                      <p:by>
                                        <p:hsl h="0" s="12549" l="25098"/>
                                      </p:by>
                                    </p:animClr>
                                    <p:animClr clrSpc="hsl" dir="cw">
                                      <p:cBhvr>
                                        <p:cTn id="113" dur="500" fill="hold"/>
                                        <p:tgtEl>
                                          <p:spTgt spid="37"/>
                                        </p:tgtEl>
                                        <p:attrNameLst>
                                          <p:attrName>fillcolor</p:attrName>
                                        </p:attrNameLst>
                                      </p:cBhvr>
                                      <p:by>
                                        <p:hsl h="0" s="12549" l="25098"/>
                                      </p:by>
                                    </p:animClr>
                                    <p:animClr clrSpc="hsl" dir="cw">
                                      <p:cBhvr>
                                        <p:cTn id="114" dur="500" fill="hold"/>
                                        <p:tgtEl>
                                          <p:spTgt spid="37"/>
                                        </p:tgtEl>
                                        <p:attrNameLst>
                                          <p:attrName>stroke.color</p:attrName>
                                        </p:attrNameLst>
                                      </p:cBhvr>
                                      <p:by>
                                        <p:hsl h="0" s="12549" l="25098"/>
                                      </p:by>
                                    </p:animClr>
                                    <p:set>
                                      <p:cBhvr>
                                        <p:cTn id="115" dur="500" fill="hold"/>
                                        <p:tgtEl>
                                          <p:spTgt spid="37"/>
                                        </p:tgtEl>
                                        <p:attrNameLst>
                                          <p:attrName>fill.type</p:attrName>
                                        </p:attrNameLst>
                                      </p:cBhvr>
                                      <p:to>
                                        <p:strVal val="solid"/>
                                      </p:to>
                                    </p:set>
                                  </p:childTnLst>
                                </p:cTn>
                              </p:par>
                              <p:par>
                                <p:cTn id="116" presetID="30" presetClass="emph" presetSubtype="0" fill="hold" grpId="1" nodeType="withEffect">
                                  <p:stCondLst>
                                    <p:cond delay="0"/>
                                  </p:stCondLst>
                                  <p:childTnLst>
                                    <p:animClr clrSpc="hsl" dir="cw">
                                      <p:cBhvr override="childStyle">
                                        <p:cTn id="117" dur="500" fill="hold"/>
                                        <p:tgtEl>
                                          <p:spTgt spid="33"/>
                                        </p:tgtEl>
                                        <p:attrNameLst>
                                          <p:attrName>style.color</p:attrName>
                                        </p:attrNameLst>
                                      </p:cBhvr>
                                      <p:by>
                                        <p:hsl h="0" s="12549" l="25098"/>
                                      </p:by>
                                    </p:animClr>
                                    <p:animClr clrSpc="hsl" dir="cw">
                                      <p:cBhvr>
                                        <p:cTn id="118" dur="500" fill="hold"/>
                                        <p:tgtEl>
                                          <p:spTgt spid="33"/>
                                        </p:tgtEl>
                                        <p:attrNameLst>
                                          <p:attrName>fillcolor</p:attrName>
                                        </p:attrNameLst>
                                      </p:cBhvr>
                                      <p:by>
                                        <p:hsl h="0" s="12549" l="25098"/>
                                      </p:by>
                                    </p:animClr>
                                    <p:animClr clrSpc="hsl" dir="cw">
                                      <p:cBhvr>
                                        <p:cTn id="119" dur="500" fill="hold"/>
                                        <p:tgtEl>
                                          <p:spTgt spid="33"/>
                                        </p:tgtEl>
                                        <p:attrNameLst>
                                          <p:attrName>stroke.color</p:attrName>
                                        </p:attrNameLst>
                                      </p:cBhvr>
                                      <p:by>
                                        <p:hsl h="0" s="12549" l="25098"/>
                                      </p:by>
                                    </p:animClr>
                                    <p:set>
                                      <p:cBhvr>
                                        <p:cTn id="120" dur="500" fill="hold"/>
                                        <p:tgtEl>
                                          <p:spTgt spid="33"/>
                                        </p:tgtEl>
                                        <p:attrNameLst>
                                          <p:attrName>fill.type</p:attrName>
                                        </p:attrNameLst>
                                      </p:cBhvr>
                                      <p:to>
                                        <p:strVal val="solid"/>
                                      </p:to>
                                    </p:set>
                                  </p:childTnLst>
                                </p:cTn>
                              </p:par>
                              <p:par>
                                <p:cTn id="121" presetID="30" presetClass="emph" presetSubtype="0" fill="hold" grpId="1" nodeType="withEffect">
                                  <p:stCondLst>
                                    <p:cond delay="0"/>
                                  </p:stCondLst>
                                  <p:childTnLst>
                                    <p:animClr clrSpc="hsl" dir="cw">
                                      <p:cBhvr override="childStyle">
                                        <p:cTn id="122" dur="500" fill="hold"/>
                                        <p:tgtEl>
                                          <p:spTgt spid="34"/>
                                        </p:tgtEl>
                                        <p:attrNameLst>
                                          <p:attrName>style.color</p:attrName>
                                        </p:attrNameLst>
                                      </p:cBhvr>
                                      <p:by>
                                        <p:hsl h="0" s="12549" l="25098"/>
                                      </p:by>
                                    </p:animClr>
                                    <p:animClr clrSpc="hsl" dir="cw">
                                      <p:cBhvr>
                                        <p:cTn id="123" dur="500" fill="hold"/>
                                        <p:tgtEl>
                                          <p:spTgt spid="34"/>
                                        </p:tgtEl>
                                        <p:attrNameLst>
                                          <p:attrName>fillcolor</p:attrName>
                                        </p:attrNameLst>
                                      </p:cBhvr>
                                      <p:by>
                                        <p:hsl h="0" s="12549" l="25098"/>
                                      </p:by>
                                    </p:animClr>
                                    <p:animClr clrSpc="hsl" dir="cw">
                                      <p:cBhvr>
                                        <p:cTn id="124" dur="500" fill="hold"/>
                                        <p:tgtEl>
                                          <p:spTgt spid="34"/>
                                        </p:tgtEl>
                                        <p:attrNameLst>
                                          <p:attrName>stroke.color</p:attrName>
                                        </p:attrNameLst>
                                      </p:cBhvr>
                                      <p:by>
                                        <p:hsl h="0" s="12549" l="25098"/>
                                      </p:by>
                                    </p:animClr>
                                    <p:set>
                                      <p:cBhvr>
                                        <p:cTn id="125" dur="500" fill="hold"/>
                                        <p:tgtEl>
                                          <p:spTgt spid="34"/>
                                        </p:tgtEl>
                                        <p:attrNameLst>
                                          <p:attrName>fill.type</p:attrName>
                                        </p:attrNameLst>
                                      </p:cBhvr>
                                      <p:to>
                                        <p:strVal val="solid"/>
                                      </p:to>
                                    </p:set>
                                  </p:childTnLst>
                                </p:cTn>
                              </p:par>
                            </p:childTnLst>
                          </p:cTn>
                        </p:par>
                      </p:childTnLst>
                    </p:cTn>
                  </p:par>
                  <p:par>
                    <p:cTn id="126" fill="hold">
                      <p:stCondLst>
                        <p:cond delay="indefinite"/>
                      </p:stCondLst>
                      <p:childTnLst>
                        <p:par>
                          <p:cTn id="127" fill="hold">
                            <p:stCondLst>
                              <p:cond delay="0"/>
                            </p:stCondLst>
                            <p:childTnLst>
                              <p:par>
                                <p:cTn id="128" presetID="42" presetClass="path" presetSubtype="0" accel="50000" decel="50000" fill="hold" nodeType="clickEffect">
                                  <p:stCondLst>
                                    <p:cond delay="0"/>
                                  </p:stCondLst>
                                  <p:childTnLst>
                                    <p:animMotion origin="layout" path="M 0.00547 0.18819 L 4.58333E-6 0.28588 " pathEditMode="relative" rAng="0" ptsTypes="AA">
                                      <p:cBhvr>
                                        <p:cTn id="129" dur="2000" fill="hold"/>
                                        <p:tgtEl>
                                          <p:spTgt spid="53"/>
                                        </p:tgtEl>
                                        <p:attrNameLst>
                                          <p:attrName>ppt_x</p:attrName>
                                          <p:attrName>ppt_y</p:attrName>
                                        </p:attrNameLst>
                                      </p:cBhvr>
                                      <p:rCtr x="0" y="4884"/>
                                    </p:animMotion>
                                  </p:childTnLst>
                                </p:cTn>
                              </p:par>
                            </p:childTnLst>
                          </p:cTn>
                        </p:par>
                        <p:par>
                          <p:cTn id="130" fill="hold">
                            <p:stCondLst>
                              <p:cond delay="2000"/>
                            </p:stCondLst>
                            <p:childTnLst>
                              <p:par>
                                <p:cTn id="131" presetID="30" presetClass="emph" presetSubtype="0" fill="hold" grpId="1" nodeType="afterEffect">
                                  <p:stCondLst>
                                    <p:cond delay="0"/>
                                  </p:stCondLst>
                                  <p:childTnLst>
                                    <p:animClr clrSpc="hsl" dir="cw">
                                      <p:cBhvr override="childStyle">
                                        <p:cTn id="132" dur="500" fill="hold"/>
                                        <p:tgtEl>
                                          <p:spTgt spid="35"/>
                                        </p:tgtEl>
                                        <p:attrNameLst>
                                          <p:attrName>style.color</p:attrName>
                                        </p:attrNameLst>
                                      </p:cBhvr>
                                      <p:by>
                                        <p:hsl h="0" s="12549" l="25098"/>
                                      </p:by>
                                    </p:animClr>
                                    <p:animClr clrSpc="hsl" dir="cw">
                                      <p:cBhvr>
                                        <p:cTn id="133" dur="500" fill="hold"/>
                                        <p:tgtEl>
                                          <p:spTgt spid="35"/>
                                        </p:tgtEl>
                                        <p:attrNameLst>
                                          <p:attrName>fillcolor</p:attrName>
                                        </p:attrNameLst>
                                      </p:cBhvr>
                                      <p:by>
                                        <p:hsl h="0" s="12549" l="25098"/>
                                      </p:by>
                                    </p:animClr>
                                    <p:animClr clrSpc="hsl" dir="cw">
                                      <p:cBhvr>
                                        <p:cTn id="134" dur="500" fill="hold"/>
                                        <p:tgtEl>
                                          <p:spTgt spid="35"/>
                                        </p:tgtEl>
                                        <p:attrNameLst>
                                          <p:attrName>stroke.color</p:attrName>
                                        </p:attrNameLst>
                                      </p:cBhvr>
                                      <p:by>
                                        <p:hsl h="0" s="12549" l="25098"/>
                                      </p:by>
                                    </p:animClr>
                                    <p:set>
                                      <p:cBhvr>
                                        <p:cTn id="135" dur="500" fill="hold"/>
                                        <p:tgtEl>
                                          <p:spTgt spid="35"/>
                                        </p:tgtEl>
                                        <p:attrNameLst>
                                          <p:attrName>fill.type</p:attrName>
                                        </p:attrNameLst>
                                      </p:cBhvr>
                                      <p:to>
                                        <p:strVal val="solid"/>
                                      </p:to>
                                    </p:set>
                                  </p:childTnLst>
                                </p:cTn>
                              </p:par>
                              <p:par>
                                <p:cTn id="136" presetID="30" presetClass="emph" presetSubtype="0" fill="hold" grpId="1" nodeType="withEffect">
                                  <p:stCondLst>
                                    <p:cond delay="0"/>
                                  </p:stCondLst>
                                  <p:childTnLst>
                                    <p:animClr clrSpc="hsl" dir="cw">
                                      <p:cBhvr override="childStyle">
                                        <p:cTn id="137" dur="500" fill="hold"/>
                                        <p:tgtEl>
                                          <p:spTgt spid="36"/>
                                        </p:tgtEl>
                                        <p:attrNameLst>
                                          <p:attrName>style.color</p:attrName>
                                        </p:attrNameLst>
                                      </p:cBhvr>
                                      <p:by>
                                        <p:hsl h="0" s="12549" l="25098"/>
                                      </p:by>
                                    </p:animClr>
                                    <p:animClr clrSpc="hsl" dir="cw">
                                      <p:cBhvr>
                                        <p:cTn id="138" dur="500" fill="hold"/>
                                        <p:tgtEl>
                                          <p:spTgt spid="36"/>
                                        </p:tgtEl>
                                        <p:attrNameLst>
                                          <p:attrName>fillcolor</p:attrName>
                                        </p:attrNameLst>
                                      </p:cBhvr>
                                      <p:by>
                                        <p:hsl h="0" s="12549" l="25098"/>
                                      </p:by>
                                    </p:animClr>
                                    <p:animClr clrSpc="hsl" dir="cw">
                                      <p:cBhvr>
                                        <p:cTn id="139" dur="500" fill="hold"/>
                                        <p:tgtEl>
                                          <p:spTgt spid="36"/>
                                        </p:tgtEl>
                                        <p:attrNameLst>
                                          <p:attrName>stroke.color</p:attrName>
                                        </p:attrNameLst>
                                      </p:cBhvr>
                                      <p:by>
                                        <p:hsl h="0" s="12549" l="25098"/>
                                      </p:by>
                                    </p:animClr>
                                    <p:set>
                                      <p:cBhvr>
                                        <p:cTn id="140" dur="500" fill="hold"/>
                                        <p:tgtEl>
                                          <p:spTgt spid="3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61" grpId="0" animBg="1"/>
      <p:bldP spid="66" grpId="0" animBg="1"/>
      <p:bldP spid="67" grpId="0" animBg="1"/>
      <p:bldP spid="68" grpId="0" animBg="1"/>
      <p:bldP spid="69" grpId="0" animBg="1"/>
      <p:bldP spid="7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22456"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normAutofit fontScale="62500" lnSpcReduction="20000"/>
          </a:bodyPr>
          <a:lstStyle/>
          <a:p>
            <a:pPr marL="457200" indent="-457200">
              <a:buFont typeface="+mj-lt"/>
              <a:buAutoNum type="arabicPeriod" startAt="9"/>
            </a:pPr>
            <a:r>
              <a:rPr lang="vi-VN"/>
              <a:t>Duyệt đồ thị theo chiều sâu dùng vòng lặp</a:t>
            </a:r>
          </a:p>
          <a:p>
            <a:pPr marL="457200" lvl="1" indent="0">
              <a:buNone/>
            </a:pPr>
            <a:r>
              <a:rPr lang="vi-VN">
                <a:solidFill>
                  <a:srgbClr val="98676A"/>
                </a:solidFill>
                <a:latin typeface="Consolas" panose="020B0609020204030204" pitchFamily="49" charset="0"/>
              </a:rPr>
              <a:t>void</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DFS</a:t>
            </a:r>
            <a:r>
              <a:rPr lang="vi-VN">
                <a:solidFill>
                  <a:srgbClr val="D3AF86"/>
                </a:solidFill>
                <a:latin typeface="Consolas" panose="020B0609020204030204" pitchFamily="49" charset="0"/>
              </a:rPr>
              <a:t>(Graph g, </a:t>
            </a:r>
            <a:r>
              <a:rPr lang="vi-VN">
                <a:solidFill>
                  <a:srgbClr val="98676A"/>
                </a:solidFill>
                <a:latin typeface="Consolas" panose="020B0609020204030204" pitchFamily="49" charset="0"/>
              </a:rPr>
              <a:t>char</a:t>
            </a:r>
            <a:r>
              <a:rPr lang="vi-VN">
                <a:solidFill>
                  <a:srgbClr val="D3AF86"/>
                </a:solidFill>
                <a:latin typeface="Consolas" panose="020B0609020204030204" pitchFamily="49" charset="0"/>
              </a:rPr>
              <a:t> start)</a:t>
            </a:r>
          </a:p>
          <a:p>
            <a:pPr marL="457200" lvl="1" indent="0">
              <a:buNone/>
            </a:pP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Tìm vị trí đỉnh start; Đánh dấu đã xét; In đỉnh ra màn hình;</a:t>
            </a:r>
          </a:p>
          <a:p>
            <a:pPr marL="457200" lvl="1" indent="0">
              <a:buNone/>
            </a:pPr>
            <a:r>
              <a:rPr lang="vi-VN">
                <a:solidFill>
                  <a:srgbClr val="D3AF86"/>
                </a:solidFill>
                <a:latin typeface="Consolas" panose="020B0609020204030204" pitchFamily="49" charset="0"/>
              </a:rPr>
              <a:t>    Tạo stack kiểu </a:t>
            </a:r>
            <a:r>
              <a:rPr lang="vi-VN">
                <a:solidFill>
                  <a:srgbClr val="98676A"/>
                </a:solidFill>
                <a:latin typeface="Consolas" panose="020B0609020204030204" pitchFamily="49" charset="0"/>
              </a:rPr>
              <a:t>char</a:t>
            </a:r>
            <a:r>
              <a:rPr lang="vi-VN">
                <a:solidFill>
                  <a:srgbClr val="D3AF86"/>
                </a:solidFill>
                <a:latin typeface="Consolas" panose="020B0609020204030204" pitchFamily="49" charset="0"/>
              </a:rPr>
              <a:t>; Thêm đỉnh start vào stack;</a:t>
            </a:r>
          </a:p>
          <a:p>
            <a:pPr marL="457200" lvl="1"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while</a:t>
            </a:r>
            <a:r>
              <a:rPr lang="vi-VN">
                <a:solidFill>
                  <a:srgbClr val="D3AF86"/>
                </a:solidFill>
                <a:latin typeface="Consolas" panose="020B0609020204030204" pitchFamily="49" charset="0"/>
              </a:rPr>
              <a:t> (stack không rỗng)</a:t>
            </a:r>
          </a:p>
          <a:p>
            <a:pPr marL="457200" lvl="1" indent="0">
              <a:buNone/>
            </a:pPr>
            <a:r>
              <a:rPr lang="vi-VN">
                <a:solidFill>
                  <a:srgbClr val="D3AF86"/>
                </a:solidFill>
                <a:latin typeface="Consolas" panose="020B0609020204030204" pitchFamily="49" charset="0"/>
              </a:rPr>
              <a:t>    {</a:t>
            </a:r>
          </a:p>
          <a:p>
            <a:pPr marL="457200" lvl="1" indent="0">
              <a:buNone/>
            </a:pPr>
            <a:r>
              <a:rPr lang="vi-VN">
                <a:solidFill>
                  <a:srgbClr val="D3AF86"/>
                </a:solidFill>
                <a:latin typeface="Consolas" panose="020B0609020204030204" pitchFamily="49" charset="0"/>
              </a:rPr>
              <a:t>        Xem phần tử đầu tiên cur từ stack; Tìm đỉnh adj kề với đỉnh cur;</a:t>
            </a:r>
          </a:p>
          <a:p>
            <a:pPr marL="457200" lvl="1" indent="0">
              <a:buNone/>
            </a:pPr>
            <a:r>
              <a:rPr lang="vi-VN">
                <a:solidFill>
                  <a:srgbClr val="98676A"/>
                </a:solidFill>
                <a:latin typeface="Consolas" panose="020B0609020204030204" pitchFamily="49" charset="0"/>
              </a:rPr>
              <a:t>	if</a:t>
            </a:r>
            <a:r>
              <a:rPr lang="vi-VN">
                <a:solidFill>
                  <a:srgbClr val="D3AF86"/>
                </a:solidFill>
                <a:latin typeface="Consolas" panose="020B0609020204030204" pitchFamily="49" charset="0"/>
              </a:rPr>
              <a:t> (Nếu không tìm thấy) thì loại bỏ </a:t>
            </a:r>
            <a:r>
              <a:rPr lang="vi-VN">
                <a:solidFill>
                  <a:srgbClr val="F79A32"/>
                </a:solidFill>
                <a:latin typeface="Consolas" panose="020B0609020204030204" pitchFamily="49" charset="0"/>
              </a:rPr>
              <a:t>1</a:t>
            </a:r>
            <a:r>
              <a:rPr lang="vi-VN">
                <a:solidFill>
                  <a:srgbClr val="D3AF86"/>
                </a:solidFill>
                <a:latin typeface="Consolas" panose="020B0609020204030204" pitchFamily="49" charset="0"/>
              </a:rPr>
              <a:t> đỉnh khỏi stack;</a:t>
            </a:r>
          </a:p>
          <a:p>
            <a:pPr marL="457200" lvl="1"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else</a:t>
            </a:r>
            <a:r>
              <a:rPr lang="vi-VN">
                <a:solidFill>
                  <a:srgbClr val="D3AF86"/>
                </a:solidFill>
                <a:latin typeface="Consolas" panose="020B0609020204030204" pitchFamily="49" charset="0"/>
              </a:rPr>
              <a:t> { Tìm vị trí đỉnh adj; Đánh dấu đã xét; In đỉnh ra màn hình; Thêm đỉnh vào stack; }</a:t>
            </a:r>
          </a:p>
          <a:p>
            <a:pPr marL="457200" lvl="1" indent="0">
              <a:buNone/>
            </a:pPr>
            <a:r>
              <a:rPr lang="vi-VN">
                <a:solidFill>
                  <a:srgbClr val="D3AF86"/>
                </a:solidFill>
                <a:latin typeface="Consolas" panose="020B0609020204030204" pitchFamily="49" charset="0"/>
              </a:rPr>
              <a:t>    }</a:t>
            </a:r>
          </a:p>
          <a:p>
            <a:pPr marL="457200" lvl="1" indent="0">
              <a:buNone/>
            </a:pPr>
            <a:r>
              <a:rPr lang="vi-VN">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47</a:t>
            </a:fld>
            <a:endParaRPr lang="vi-VN"/>
          </a:p>
        </p:txBody>
      </p:sp>
    </p:spTree>
    <p:extLst>
      <p:ext uri="{BB962C8B-B14F-4D97-AF65-F5344CB8AC3E}">
        <p14:creationId xmlns:p14="http://schemas.microsoft.com/office/powerpoint/2010/main" val="845692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10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10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10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1000"/>
                                        <p:tgtEl>
                                          <p:spTgt spid="3">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22456"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9"/>
            </a:pPr>
            <a:r>
              <a:rPr lang="vi-VN"/>
              <a:t>Duyệt đồ thị theo chiều sâu dùng vòng lặp</a:t>
            </a:r>
          </a:p>
          <a:p>
            <a:pPr marL="0" indent="0">
              <a:buNone/>
            </a:pPr>
            <a:endParaRPr lang="vi-VN"/>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48</a:t>
            </a:fld>
            <a:endParaRPr lang="vi-VN"/>
          </a:p>
        </p:txBody>
      </p:sp>
      <p:sp>
        <p:nvSpPr>
          <p:cNvPr id="32" name="Hình Bầu dục 31">
            <a:extLst>
              <a:ext uri="{FF2B5EF4-FFF2-40B4-BE49-F238E27FC236}">
                <a16:creationId xmlns:a16="http://schemas.microsoft.com/office/drawing/2014/main" id="{83FFB0AF-1D4D-45D3-A192-7A310B85FA7A}"/>
              </a:ext>
            </a:extLst>
          </p:cNvPr>
          <p:cNvSpPr/>
          <p:nvPr/>
        </p:nvSpPr>
        <p:spPr>
          <a:xfrm rot="19935970">
            <a:off x="3498148" y="4102000"/>
            <a:ext cx="5104262" cy="1088071"/>
          </a:xfrm>
          <a:prstGeom prst="ellipse">
            <a:avLst/>
          </a:prstGeom>
          <a:solidFill>
            <a:schemeClr val="accent6">
              <a:lumMod val="20000"/>
              <a:lumOff val="80000"/>
            </a:schemeClr>
          </a:solid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Hình Bầu dục 32">
            <a:extLst>
              <a:ext uri="{FF2B5EF4-FFF2-40B4-BE49-F238E27FC236}">
                <a16:creationId xmlns:a16="http://schemas.microsoft.com/office/drawing/2014/main" id="{07FD2471-BFC7-4C7A-AC63-ECBFAB294BB0}"/>
              </a:ext>
            </a:extLst>
          </p:cNvPr>
          <p:cNvSpPr/>
          <p:nvPr/>
        </p:nvSpPr>
        <p:spPr>
          <a:xfrm rot="14687115">
            <a:off x="4297326" y="3796222"/>
            <a:ext cx="3870585" cy="1333206"/>
          </a:xfrm>
          <a:prstGeom prst="ellipse">
            <a:avLst/>
          </a:prstGeom>
          <a:solidFill>
            <a:schemeClr val="accent6">
              <a:lumMod val="20000"/>
              <a:lumOff val="80000"/>
            </a:schemeClr>
          </a:solid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Hình tròn: Rỗng 33">
            <a:extLst>
              <a:ext uri="{FF2B5EF4-FFF2-40B4-BE49-F238E27FC236}">
                <a16:creationId xmlns:a16="http://schemas.microsoft.com/office/drawing/2014/main" id="{52F152F4-E141-4D66-92A1-4C6987B54C41}"/>
              </a:ext>
            </a:extLst>
          </p:cNvPr>
          <p:cNvSpPr/>
          <p:nvPr/>
        </p:nvSpPr>
        <p:spPr>
          <a:xfrm>
            <a:off x="4048537" y="2721582"/>
            <a:ext cx="3546286" cy="3526817"/>
          </a:xfrm>
          <a:prstGeom prst="donut">
            <a:avLst/>
          </a:prstGeom>
          <a:solidFill>
            <a:schemeClr val="accent6">
              <a:lumMod val="20000"/>
              <a:lumOff val="80000"/>
            </a:schemeClr>
          </a:solid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5" name="Hình Bầu dục 34">
            <a:extLst>
              <a:ext uri="{FF2B5EF4-FFF2-40B4-BE49-F238E27FC236}">
                <a16:creationId xmlns:a16="http://schemas.microsoft.com/office/drawing/2014/main" id="{FD797F6C-81B5-4250-ADFA-3C4F17E9389C}"/>
              </a:ext>
            </a:extLst>
          </p:cNvPr>
          <p:cNvSpPr/>
          <p:nvPr/>
        </p:nvSpPr>
        <p:spPr>
          <a:xfrm rot="17717909">
            <a:off x="3481394" y="3818388"/>
            <a:ext cx="3870585" cy="1333206"/>
          </a:xfrm>
          <a:prstGeom prst="ellipse">
            <a:avLst/>
          </a:prstGeom>
          <a:solidFill>
            <a:schemeClr val="accent6">
              <a:lumMod val="20000"/>
              <a:lumOff val="80000"/>
            </a:schemeClr>
          </a:solid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Hình Bầu dục 35">
            <a:extLst>
              <a:ext uri="{FF2B5EF4-FFF2-40B4-BE49-F238E27FC236}">
                <a16:creationId xmlns:a16="http://schemas.microsoft.com/office/drawing/2014/main" id="{3E666FDE-078F-4A35-96E0-4A49BA877FE0}"/>
              </a:ext>
            </a:extLst>
          </p:cNvPr>
          <p:cNvSpPr/>
          <p:nvPr/>
        </p:nvSpPr>
        <p:spPr>
          <a:xfrm>
            <a:off x="3275597" y="3598160"/>
            <a:ext cx="5104262" cy="1088071"/>
          </a:xfrm>
          <a:prstGeom prst="ellipse">
            <a:avLst/>
          </a:prstGeom>
          <a:solidFill>
            <a:schemeClr val="accent6">
              <a:lumMod val="20000"/>
              <a:lumOff val="80000"/>
            </a:schemeClr>
          </a:solid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Oval 24">
            <a:extLst>
              <a:ext uri="{FF2B5EF4-FFF2-40B4-BE49-F238E27FC236}">
                <a16:creationId xmlns:a16="http://schemas.microsoft.com/office/drawing/2014/main" id="{3F997BAF-E11F-4C4D-BF62-7B3D560F1B4D}"/>
              </a:ext>
            </a:extLst>
          </p:cNvPr>
          <p:cNvSpPr/>
          <p:nvPr/>
        </p:nvSpPr>
        <p:spPr>
          <a:xfrm>
            <a:off x="5593080" y="315135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vi-VN" dirty="0"/>
          </a:p>
        </p:txBody>
      </p:sp>
      <p:sp>
        <p:nvSpPr>
          <p:cNvPr id="38" name="Oval 25">
            <a:extLst>
              <a:ext uri="{FF2B5EF4-FFF2-40B4-BE49-F238E27FC236}">
                <a16:creationId xmlns:a16="http://schemas.microsoft.com/office/drawing/2014/main" id="{7659E6F3-248A-4308-9129-E71658EC9D8B}"/>
              </a:ext>
            </a:extLst>
          </p:cNvPr>
          <p:cNvSpPr/>
          <p:nvPr/>
        </p:nvSpPr>
        <p:spPr>
          <a:xfrm>
            <a:off x="5593080" y="4239422"/>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vi-VN" dirty="0"/>
          </a:p>
        </p:txBody>
      </p:sp>
      <p:sp>
        <p:nvSpPr>
          <p:cNvPr id="39" name="Oval 26">
            <a:extLst>
              <a:ext uri="{FF2B5EF4-FFF2-40B4-BE49-F238E27FC236}">
                <a16:creationId xmlns:a16="http://schemas.microsoft.com/office/drawing/2014/main" id="{E0E75BF1-B4B4-4C1F-BEE9-F05CDCAE7304}"/>
              </a:ext>
            </a:extLst>
          </p:cNvPr>
          <p:cNvSpPr/>
          <p:nvPr/>
        </p:nvSpPr>
        <p:spPr>
          <a:xfrm>
            <a:off x="6912725" y="3868323"/>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vi-VN" dirty="0"/>
          </a:p>
        </p:txBody>
      </p:sp>
      <p:sp>
        <p:nvSpPr>
          <p:cNvPr id="40" name="Oval 28">
            <a:extLst>
              <a:ext uri="{FF2B5EF4-FFF2-40B4-BE49-F238E27FC236}">
                <a16:creationId xmlns:a16="http://schemas.microsoft.com/office/drawing/2014/main" id="{013DF586-F50C-402C-8B65-D3B2551B5077}"/>
              </a:ext>
            </a:extLst>
          </p:cNvPr>
          <p:cNvSpPr/>
          <p:nvPr/>
        </p:nvSpPr>
        <p:spPr>
          <a:xfrm>
            <a:off x="6455525" y="521530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vi-VN" dirty="0"/>
          </a:p>
        </p:txBody>
      </p:sp>
      <p:sp>
        <p:nvSpPr>
          <p:cNvPr id="41" name="Oval 29">
            <a:extLst>
              <a:ext uri="{FF2B5EF4-FFF2-40B4-BE49-F238E27FC236}">
                <a16:creationId xmlns:a16="http://schemas.microsoft.com/office/drawing/2014/main" id="{0F5941A2-6FA8-4A58-95B0-C3EE719CE572}"/>
              </a:ext>
            </a:extLst>
          </p:cNvPr>
          <p:cNvSpPr/>
          <p:nvPr/>
        </p:nvSpPr>
        <p:spPr>
          <a:xfrm>
            <a:off x="4730635" y="521530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vi-VN" dirty="0"/>
          </a:p>
        </p:txBody>
      </p:sp>
      <p:sp>
        <p:nvSpPr>
          <p:cNvPr id="42" name="Oval 30">
            <a:extLst>
              <a:ext uri="{FF2B5EF4-FFF2-40B4-BE49-F238E27FC236}">
                <a16:creationId xmlns:a16="http://schemas.microsoft.com/office/drawing/2014/main" id="{52EDBF1A-28C8-45CE-8F2B-56807957802E}"/>
              </a:ext>
            </a:extLst>
          </p:cNvPr>
          <p:cNvSpPr/>
          <p:nvPr/>
        </p:nvSpPr>
        <p:spPr>
          <a:xfrm>
            <a:off x="4273435" y="3868323"/>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vi-VN" dirty="0"/>
          </a:p>
        </p:txBody>
      </p:sp>
      <p:cxnSp>
        <p:nvCxnSpPr>
          <p:cNvPr id="43" name="Straight Connector 31">
            <a:extLst>
              <a:ext uri="{FF2B5EF4-FFF2-40B4-BE49-F238E27FC236}">
                <a16:creationId xmlns:a16="http://schemas.microsoft.com/office/drawing/2014/main" id="{CB1F97A9-A55E-44C2-B20E-8891D3D74C14}"/>
              </a:ext>
            </a:extLst>
          </p:cNvPr>
          <p:cNvCxnSpPr>
            <a:stCxn id="42" idx="7"/>
            <a:endCxn id="37" idx="2"/>
          </p:cNvCxnSpPr>
          <p:nvPr/>
        </p:nvCxnSpPr>
        <p:spPr>
          <a:xfrm flipV="1">
            <a:off x="4663680" y="3374756"/>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32">
            <a:extLst>
              <a:ext uri="{FF2B5EF4-FFF2-40B4-BE49-F238E27FC236}">
                <a16:creationId xmlns:a16="http://schemas.microsoft.com/office/drawing/2014/main" id="{8CEAE042-CCF4-4AA5-A151-09182FFC7083}"/>
              </a:ext>
            </a:extLst>
          </p:cNvPr>
          <p:cNvCxnSpPr>
            <a:stCxn id="37" idx="6"/>
            <a:endCxn id="39" idx="1"/>
          </p:cNvCxnSpPr>
          <p:nvPr/>
        </p:nvCxnSpPr>
        <p:spPr>
          <a:xfrm>
            <a:off x="6050280" y="3374756"/>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33">
            <a:extLst>
              <a:ext uri="{FF2B5EF4-FFF2-40B4-BE49-F238E27FC236}">
                <a16:creationId xmlns:a16="http://schemas.microsoft.com/office/drawing/2014/main" id="{79B7BE58-3034-4146-91E2-E755514C3C35}"/>
              </a:ext>
            </a:extLst>
          </p:cNvPr>
          <p:cNvCxnSpPr>
            <a:stCxn id="39" idx="4"/>
            <a:endCxn id="40" idx="7"/>
          </p:cNvCxnSpPr>
          <p:nvPr/>
        </p:nvCxnSpPr>
        <p:spPr>
          <a:xfrm flipH="1">
            <a:off x="6845770" y="4315132"/>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34">
            <a:extLst>
              <a:ext uri="{FF2B5EF4-FFF2-40B4-BE49-F238E27FC236}">
                <a16:creationId xmlns:a16="http://schemas.microsoft.com/office/drawing/2014/main" id="{6FF9C108-0AC1-4B7E-A182-B8135D86C925}"/>
              </a:ext>
            </a:extLst>
          </p:cNvPr>
          <p:cNvCxnSpPr>
            <a:stCxn id="42" idx="4"/>
            <a:endCxn id="41" idx="1"/>
          </p:cNvCxnSpPr>
          <p:nvPr/>
        </p:nvCxnSpPr>
        <p:spPr>
          <a:xfrm>
            <a:off x="4502035" y="4315132"/>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35">
            <a:extLst>
              <a:ext uri="{FF2B5EF4-FFF2-40B4-BE49-F238E27FC236}">
                <a16:creationId xmlns:a16="http://schemas.microsoft.com/office/drawing/2014/main" id="{6C5770F4-CA0C-4BE7-8BC4-2516A896B449}"/>
              </a:ext>
            </a:extLst>
          </p:cNvPr>
          <p:cNvCxnSpPr>
            <a:stCxn id="41" idx="6"/>
            <a:endCxn id="40" idx="2"/>
          </p:cNvCxnSpPr>
          <p:nvPr/>
        </p:nvCxnSpPr>
        <p:spPr>
          <a:xfrm>
            <a:off x="5187835" y="5438706"/>
            <a:ext cx="126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36">
            <a:extLst>
              <a:ext uri="{FF2B5EF4-FFF2-40B4-BE49-F238E27FC236}">
                <a16:creationId xmlns:a16="http://schemas.microsoft.com/office/drawing/2014/main" id="{A259617F-ADBE-4FF4-803D-2BC21EED2702}"/>
              </a:ext>
            </a:extLst>
          </p:cNvPr>
          <p:cNvCxnSpPr>
            <a:stCxn id="37" idx="4"/>
            <a:endCxn id="38" idx="0"/>
          </p:cNvCxnSpPr>
          <p:nvPr/>
        </p:nvCxnSpPr>
        <p:spPr>
          <a:xfrm>
            <a:off x="5821680" y="3598160"/>
            <a:ext cx="0" cy="641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37">
            <a:extLst>
              <a:ext uri="{FF2B5EF4-FFF2-40B4-BE49-F238E27FC236}">
                <a16:creationId xmlns:a16="http://schemas.microsoft.com/office/drawing/2014/main" id="{5DC18664-70AF-424D-A0DD-9A2B69915AA0}"/>
              </a:ext>
            </a:extLst>
          </p:cNvPr>
          <p:cNvCxnSpPr>
            <a:stCxn id="42" idx="5"/>
            <a:endCxn id="38" idx="2"/>
          </p:cNvCxnSpPr>
          <p:nvPr/>
        </p:nvCxnSpPr>
        <p:spPr>
          <a:xfrm>
            <a:off x="4663680" y="4249698"/>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38">
            <a:extLst>
              <a:ext uri="{FF2B5EF4-FFF2-40B4-BE49-F238E27FC236}">
                <a16:creationId xmlns:a16="http://schemas.microsoft.com/office/drawing/2014/main" id="{99AC8370-DCF0-4E7E-9E75-0B6AEE1B1A45}"/>
              </a:ext>
            </a:extLst>
          </p:cNvPr>
          <p:cNvCxnSpPr>
            <a:stCxn id="38" idx="6"/>
            <a:endCxn id="39" idx="3"/>
          </p:cNvCxnSpPr>
          <p:nvPr/>
        </p:nvCxnSpPr>
        <p:spPr>
          <a:xfrm flipV="1">
            <a:off x="6050280" y="4249698"/>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39">
            <a:extLst>
              <a:ext uri="{FF2B5EF4-FFF2-40B4-BE49-F238E27FC236}">
                <a16:creationId xmlns:a16="http://schemas.microsoft.com/office/drawing/2014/main" id="{60E0BF17-6E44-4EB8-9136-3F87CC3B88D5}"/>
              </a:ext>
            </a:extLst>
          </p:cNvPr>
          <p:cNvCxnSpPr>
            <a:stCxn id="38" idx="5"/>
            <a:endCxn id="40" idx="1"/>
          </p:cNvCxnSpPr>
          <p:nvPr/>
        </p:nvCxnSpPr>
        <p:spPr>
          <a:xfrm>
            <a:off x="5983325" y="4620797"/>
            <a:ext cx="539155" cy="65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41">
            <a:extLst>
              <a:ext uri="{FF2B5EF4-FFF2-40B4-BE49-F238E27FC236}">
                <a16:creationId xmlns:a16="http://schemas.microsoft.com/office/drawing/2014/main" id="{01376261-E06C-4336-BE43-323B0627EF4A}"/>
              </a:ext>
            </a:extLst>
          </p:cNvPr>
          <p:cNvCxnSpPr>
            <a:stCxn id="38" idx="3"/>
            <a:endCxn id="41" idx="7"/>
          </p:cNvCxnSpPr>
          <p:nvPr/>
        </p:nvCxnSpPr>
        <p:spPr>
          <a:xfrm flipH="1">
            <a:off x="5120880" y="4620797"/>
            <a:ext cx="539155" cy="65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2">
            <a:extLst>
              <a:ext uri="{FF2B5EF4-FFF2-40B4-BE49-F238E27FC236}">
                <a16:creationId xmlns:a16="http://schemas.microsoft.com/office/drawing/2014/main" id="{777834E1-9A6E-44F7-8551-85F3936D2C46}"/>
              </a:ext>
            </a:extLst>
          </p:cNvPr>
          <p:cNvCxnSpPr>
            <a:stCxn id="37" idx="2"/>
            <a:endCxn id="42" idx="7"/>
          </p:cNvCxnSpPr>
          <p:nvPr/>
        </p:nvCxnSpPr>
        <p:spPr>
          <a:xfrm flipH="1">
            <a:off x="4663680" y="3374756"/>
            <a:ext cx="929400" cy="5590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9">
            <a:extLst>
              <a:ext uri="{FF2B5EF4-FFF2-40B4-BE49-F238E27FC236}">
                <a16:creationId xmlns:a16="http://schemas.microsoft.com/office/drawing/2014/main" id="{FF6A8F8D-95F6-4CB0-9638-F3AC0BBBE2D7}"/>
              </a:ext>
            </a:extLst>
          </p:cNvPr>
          <p:cNvCxnSpPr>
            <a:stCxn id="42" idx="5"/>
            <a:endCxn id="38" idx="2"/>
          </p:cNvCxnSpPr>
          <p:nvPr/>
        </p:nvCxnSpPr>
        <p:spPr>
          <a:xfrm>
            <a:off x="4663680" y="4249698"/>
            <a:ext cx="929400" cy="2131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11">
            <a:extLst>
              <a:ext uri="{FF2B5EF4-FFF2-40B4-BE49-F238E27FC236}">
                <a16:creationId xmlns:a16="http://schemas.microsoft.com/office/drawing/2014/main" id="{38481439-35D0-44F5-98BC-560382ED67A6}"/>
              </a:ext>
            </a:extLst>
          </p:cNvPr>
          <p:cNvCxnSpPr>
            <a:stCxn id="38" idx="6"/>
            <a:endCxn id="39" idx="3"/>
          </p:cNvCxnSpPr>
          <p:nvPr/>
        </p:nvCxnSpPr>
        <p:spPr>
          <a:xfrm flipV="1">
            <a:off x="6050280" y="4249698"/>
            <a:ext cx="929400" cy="2131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13">
            <a:extLst>
              <a:ext uri="{FF2B5EF4-FFF2-40B4-BE49-F238E27FC236}">
                <a16:creationId xmlns:a16="http://schemas.microsoft.com/office/drawing/2014/main" id="{14D64B3B-30A8-4265-B7D6-1B3FFBCE3B5F}"/>
              </a:ext>
            </a:extLst>
          </p:cNvPr>
          <p:cNvCxnSpPr>
            <a:cxnSpLocks/>
            <a:stCxn id="39" idx="4"/>
            <a:endCxn id="40" idx="7"/>
          </p:cNvCxnSpPr>
          <p:nvPr/>
        </p:nvCxnSpPr>
        <p:spPr>
          <a:xfrm flipH="1">
            <a:off x="6845770" y="4315132"/>
            <a:ext cx="295555" cy="9656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3">
            <a:extLst>
              <a:ext uri="{FF2B5EF4-FFF2-40B4-BE49-F238E27FC236}">
                <a16:creationId xmlns:a16="http://schemas.microsoft.com/office/drawing/2014/main" id="{0DE8F656-9161-4465-BEB7-1E939BF22974}"/>
              </a:ext>
            </a:extLst>
          </p:cNvPr>
          <p:cNvCxnSpPr>
            <a:cxnSpLocks/>
            <a:stCxn id="40" idx="2"/>
            <a:endCxn id="41" idx="6"/>
          </p:cNvCxnSpPr>
          <p:nvPr/>
        </p:nvCxnSpPr>
        <p:spPr>
          <a:xfrm flipH="1">
            <a:off x="5187835" y="5438706"/>
            <a:ext cx="12676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Hộp Văn bản 57">
            <a:extLst>
              <a:ext uri="{FF2B5EF4-FFF2-40B4-BE49-F238E27FC236}">
                <a16:creationId xmlns:a16="http://schemas.microsoft.com/office/drawing/2014/main" id="{B97713F4-A7DE-426C-BC9D-6018F505C659}"/>
              </a:ext>
            </a:extLst>
          </p:cNvPr>
          <p:cNvSpPr txBox="1"/>
          <p:nvPr/>
        </p:nvSpPr>
        <p:spPr>
          <a:xfrm>
            <a:off x="1508735" y="6297259"/>
            <a:ext cx="3208479" cy="369332"/>
          </a:xfrm>
          <a:prstGeom prst="rect">
            <a:avLst/>
          </a:prstGeom>
          <a:noFill/>
        </p:spPr>
        <p:txBody>
          <a:bodyPr wrap="square" rtlCol="0">
            <a:spAutoFit/>
          </a:bodyPr>
          <a:lstStyle/>
          <a:p>
            <a:r>
              <a:rPr lang="en-US"/>
              <a:t>Output:</a:t>
            </a:r>
            <a:endParaRPr lang="vi-VN"/>
          </a:p>
        </p:txBody>
      </p:sp>
      <p:sp>
        <p:nvSpPr>
          <p:cNvPr id="59" name="Oval 51">
            <a:extLst>
              <a:ext uri="{FF2B5EF4-FFF2-40B4-BE49-F238E27FC236}">
                <a16:creationId xmlns:a16="http://schemas.microsoft.com/office/drawing/2014/main" id="{45B58BC6-9511-4317-ADC6-0D03B7D3EB98}"/>
              </a:ext>
            </a:extLst>
          </p:cNvPr>
          <p:cNvSpPr/>
          <p:nvPr/>
        </p:nvSpPr>
        <p:spPr>
          <a:xfrm>
            <a:off x="2376445" y="6258520"/>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vi-VN" dirty="0"/>
          </a:p>
        </p:txBody>
      </p:sp>
      <p:sp>
        <p:nvSpPr>
          <p:cNvPr id="60" name="Oval 51">
            <a:extLst>
              <a:ext uri="{FF2B5EF4-FFF2-40B4-BE49-F238E27FC236}">
                <a16:creationId xmlns:a16="http://schemas.microsoft.com/office/drawing/2014/main" id="{D68C67B6-387A-45AC-8BEA-27701FC71456}"/>
              </a:ext>
            </a:extLst>
          </p:cNvPr>
          <p:cNvSpPr/>
          <p:nvPr/>
        </p:nvSpPr>
        <p:spPr>
          <a:xfrm>
            <a:off x="2937344" y="6258520"/>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endParaRPr lang="vi-VN" dirty="0"/>
          </a:p>
        </p:txBody>
      </p:sp>
      <p:sp>
        <p:nvSpPr>
          <p:cNvPr id="61" name="Oval 51">
            <a:extLst>
              <a:ext uri="{FF2B5EF4-FFF2-40B4-BE49-F238E27FC236}">
                <a16:creationId xmlns:a16="http://schemas.microsoft.com/office/drawing/2014/main" id="{7DA12E96-A25D-4A1F-AC84-13119B7998BB}"/>
              </a:ext>
            </a:extLst>
          </p:cNvPr>
          <p:cNvSpPr/>
          <p:nvPr/>
        </p:nvSpPr>
        <p:spPr>
          <a:xfrm>
            <a:off x="3498243" y="6258520"/>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vi-VN" dirty="0"/>
          </a:p>
        </p:txBody>
      </p:sp>
      <p:sp>
        <p:nvSpPr>
          <p:cNvPr id="62" name="Oval 51">
            <a:extLst>
              <a:ext uri="{FF2B5EF4-FFF2-40B4-BE49-F238E27FC236}">
                <a16:creationId xmlns:a16="http://schemas.microsoft.com/office/drawing/2014/main" id="{92F92FA0-DBA8-42CA-AEC1-DEA48E1E9159}"/>
              </a:ext>
            </a:extLst>
          </p:cNvPr>
          <p:cNvSpPr/>
          <p:nvPr/>
        </p:nvSpPr>
        <p:spPr>
          <a:xfrm>
            <a:off x="4031643" y="6254746"/>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endParaRPr lang="vi-VN" dirty="0"/>
          </a:p>
        </p:txBody>
      </p:sp>
      <p:sp>
        <p:nvSpPr>
          <p:cNvPr id="63" name="Oval 51">
            <a:extLst>
              <a:ext uri="{FF2B5EF4-FFF2-40B4-BE49-F238E27FC236}">
                <a16:creationId xmlns:a16="http://schemas.microsoft.com/office/drawing/2014/main" id="{8F6ECDBE-D81D-42E8-B94C-468C484991CE}"/>
              </a:ext>
            </a:extLst>
          </p:cNvPr>
          <p:cNvSpPr/>
          <p:nvPr/>
        </p:nvSpPr>
        <p:spPr>
          <a:xfrm>
            <a:off x="5110812" y="6252739"/>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endParaRPr lang="vi-VN" dirty="0"/>
          </a:p>
        </p:txBody>
      </p:sp>
      <p:sp>
        <p:nvSpPr>
          <p:cNvPr id="64" name="Oval 51">
            <a:extLst>
              <a:ext uri="{FF2B5EF4-FFF2-40B4-BE49-F238E27FC236}">
                <a16:creationId xmlns:a16="http://schemas.microsoft.com/office/drawing/2014/main" id="{C60AAE9B-6952-4737-A48F-369BC283D69D}"/>
              </a:ext>
            </a:extLst>
          </p:cNvPr>
          <p:cNvSpPr/>
          <p:nvPr/>
        </p:nvSpPr>
        <p:spPr>
          <a:xfrm>
            <a:off x="4565983" y="6268878"/>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endParaRPr lang="vi-VN" dirty="0"/>
          </a:p>
        </p:txBody>
      </p:sp>
    </p:spTree>
    <p:extLst>
      <p:ext uri="{BB962C8B-B14F-4D97-AF65-F5344CB8AC3E}">
        <p14:creationId xmlns:p14="http://schemas.microsoft.com/office/powerpoint/2010/main" val="307154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37"/>
                                        </p:tgtEl>
                                        <p:attrNameLst>
                                          <p:attrName>style.color</p:attrName>
                                        </p:attrNameLst>
                                      </p:cBhvr>
                                      <p:by>
                                        <p:hsl h="7200000" s="0" l="0"/>
                                      </p:by>
                                    </p:animClr>
                                    <p:animClr clrSpc="hsl" dir="cw">
                                      <p:cBhvr>
                                        <p:cTn id="7" dur="500" fill="hold"/>
                                        <p:tgtEl>
                                          <p:spTgt spid="37"/>
                                        </p:tgtEl>
                                        <p:attrNameLst>
                                          <p:attrName>fillcolor</p:attrName>
                                        </p:attrNameLst>
                                      </p:cBhvr>
                                      <p:by>
                                        <p:hsl h="7200000" s="0" l="0"/>
                                      </p:by>
                                    </p:animClr>
                                    <p:animClr clrSpc="hsl" dir="cw">
                                      <p:cBhvr>
                                        <p:cTn id="8" dur="500" fill="hold"/>
                                        <p:tgtEl>
                                          <p:spTgt spid="37"/>
                                        </p:tgtEl>
                                        <p:attrNameLst>
                                          <p:attrName>stroke.color</p:attrName>
                                        </p:attrNameLst>
                                      </p:cBhvr>
                                      <p:by>
                                        <p:hsl h="7200000" s="0" l="0"/>
                                      </p:by>
                                    </p:animClr>
                                    <p:set>
                                      <p:cBhvr>
                                        <p:cTn id="9" dur="500" fill="hold"/>
                                        <p:tgtEl>
                                          <p:spTgt spid="37"/>
                                        </p:tgtEl>
                                        <p:attrNameLst>
                                          <p:attrName>fill.type</p:attrName>
                                        </p:attrNameLst>
                                      </p:cBhvr>
                                      <p:to>
                                        <p:strVal val="solid"/>
                                      </p:to>
                                    </p:set>
                                  </p:childTnLst>
                                </p:cTn>
                              </p:par>
                              <p:par>
                                <p:cTn id="10" presetID="2" presetClass="entr" presetSubtype="2" fill="hold" grpId="0" nodeType="with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500" fill="hold"/>
                                        <p:tgtEl>
                                          <p:spTgt spid="59"/>
                                        </p:tgtEl>
                                        <p:attrNameLst>
                                          <p:attrName>ppt_x</p:attrName>
                                        </p:attrNameLst>
                                      </p:cBhvr>
                                      <p:tavLst>
                                        <p:tav tm="0">
                                          <p:val>
                                            <p:strVal val="1+#ppt_w/2"/>
                                          </p:val>
                                        </p:tav>
                                        <p:tav tm="100000">
                                          <p:val>
                                            <p:strVal val="#ppt_x"/>
                                          </p:val>
                                        </p:tav>
                                      </p:tavLst>
                                    </p:anim>
                                    <p:anim calcmode="lin" valueType="num">
                                      <p:cBhvr additive="base">
                                        <p:cTn id="13"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randombar(horizontal)">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1" nodeType="clickEffect">
                                  <p:stCondLst>
                                    <p:cond delay="0"/>
                                  </p:stCondLst>
                                  <p:childTnLst>
                                    <p:animEffect transition="out" filter="randombar(horizontal)">
                                      <p:cBhvr>
                                        <p:cTn id="22" dur="500"/>
                                        <p:tgtEl>
                                          <p:spTgt spid="36"/>
                                        </p:tgtEl>
                                      </p:cBhvr>
                                    </p:animEffect>
                                    <p:set>
                                      <p:cBhvr>
                                        <p:cTn id="23" dur="1" fill="hold">
                                          <p:stCondLst>
                                            <p:cond delay="499"/>
                                          </p:stCondLst>
                                        </p:cTn>
                                        <p:tgtEl>
                                          <p:spTgt spid="3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randombar(horizontal)">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mph" presetSubtype="0" fill="hold" grpId="0" nodeType="clickEffect">
                                  <p:stCondLst>
                                    <p:cond delay="0"/>
                                  </p:stCondLst>
                                  <p:childTnLst>
                                    <p:animClr clrSpc="hsl" dir="cw">
                                      <p:cBhvr override="childStyle">
                                        <p:cTn id="32" dur="500" fill="hold"/>
                                        <p:tgtEl>
                                          <p:spTgt spid="42"/>
                                        </p:tgtEl>
                                        <p:attrNameLst>
                                          <p:attrName>style.color</p:attrName>
                                        </p:attrNameLst>
                                      </p:cBhvr>
                                      <p:by>
                                        <p:hsl h="7200000" s="0" l="0"/>
                                      </p:by>
                                    </p:animClr>
                                    <p:animClr clrSpc="hsl" dir="cw">
                                      <p:cBhvr>
                                        <p:cTn id="33" dur="500" fill="hold"/>
                                        <p:tgtEl>
                                          <p:spTgt spid="42"/>
                                        </p:tgtEl>
                                        <p:attrNameLst>
                                          <p:attrName>fillcolor</p:attrName>
                                        </p:attrNameLst>
                                      </p:cBhvr>
                                      <p:by>
                                        <p:hsl h="7200000" s="0" l="0"/>
                                      </p:by>
                                    </p:animClr>
                                    <p:animClr clrSpc="hsl" dir="cw">
                                      <p:cBhvr>
                                        <p:cTn id="34" dur="500" fill="hold"/>
                                        <p:tgtEl>
                                          <p:spTgt spid="42"/>
                                        </p:tgtEl>
                                        <p:attrNameLst>
                                          <p:attrName>stroke.color</p:attrName>
                                        </p:attrNameLst>
                                      </p:cBhvr>
                                      <p:by>
                                        <p:hsl h="7200000" s="0" l="0"/>
                                      </p:by>
                                    </p:animClr>
                                    <p:set>
                                      <p:cBhvr>
                                        <p:cTn id="35" dur="500" fill="hold"/>
                                        <p:tgtEl>
                                          <p:spTgt spid="42"/>
                                        </p:tgtEl>
                                        <p:attrNameLst>
                                          <p:attrName>fill.type</p:attrName>
                                        </p:attrNameLst>
                                      </p:cBhvr>
                                      <p:to>
                                        <p:strVal val="solid"/>
                                      </p:to>
                                    </p:set>
                                  </p:childTnLst>
                                </p:cTn>
                              </p:par>
                              <p:par>
                                <p:cTn id="36" presetID="2" presetClass="entr" presetSubtype="2" fill="hold" grpId="0" nodeType="with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additive="base">
                                        <p:cTn id="38" dur="500" fill="hold"/>
                                        <p:tgtEl>
                                          <p:spTgt spid="60"/>
                                        </p:tgtEl>
                                        <p:attrNameLst>
                                          <p:attrName>ppt_x</p:attrName>
                                        </p:attrNameLst>
                                      </p:cBhvr>
                                      <p:tavLst>
                                        <p:tav tm="0">
                                          <p:val>
                                            <p:strVal val="1+#ppt_w/2"/>
                                          </p:val>
                                        </p:tav>
                                        <p:tav tm="100000">
                                          <p:val>
                                            <p:strVal val="#ppt_x"/>
                                          </p:val>
                                        </p:tav>
                                      </p:tavLst>
                                    </p:anim>
                                    <p:anim calcmode="lin" valueType="num">
                                      <p:cBhvr additive="base">
                                        <p:cTn id="39" dur="500" fill="hold"/>
                                        <p:tgtEl>
                                          <p:spTgt spid="60"/>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0" presetClass="emph" presetSubtype="0" fill="hold" grpId="1" nodeType="afterEffect">
                                  <p:stCondLst>
                                    <p:cond delay="0"/>
                                  </p:stCondLst>
                                  <p:childTnLst>
                                    <p:animClr clrSpc="hsl" dir="cw">
                                      <p:cBhvr override="childStyle">
                                        <p:cTn id="42" dur="500" fill="hold"/>
                                        <p:tgtEl>
                                          <p:spTgt spid="37"/>
                                        </p:tgtEl>
                                        <p:attrNameLst>
                                          <p:attrName>style.color</p:attrName>
                                        </p:attrNameLst>
                                      </p:cBhvr>
                                      <p:by>
                                        <p:hsl h="0" s="12549" l="25098"/>
                                      </p:by>
                                    </p:animClr>
                                    <p:animClr clrSpc="hsl" dir="cw">
                                      <p:cBhvr>
                                        <p:cTn id="43" dur="500" fill="hold"/>
                                        <p:tgtEl>
                                          <p:spTgt spid="37"/>
                                        </p:tgtEl>
                                        <p:attrNameLst>
                                          <p:attrName>fillcolor</p:attrName>
                                        </p:attrNameLst>
                                      </p:cBhvr>
                                      <p:by>
                                        <p:hsl h="0" s="12549" l="25098"/>
                                      </p:by>
                                    </p:animClr>
                                    <p:animClr clrSpc="hsl" dir="cw">
                                      <p:cBhvr>
                                        <p:cTn id="44" dur="500" fill="hold"/>
                                        <p:tgtEl>
                                          <p:spTgt spid="37"/>
                                        </p:tgtEl>
                                        <p:attrNameLst>
                                          <p:attrName>stroke.color</p:attrName>
                                        </p:attrNameLst>
                                      </p:cBhvr>
                                      <p:by>
                                        <p:hsl h="0" s="12549" l="25098"/>
                                      </p:by>
                                    </p:animClr>
                                    <p:set>
                                      <p:cBhvr>
                                        <p:cTn id="45" dur="500" fill="hold"/>
                                        <p:tgtEl>
                                          <p:spTgt spid="37"/>
                                        </p:tgtEl>
                                        <p:attrNameLst>
                                          <p:attrName>fill.type</p:attrName>
                                        </p:attrNameLst>
                                      </p:cBhvr>
                                      <p:to>
                                        <p:strVal val="solid"/>
                                      </p:to>
                                    </p:set>
                                  </p:childTnLst>
                                </p:cTn>
                              </p:par>
                              <p:par>
                                <p:cTn id="46" presetID="30" presetClass="emph" presetSubtype="0" fill="hold" nodeType="withEffect">
                                  <p:stCondLst>
                                    <p:cond delay="0"/>
                                  </p:stCondLst>
                                  <p:childTnLst>
                                    <p:animClr clrSpc="hsl" dir="cw">
                                      <p:cBhvr override="childStyle">
                                        <p:cTn id="47" dur="500" fill="hold"/>
                                        <p:tgtEl>
                                          <p:spTgt spid="53"/>
                                        </p:tgtEl>
                                        <p:attrNameLst>
                                          <p:attrName>style.color</p:attrName>
                                        </p:attrNameLst>
                                      </p:cBhvr>
                                      <p:by>
                                        <p:hsl h="0" s="12549" l="25098"/>
                                      </p:by>
                                    </p:animClr>
                                    <p:animClr clrSpc="hsl" dir="cw">
                                      <p:cBhvr>
                                        <p:cTn id="48" dur="500" fill="hold"/>
                                        <p:tgtEl>
                                          <p:spTgt spid="53"/>
                                        </p:tgtEl>
                                        <p:attrNameLst>
                                          <p:attrName>fillcolor</p:attrName>
                                        </p:attrNameLst>
                                      </p:cBhvr>
                                      <p:by>
                                        <p:hsl h="0" s="12549" l="25098"/>
                                      </p:by>
                                    </p:animClr>
                                    <p:animClr clrSpc="hsl" dir="cw">
                                      <p:cBhvr>
                                        <p:cTn id="49" dur="500" fill="hold"/>
                                        <p:tgtEl>
                                          <p:spTgt spid="53"/>
                                        </p:tgtEl>
                                        <p:attrNameLst>
                                          <p:attrName>stroke.color</p:attrName>
                                        </p:attrNameLst>
                                      </p:cBhvr>
                                      <p:by>
                                        <p:hsl h="0" s="12549" l="25098"/>
                                      </p:by>
                                    </p:animClr>
                                    <p:set>
                                      <p:cBhvr>
                                        <p:cTn id="50" dur="500" fill="hold"/>
                                        <p:tgtEl>
                                          <p:spTgt spid="53"/>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randombar(horizontal)">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xit" presetSubtype="10" fill="hold" grpId="1" nodeType="clickEffect">
                                  <p:stCondLst>
                                    <p:cond delay="0"/>
                                  </p:stCondLst>
                                  <p:childTnLst>
                                    <p:animEffect transition="out" filter="randombar(horizontal)">
                                      <p:cBhvr>
                                        <p:cTn id="59" dur="500"/>
                                        <p:tgtEl>
                                          <p:spTgt spid="35"/>
                                        </p:tgtEl>
                                      </p:cBhvr>
                                    </p:animEffect>
                                    <p:set>
                                      <p:cBhvr>
                                        <p:cTn id="60" dur="1" fill="hold">
                                          <p:stCondLst>
                                            <p:cond delay="499"/>
                                          </p:stCondLst>
                                        </p:cTn>
                                        <p:tgtEl>
                                          <p:spTgt spid="3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nodeType="click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randombar(horizontal)">
                                      <p:cBhvr>
                                        <p:cTn id="65" dur="500"/>
                                        <p:tgtEl>
                                          <p:spTgt spid="54"/>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mph" presetSubtype="0" fill="hold" grpId="0" nodeType="clickEffect">
                                  <p:stCondLst>
                                    <p:cond delay="0"/>
                                  </p:stCondLst>
                                  <p:childTnLst>
                                    <p:animClr clrSpc="hsl" dir="cw">
                                      <p:cBhvr override="childStyle">
                                        <p:cTn id="69" dur="500" fill="hold"/>
                                        <p:tgtEl>
                                          <p:spTgt spid="38"/>
                                        </p:tgtEl>
                                        <p:attrNameLst>
                                          <p:attrName>style.color</p:attrName>
                                        </p:attrNameLst>
                                      </p:cBhvr>
                                      <p:by>
                                        <p:hsl h="7200000" s="0" l="0"/>
                                      </p:by>
                                    </p:animClr>
                                    <p:animClr clrSpc="hsl" dir="cw">
                                      <p:cBhvr>
                                        <p:cTn id="70" dur="500" fill="hold"/>
                                        <p:tgtEl>
                                          <p:spTgt spid="38"/>
                                        </p:tgtEl>
                                        <p:attrNameLst>
                                          <p:attrName>fillcolor</p:attrName>
                                        </p:attrNameLst>
                                      </p:cBhvr>
                                      <p:by>
                                        <p:hsl h="7200000" s="0" l="0"/>
                                      </p:by>
                                    </p:animClr>
                                    <p:animClr clrSpc="hsl" dir="cw">
                                      <p:cBhvr>
                                        <p:cTn id="71" dur="500" fill="hold"/>
                                        <p:tgtEl>
                                          <p:spTgt spid="38"/>
                                        </p:tgtEl>
                                        <p:attrNameLst>
                                          <p:attrName>stroke.color</p:attrName>
                                        </p:attrNameLst>
                                      </p:cBhvr>
                                      <p:by>
                                        <p:hsl h="7200000" s="0" l="0"/>
                                      </p:by>
                                    </p:animClr>
                                    <p:set>
                                      <p:cBhvr>
                                        <p:cTn id="72" dur="500" fill="hold"/>
                                        <p:tgtEl>
                                          <p:spTgt spid="38"/>
                                        </p:tgtEl>
                                        <p:attrNameLst>
                                          <p:attrName>fill.type</p:attrName>
                                        </p:attrNameLst>
                                      </p:cBhvr>
                                      <p:to>
                                        <p:strVal val="solid"/>
                                      </p:to>
                                    </p:set>
                                  </p:childTnLst>
                                </p:cTn>
                              </p:par>
                              <p:par>
                                <p:cTn id="73" presetID="2" presetClass="entr" presetSubtype="2"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anim calcmode="lin" valueType="num">
                                      <p:cBhvr additive="base">
                                        <p:cTn id="75" dur="500" fill="hold"/>
                                        <p:tgtEl>
                                          <p:spTgt spid="61"/>
                                        </p:tgtEl>
                                        <p:attrNameLst>
                                          <p:attrName>ppt_x</p:attrName>
                                        </p:attrNameLst>
                                      </p:cBhvr>
                                      <p:tavLst>
                                        <p:tav tm="0">
                                          <p:val>
                                            <p:strVal val="1+#ppt_w/2"/>
                                          </p:val>
                                        </p:tav>
                                        <p:tav tm="100000">
                                          <p:val>
                                            <p:strVal val="#ppt_x"/>
                                          </p:val>
                                        </p:tav>
                                      </p:tavLst>
                                    </p:anim>
                                    <p:anim calcmode="lin" valueType="num">
                                      <p:cBhvr additive="base">
                                        <p:cTn id="76" dur="500" fill="hold"/>
                                        <p:tgtEl>
                                          <p:spTgt spid="61"/>
                                        </p:tgtEl>
                                        <p:attrNameLst>
                                          <p:attrName>ppt_y</p:attrName>
                                        </p:attrNameLst>
                                      </p:cBhvr>
                                      <p:tavLst>
                                        <p:tav tm="0">
                                          <p:val>
                                            <p:strVal val="#ppt_y"/>
                                          </p:val>
                                        </p:tav>
                                        <p:tav tm="100000">
                                          <p:val>
                                            <p:strVal val="#ppt_y"/>
                                          </p:val>
                                        </p:tav>
                                      </p:tavLst>
                                    </p:anim>
                                  </p:childTnLst>
                                </p:cTn>
                              </p:par>
                            </p:childTnLst>
                          </p:cTn>
                        </p:par>
                        <p:par>
                          <p:cTn id="77" fill="hold">
                            <p:stCondLst>
                              <p:cond delay="500"/>
                            </p:stCondLst>
                            <p:childTnLst>
                              <p:par>
                                <p:cTn id="78" presetID="30" presetClass="emph" presetSubtype="0" fill="hold" grpId="1" nodeType="afterEffect">
                                  <p:stCondLst>
                                    <p:cond delay="0"/>
                                  </p:stCondLst>
                                  <p:childTnLst>
                                    <p:animClr clrSpc="hsl" dir="cw">
                                      <p:cBhvr override="childStyle">
                                        <p:cTn id="79" dur="500" fill="hold"/>
                                        <p:tgtEl>
                                          <p:spTgt spid="42"/>
                                        </p:tgtEl>
                                        <p:attrNameLst>
                                          <p:attrName>style.color</p:attrName>
                                        </p:attrNameLst>
                                      </p:cBhvr>
                                      <p:by>
                                        <p:hsl h="0" s="12549" l="25098"/>
                                      </p:by>
                                    </p:animClr>
                                    <p:animClr clrSpc="hsl" dir="cw">
                                      <p:cBhvr>
                                        <p:cTn id="80" dur="500" fill="hold"/>
                                        <p:tgtEl>
                                          <p:spTgt spid="42"/>
                                        </p:tgtEl>
                                        <p:attrNameLst>
                                          <p:attrName>fillcolor</p:attrName>
                                        </p:attrNameLst>
                                      </p:cBhvr>
                                      <p:by>
                                        <p:hsl h="0" s="12549" l="25098"/>
                                      </p:by>
                                    </p:animClr>
                                    <p:animClr clrSpc="hsl" dir="cw">
                                      <p:cBhvr>
                                        <p:cTn id="81" dur="500" fill="hold"/>
                                        <p:tgtEl>
                                          <p:spTgt spid="42"/>
                                        </p:tgtEl>
                                        <p:attrNameLst>
                                          <p:attrName>stroke.color</p:attrName>
                                        </p:attrNameLst>
                                      </p:cBhvr>
                                      <p:by>
                                        <p:hsl h="0" s="12549" l="25098"/>
                                      </p:by>
                                    </p:animClr>
                                    <p:set>
                                      <p:cBhvr>
                                        <p:cTn id="82" dur="500" fill="hold"/>
                                        <p:tgtEl>
                                          <p:spTgt spid="42"/>
                                        </p:tgtEl>
                                        <p:attrNameLst>
                                          <p:attrName>fill.type</p:attrName>
                                        </p:attrNameLst>
                                      </p:cBhvr>
                                      <p:to>
                                        <p:strVal val="solid"/>
                                      </p:to>
                                    </p:set>
                                  </p:childTnLst>
                                </p:cTn>
                              </p:par>
                              <p:par>
                                <p:cTn id="83" presetID="30" presetClass="emph" presetSubtype="0" fill="hold" nodeType="withEffect">
                                  <p:stCondLst>
                                    <p:cond delay="0"/>
                                  </p:stCondLst>
                                  <p:childTnLst>
                                    <p:animClr clrSpc="hsl" dir="cw">
                                      <p:cBhvr override="childStyle">
                                        <p:cTn id="84" dur="500" fill="hold"/>
                                        <p:tgtEl>
                                          <p:spTgt spid="54"/>
                                        </p:tgtEl>
                                        <p:attrNameLst>
                                          <p:attrName>style.color</p:attrName>
                                        </p:attrNameLst>
                                      </p:cBhvr>
                                      <p:by>
                                        <p:hsl h="0" s="12549" l="25098"/>
                                      </p:by>
                                    </p:animClr>
                                    <p:animClr clrSpc="hsl" dir="cw">
                                      <p:cBhvr>
                                        <p:cTn id="85" dur="500" fill="hold"/>
                                        <p:tgtEl>
                                          <p:spTgt spid="54"/>
                                        </p:tgtEl>
                                        <p:attrNameLst>
                                          <p:attrName>fillcolor</p:attrName>
                                        </p:attrNameLst>
                                      </p:cBhvr>
                                      <p:by>
                                        <p:hsl h="0" s="12549" l="25098"/>
                                      </p:by>
                                    </p:animClr>
                                    <p:animClr clrSpc="hsl" dir="cw">
                                      <p:cBhvr>
                                        <p:cTn id="86" dur="500" fill="hold"/>
                                        <p:tgtEl>
                                          <p:spTgt spid="54"/>
                                        </p:tgtEl>
                                        <p:attrNameLst>
                                          <p:attrName>stroke.color</p:attrName>
                                        </p:attrNameLst>
                                      </p:cBhvr>
                                      <p:by>
                                        <p:hsl h="0" s="12549" l="25098"/>
                                      </p:by>
                                    </p:animClr>
                                    <p:set>
                                      <p:cBhvr>
                                        <p:cTn id="87" dur="500" fill="hold"/>
                                        <p:tgtEl>
                                          <p:spTgt spid="54"/>
                                        </p:tgtEl>
                                        <p:attrNameLst>
                                          <p:attrName>fill.type</p:attrName>
                                        </p:attrNameLst>
                                      </p:cBhvr>
                                      <p:to>
                                        <p:strVal val="solid"/>
                                      </p:to>
                                    </p:se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grpId="0" nodeType="click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randombar(horizontal)">
                                      <p:cBhvr>
                                        <p:cTn id="92" dur="500"/>
                                        <p:tgtEl>
                                          <p:spTgt spid="34"/>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34"/>
                                        </p:tgtEl>
                                      </p:cBhvr>
                                    </p:animEffect>
                                    <p:set>
                                      <p:cBhvr>
                                        <p:cTn id="97" dur="1" fill="hold">
                                          <p:stCondLst>
                                            <p:cond delay="499"/>
                                          </p:stCondLst>
                                        </p:cTn>
                                        <p:tgtEl>
                                          <p:spTgt spid="34"/>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4" presetClass="entr" presetSubtype="10" fill="hold" nodeType="click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randombar(horizontal)">
                                      <p:cBhvr>
                                        <p:cTn id="102" dur="500"/>
                                        <p:tgtEl>
                                          <p:spTgt spid="55"/>
                                        </p:tgtEl>
                                      </p:cBhvr>
                                    </p:animEffect>
                                  </p:childTnLst>
                                </p:cTn>
                              </p:par>
                            </p:childTnLst>
                          </p:cTn>
                        </p:par>
                      </p:childTnLst>
                    </p:cTn>
                  </p:par>
                  <p:par>
                    <p:cTn id="103" fill="hold">
                      <p:stCondLst>
                        <p:cond delay="indefinite"/>
                      </p:stCondLst>
                      <p:childTnLst>
                        <p:par>
                          <p:cTn id="104" fill="hold">
                            <p:stCondLst>
                              <p:cond delay="0"/>
                            </p:stCondLst>
                            <p:childTnLst>
                              <p:par>
                                <p:cTn id="105" presetID="21" presetClass="emph" presetSubtype="0" fill="hold" grpId="0" nodeType="clickEffect">
                                  <p:stCondLst>
                                    <p:cond delay="0"/>
                                  </p:stCondLst>
                                  <p:childTnLst>
                                    <p:animClr clrSpc="hsl" dir="cw">
                                      <p:cBhvr override="childStyle">
                                        <p:cTn id="106" dur="500" fill="hold"/>
                                        <p:tgtEl>
                                          <p:spTgt spid="39"/>
                                        </p:tgtEl>
                                        <p:attrNameLst>
                                          <p:attrName>style.color</p:attrName>
                                        </p:attrNameLst>
                                      </p:cBhvr>
                                      <p:by>
                                        <p:hsl h="7200000" s="0" l="0"/>
                                      </p:by>
                                    </p:animClr>
                                    <p:animClr clrSpc="hsl" dir="cw">
                                      <p:cBhvr>
                                        <p:cTn id="107" dur="500" fill="hold"/>
                                        <p:tgtEl>
                                          <p:spTgt spid="39"/>
                                        </p:tgtEl>
                                        <p:attrNameLst>
                                          <p:attrName>fillcolor</p:attrName>
                                        </p:attrNameLst>
                                      </p:cBhvr>
                                      <p:by>
                                        <p:hsl h="7200000" s="0" l="0"/>
                                      </p:by>
                                    </p:animClr>
                                    <p:animClr clrSpc="hsl" dir="cw">
                                      <p:cBhvr>
                                        <p:cTn id="108" dur="500" fill="hold"/>
                                        <p:tgtEl>
                                          <p:spTgt spid="39"/>
                                        </p:tgtEl>
                                        <p:attrNameLst>
                                          <p:attrName>stroke.color</p:attrName>
                                        </p:attrNameLst>
                                      </p:cBhvr>
                                      <p:by>
                                        <p:hsl h="7200000" s="0" l="0"/>
                                      </p:by>
                                    </p:animClr>
                                    <p:set>
                                      <p:cBhvr>
                                        <p:cTn id="109" dur="500" fill="hold"/>
                                        <p:tgtEl>
                                          <p:spTgt spid="39"/>
                                        </p:tgtEl>
                                        <p:attrNameLst>
                                          <p:attrName>fill.type</p:attrName>
                                        </p:attrNameLst>
                                      </p:cBhvr>
                                      <p:to>
                                        <p:strVal val="solid"/>
                                      </p:to>
                                    </p:set>
                                  </p:childTnLst>
                                </p:cTn>
                              </p:par>
                              <p:par>
                                <p:cTn id="110" presetID="2" presetClass="entr" presetSubtype="2"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1+#ppt_w/2"/>
                                          </p:val>
                                        </p:tav>
                                        <p:tav tm="100000">
                                          <p:val>
                                            <p:strVal val="#ppt_x"/>
                                          </p:val>
                                        </p:tav>
                                      </p:tavLst>
                                    </p:anim>
                                    <p:anim calcmode="lin" valueType="num">
                                      <p:cBhvr additive="base">
                                        <p:cTn id="113" dur="500" fill="hold"/>
                                        <p:tgtEl>
                                          <p:spTgt spid="62"/>
                                        </p:tgtEl>
                                        <p:attrNameLst>
                                          <p:attrName>ppt_y</p:attrName>
                                        </p:attrNameLst>
                                      </p:cBhvr>
                                      <p:tavLst>
                                        <p:tav tm="0">
                                          <p:val>
                                            <p:strVal val="#ppt_y"/>
                                          </p:val>
                                        </p:tav>
                                        <p:tav tm="100000">
                                          <p:val>
                                            <p:strVal val="#ppt_y"/>
                                          </p:val>
                                        </p:tav>
                                      </p:tavLst>
                                    </p:anim>
                                  </p:childTnLst>
                                </p:cTn>
                              </p:par>
                            </p:childTnLst>
                          </p:cTn>
                        </p:par>
                        <p:par>
                          <p:cTn id="114" fill="hold">
                            <p:stCondLst>
                              <p:cond delay="500"/>
                            </p:stCondLst>
                            <p:childTnLst>
                              <p:par>
                                <p:cTn id="115" presetID="30" presetClass="emph" presetSubtype="0" fill="hold" grpId="1" nodeType="afterEffect">
                                  <p:stCondLst>
                                    <p:cond delay="0"/>
                                  </p:stCondLst>
                                  <p:childTnLst>
                                    <p:animClr clrSpc="hsl" dir="cw">
                                      <p:cBhvr override="childStyle">
                                        <p:cTn id="116" dur="500" fill="hold"/>
                                        <p:tgtEl>
                                          <p:spTgt spid="38"/>
                                        </p:tgtEl>
                                        <p:attrNameLst>
                                          <p:attrName>style.color</p:attrName>
                                        </p:attrNameLst>
                                      </p:cBhvr>
                                      <p:by>
                                        <p:hsl h="0" s="12549" l="25098"/>
                                      </p:by>
                                    </p:animClr>
                                    <p:animClr clrSpc="hsl" dir="cw">
                                      <p:cBhvr>
                                        <p:cTn id="117" dur="500" fill="hold"/>
                                        <p:tgtEl>
                                          <p:spTgt spid="38"/>
                                        </p:tgtEl>
                                        <p:attrNameLst>
                                          <p:attrName>fillcolor</p:attrName>
                                        </p:attrNameLst>
                                      </p:cBhvr>
                                      <p:by>
                                        <p:hsl h="0" s="12549" l="25098"/>
                                      </p:by>
                                    </p:animClr>
                                    <p:animClr clrSpc="hsl" dir="cw">
                                      <p:cBhvr>
                                        <p:cTn id="118" dur="500" fill="hold"/>
                                        <p:tgtEl>
                                          <p:spTgt spid="38"/>
                                        </p:tgtEl>
                                        <p:attrNameLst>
                                          <p:attrName>stroke.color</p:attrName>
                                        </p:attrNameLst>
                                      </p:cBhvr>
                                      <p:by>
                                        <p:hsl h="0" s="12549" l="25098"/>
                                      </p:by>
                                    </p:animClr>
                                    <p:set>
                                      <p:cBhvr>
                                        <p:cTn id="119" dur="500" fill="hold"/>
                                        <p:tgtEl>
                                          <p:spTgt spid="38"/>
                                        </p:tgtEl>
                                        <p:attrNameLst>
                                          <p:attrName>fill.type</p:attrName>
                                        </p:attrNameLst>
                                      </p:cBhvr>
                                      <p:to>
                                        <p:strVal val="solid"/>
                                      </p:to>
                                    </p:set>
                                  </p:childTnLst>
                                </p:cTn>
                              </p:par>
                              <p:par>
                                <p:cTn id="120" presetID="30" presetClass="emph" presetSubtype="0" fill="hold" nodeType="withEffect">
                                  <p:stCondLst>
                                    <p:cond delay="0"/>
                                  </p:stCondLst>
                                  <p:childTnLst>
                                    <p:animClr clrSpc="hsl" dir="cw">
                                      <p:cBhvr override="childStyle">
                                        <p:cTn id="121" dur="500" fill="hold"/>
                                        <p:tgtEl>
                                          <p:spTgt spid="55"/>
                                        </p:tgtEl>
                                        <p:attrNameLst>
                                          <p:attrName>style.color</p:attrName>
                                        </p:attrNameLst>
                                      </p:cBhvr>
                                      <p:by>
                                        <p:hsl h="0" s="12549" l="25098"/>
                                      </p:by>
                                    </p:animClr>
                                    <p:animClr clrSpc="hsl" dir="cw">
                                      <p:cBhvr>
                                        <p:cTn id="122" dur="500" fill="hold"/>
                                        <p:tgtEl>
                                          <p:spTgt spid="55"/>
                                        </p:tgtEl>
                                        <p:attrNameLst>
                                          <p:attrName>fillcolor</p:attrName>
                                        </p:attrNameLst>
                                      </p:cBhvr>
                                      <p:by>
                                        <p:hsl h="0" s="12549" l="25098"/>
                                      </p:by>
                                    </p:animClr>
                                    <p:animClr clrSpc="hsl" dir="cw">
                                      <p:cBhvr>
                                        <p:cTn id="123" dur="500" fill="hold"/>
                                        <p:tgtEl>
                                          <p:spTgt spid="55"/>
                                        </p:tgtEl>
                                        <p:attrNameLst>
                                          <p:attrName>stroke.color</p:attrName>
                                        </p:attrNameLst>
                                      </p:cBhvr>
                                      <p:by>
                                        <p:hsl h="0" s="12549" l="25098"/>
                                      </p:by>
                                    </p:animClr>
                                    <p:set>
                                      <p:cBhvr>
                                        <p:cTn id="124" dur="500" fill="hold"/>
                                        <p:tgtEl>
                                          <p:spTgt spid="55"/>
                                        </p:tgtEl>
                                        <p:attrNameLst>
                                          <p:attrName>fill.type</p:attrName>
                                        </p:attrNameLst>
                                      </p:cBhvr>
                                      <p:to>
                                        <p:strVal val="solid"/>
                                      </p:to>
                                    </p:set>
                                  </p:childTnLst>
                                </p:cTn>
                              </p:par>
                            </p:childTnLst>
                          </p:cTn>
                        </p:par>
                      </p:childTnLst>
                    </p:cTn>
                  </p:par>
                  <p:par>
                    <p:cTn id="125" fill="hold">
                      <p:stCondLst>
                        <p:cond delay="indefinite"/>
                      </p:stCondLst>
                      <p:childTnLst>
                        <p:par>
                          <p:cTn id="126" fill="hold">
                            <p:stCondLst>
                              <p:cond delay="0"/>
                            </p:stCondLst>
                            <p:childTnLst>
                              <p:par>
                                <p:cTn id="127" presetID="14" presetClass="entr" presetSubtype="1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randombar(horizontal)">
                                      <p:cBhvr>
                                        <p:cTn id="129" dur="500"/>
                                        <p:tgtEl>
                                          <p:spTgt spid="33"/>
                                        </p:tgtEl>
                                      </p:cBhvr>
                                    </p:animEffect>
                                  </p:childTnLst>
                                </p:cTn>
                              </p:par>
                            </p:childTnLst>
                          </p:cTn>
                        </p:par>
                      </p:childTnLst>
                    </p:cTn>
                  </p:par>
                  <p:par>
                    <p:cTn id="130" fill="hold">
                      <p:stCondLst>
                        <p:cond delay="indefinite"/>
                      </p:stCondLst>
                      <p:childTnLst>
                        <p:par>
                          <p:cTn id="131" fill="hold">
                            <p:stCondLst>
                              <p:cond delay="0"/>
                            </p:stCondLst>
                            <p:childTnLst>
                              <p:par>
                                <p:cTn id="132" presetID="14" presetClass="exit" presetSubtype="10" fill="hold" grpId="1" nodeType="clickEffect">
                                  <p:stCondLst>
                                    <p:cond delay="0"/>
                                  </p:stCondLst>
                                  <p:childTnLst>
                                    <p:animEffect transition="out" filter="randombar(horizontal)">
                                      <p:cBhvr>
                                        <p:cTn id="133" dur="500"/>
                                        <p:tgtEl>
                                          <p:spTgt spid="33"/>
                                        </p:tgtEl>
                                      </p:cBhvr>
                                    </p:animEffect>
                                    <p:set>
                                      <p:cBhvr>
                                        <p:cTn id="134" dur="1" fill="hold">
                                          <p:stCondLst>
                                            <p:cond delay="499"/>
                                          </p:stCondLst>
                                        </p:cTn>
                                        <p:tgtEl>
                                          <p:spTgt spid="3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4" presetClass="entr" presetSubtype="10" fill="hold" nodeType="clickEffect">
                                  <p:stCondLst>
                                    <p:cond delay="0"/>
                                  </p:stCondLst>
                                  <p:childTnLst>
                                    <p:set>
                                      <p:cBhvr>
                                        <p:cTn id="138" dur="1" fill="hold">
                                          <p:stCondLst>
                                            <p:cond delay="0"/>
                                          </p:stCondLst>
                                        </p:cTn>
                                        <p:tgtEl>
                                          <p:spTgt spid="56"/>
                                        </p:tgtEl>
                                        <p:attrNameLst>
                                          <p:attrName>style.visibility</p:attrName>
                                        </p:attrNameLst>
                                      </p:cBhvr>
                                      <p:to>
                                        <p:strVal val="visible"/>
                                      </p:to>
                                    </p:set>
                                    <p:animEffect transition="in" filter="randombar(horizontal)">
                                      <p:cBhvr>
                                        <p:cTn id="139" dur="500"/>
                                        <p:tgtEl>
                                          <p:spTgt spid="56"/>
                                        </p:tgtEl>
                                      </p:cBhvr>
                                    </p:animEffect>
                                  </p:childTnLst>
                                </p:cTn>
                              </p:par>
                              <p:par>
                                <p:cTn id="140" presetID="21" presetClass="emph" presetSubtype="0" fill="hold" grpId="0" nodeType="withEffect">
                                  <p:stCondLst>
                                    <p:cond delay="0"/>
                                  </p:stCondLst>
                                  <p:childTnLst>
                                    <p:animClr clrSpc="hsl" dir="cw">
                                      <p:cBhvr override="childStyle">
                                        <p:cTn id="141" dur="500" fill="hold"/>
                                        <p:tgtEl>
                                          <p:spTgt spid="40"/>
                                        </p:tgtEl>
                                        <p:attrNameLst>
                                          <p:attrName>style.color</p:attrName>
                                        </p:attrNameLst>
                                      </p:cBhvr>
                                      <p:by>
                                        <p:hsl h="7200000" s="0" l="0"/>
                                      </p:by>
                                    </p:animClr>
                                    <p:animClr clrSpc="hsl" dir="cw">
                                      <p:cBhvr>
                                        <p:cTn id="142" dur="500" fill="hold"/>
                                        <p:tgtEl>
                                          <p:spTgt spid="40"/>
                                        </p:tgtEl>
                                        <p:attrNameLst>
                                          <p:attrName>fillcolor</p:attrName>
                                        </p:attrNameLst>
                                      </p:cBhvr>
                                      <p:by>
                                        <p:hsl h="7200000" s="0" l="0"/>
                                      </p:by>
                                    </p:animClr>
                                    <p:animClr clrSpc="hsl" dir="cw">
                                      <p:cBhvr>
                                        <p:cTn id="143" dur="500" fill="hold"/>
                                        <p:tgtEl>
                                          <p:spTgt spid="40"/>
                                        </p:tgtEl>
                                        <p:attrNameLst>
                                          <p:attrName>stroke.color</p:attrName>
                                        </p:attrNameLst>
                                      </p:cBhvr>
                                      <p:by>
                                        <p:hsl h="7200000" s="0" l="0"/>
                                      </p:by>
                                    </p:animClr>
                                    <p:set>
                                      <p:cBhvr>
                                        <p:cTn id="144" dur="500" fill="hold"/>
                                        <p:tgtEl>
                                          <p:spTgt spid="40"/>
                                        </p:tgtEl>
                                        <p:attrNameLst>
                                          <p:attrName>fill.type</p:attrName>
                                        </p:attrNameLst>
                                      </p:cBhvr>
                                      <p:to>
                                        <p:strVal val="solid"/>
                                      </p:to>
                                    </p:set>
                                  </p:childTnLst>
                                </p:cTn>
                              </p:par>
                              <p:par>
                                <p:cTn id="145" presetID="2" presetClass="entr" presetSubtype="2" fill="hold" grpId="0" nodeType="withEffect">
                                  <p:stCondLst>
                                    <p:cond delay="0"/>
                                  </p:stCondLst>
                                  <p:childTnLst>
                                    <p:set>
                                      <p:cBhvr>
                                        <p:cTn id="146" dur="1" fill="hold">
                                          <p:stCondLst>
                                            <p:cond delay="0"/>
                                          </p:stCondLst>
                                        </p:cTn>
                                        <p:tgtEl>
                                          <p:spTgt spid="64"/>
                                        </p:tgtEl>
                                        <p:attrNameLst>
                                          <p:attrName>style.visibility</p:attrName>
                                        </p:attrNameLst>
                                      </p:cBhvr>
                                      <p:to>
                                        <p:strVal val="visible"/>
                                      </p:to>
                                    </p:set>
                                    <p:anim calcmode="lin" valueType="num">
                                      <p:cBhvr additive="base">
                                        <p:cTn id="147" dur="500" fill="hold"/>
                                        <p:tgtEl>
                                          <p:spTgt spid="64"/>
                                        </p:tgtEl>
                                        <p:attrNameLst>
                                          <p:attrName>ppt_x</p:attrName>
                                        </p:attrNameLst>
                                      </p:cBhvr>
                                      <p:tavLst>
                                        <p:tav tm="0">
                                          <p:val>
                                            <p:strVal val="1+#ppt_w/2"/>
                                          </p:val>
                                        </p:tav>
                                        <p:tav tm="100000">
                                          <p:val>
                                            <p:strVal val="#ppt_x"/>
                                          </p:val>
                                        </p:tav>
                                      </p:tavLst>
                                    </p:anim>
                                    <p:anim calcmode="lin" valueType="num">
                                      <p:cBhvr additive="base">
                                        <p:cTn id="148" dur="500" fill="hold"/>
                                        <p:tgtEl>
                                          <p:spTgt spid="64"/>
                                        </p:tgtEl>
                                        <p:attrNameLst>
                                          <p:attrName>ppt_y</p:attrName>
                                        </p:attrNameLst>
                                      </p:cBhvr>
                                      <p:tavLst>
                                        <p:tav tm="0">
                                          <p:val>
                                            <p:strVal val="#ppt_y"/>
                                          </p:val>
                                        </p:tav>
                                        <p:tav tm="100000">
                                          <p:val>
                                            <p:strVal val="#ppt_y"/>
                                          </p:val>
                                        </p:tav>
                                      </p:tavLst>
                                    </p:anim>
                                  </p:childTnLst>
                                </p:cTn>
                              </p:par>
                            </p:childTnLst>
                          </p:cTn>
                        </p:par>
                        <p:par>
                          <p:cTn id="149" fill="hold">
                            <p:stCondLst>
                              <p:cond delay="500"/>
                            </p:stCondLst>
                            <p:childTnLst>
                              <p:par>
                                <p:cTn id="150" presetID="30" presetClass="emph" presetSubtype="0" fill="hold" grpId="1" nodeType="afterEffect">
                                  <p:stCondLst>
                                    <p:cond delay="0"/>
                                  </p:stCondLst>
                                  <p:childTnLst>
                                    <p:animClr clrSpc="hsl" dir="cw">
                                      <p:cBhvr override="childStyle">
                                        <p:cTn id="151" dur="500" fill="hold"/>
                                        <p:tgtEl>
                                          <p:spTgt spid="39"/>
                                        </p:tgtEl>
                                        <p:attrNameLst>
                                          <p:attrName>style.color</p:attrName>
                                        </p:attrNameLst>
                                      </p:cBhvr>
                                      <p:by>
                                        <p:hsl h="0" s="12549" l="25098"/>
                                      </p:by>
                                    </p:animClr>
                                    <p:animClr clrSpc="hsl" dir="cw">
                                      <p:cBhvr>
                                        <p:cTn id="152" dur="500" fill="hold"/>
                                        <p:tgtEl>
                                          <p:spTgt spid="39"/>
                                        </p:tgtEl>
                                        <p:attrNameLst>
                                          <p:attrName>fillcolor</p:attrName>
                                        </p:attrNameLst>
                                      </p:cBhvr>
                                      <p:by>
                                        <p:hsl h="0" s="12549" l="25098"/>
                                      </p:by>
                                    </p:animClr>
                                    <p:animClr clrSpc="hsl" dir="cw">
                                      <p:cBhvr>
                                        <p:cTn id="153" dur="500" fill="hold"/>
                                        <p:tgtEl>
                                          <p:spTgt spid="39"/>
                                        </p:tgtEl>
                                        <p:attrNameLst>
                                          <p:attrName>stroke.color</p:attrName>
                                        </p:attrNameLst>
                                      </p:cBhvr>
                                      <p:by>
                                        <p:hsl h="0" s="12549" l="25098"/>
                                      </p:by>
                                    </p:animClr>
                                    <p:set>
                                      <p:cBhvr>
                                        <p:cTn id="154" dur="500" fill="hold"/>
                                        <p:tgtEl>
                                          <p:spTgt spid="39"/>
                                        </p:tgtEl>
                                        <p:attrNameLst>
                                          <p:attrName>fill.type</p:attrName>
                                        </p:attrNameLst>
                                      </p:cBhvr>
                                      <p:to>
                                        <p:strVal val="solid"/>
                                      </p:to>
                                    </p:set>
                                  </p:childTnLst>
                                </p:cTn>
                              </p:par>
                              <p:par>
                                <p:cTn id="155" presetID="30" presetClass="emph" presetSubtype="0" fill="hold" nodeType="withEffect">
                                  <p:stCondLst>
                                    <p:cond delay="0"/>
                                  </p:stCondLst>
                                  <p:childTnLst>
                                    <p:animClr clrSpc="hsl" dir="cw">
                                      <p:cBhvr override="childStyle">
                                        <p:cTn id="156" dur="500" fill="hold"/>
                                        <p:tgtEl>
                                          <p:spTgt spid="56"/>
                                        </p:tgtEl>
                                        <p:attrNameLst>
                                          <p:attrName>style.color</p:attrName>
                                        </p:attrNameLst>
                                      </p:cBhvr>
                                      <p:by>
                                        <p:hsl h="0" s="12549" l="25098"/>
                                      </p:by>
                                    </p:animClr>
                                    <p:animClr clrSpc="hsl" dir="cw">
                                      <p:cBhvr>
                                        <p:cTn id="157" dur="500" fill="hold"/>
                                        <p:tgtEl>
                                          <p:spTgt spid="56"/>
                                        </p:tgtEl>
                                        <p:attrNameLst>
                                          <p:attrName>fillcolor</p:attrName>
                                        </p:attrNameLst>
                                      </p:cBhvr>
                                      <p:by>
                                        <p:hsl h="0" s="12549" l="25098"/>
                                      </p:by>
                                    </p:animClr>
                                    <p:animClr clrSpc="hsl" dir="cw">
                                      <p:cBhvr>
                                        <p:cTn id="158" dur="500" fill="hold"/>
                                        <p:tgtEl>
                                          <p:spTgt spid="56"/>
                                        </p:tgtEl>
                                        <p:attrNameLst>
                                          <p:attrName>stroke.color</p:attrName>
                                        </p:attrNameLst>
                                      </p:cBhvr>
                                      <p:by>
                                        <p:hsl h="0" s="12549" l="25098"/>
                                      </p:by>
                                    </p:animClr>
                                    <p:set>
                                      <p:cBhvr>
                                        <p:cTn id="159" dur="500" fill="hold"/>
                                        <p:tgtEl>
                                          <p:spTgt spid="56"/>
                                        </p:tgtEl>
                                        <p:attrNameLst>
                                          <p:attrName>fill.type</p:attrName>
                                        </p:attrNameLst>
                                      </p:cBhvr>
                                      <p:to>
                                        <p:strVal val="solid"/>
                                      </p:to>
                                    </p:set>
                                  </p:childTnLst>
                                </p:cTn>
                              </p:par>
                            </p:childTnLst>
                          </p:cTn>
                        </p:par>
                      </p:childTnLst>
                    </p:cTn>
                  </p:par>
                  <p:par>
                    <p:cTn id="160" fill="hold">
                      <p:stCondLst>
                        <p:cond delay="indefinite"/>
                      </p:stCondLst>
                      <p:childTnLst>
                        <p:par>
                          <p:cTn id="161" fill="hold">
                            <p:stCondLst>
                              <p:cond delay="0"/>
                            </p:stCondLst>
                            <p:childTnLst>
                              <p:par>
                                <p:cTn id="162" presetID="14" presetClass="entr" presetSubtype="10" fill="hold" grpId="0" nodeType="clickEffect">
                                  <p:stCondLst>
                                    <p:cond delay="0"/>
                                  </p:stCondLst>
                                  <p:childTnLst>
                                    <p:set>
                                      <p:cBhvr>
                                        <p:cTn id="163" dur="1" fill="hold">
                                          <p:stCondLst>
                                            <p:cond delay="0"/>
                                          </p:stCondLst>
                                        </p:cTn>
                                        <p:tgtEl>
                                          <p:spTgt spid="32"/>
                                        </p:tgtEl>
                                        <p:attrNameLst>
                                          <p:attrName>style.visibility</p:attrName>
                                        </p:attrNameLst>
                                      </p:cBhvr>
                                      <p:to>
                                        <p:strVal val="visible"/>
                                      </p:to>
                                    </p:set>
                                    <p:animEffect transition="in" filter="randombar(horizontal)">
                                      <p:cBhvr>
                                        <p:cTn id="164" dur="500"/>
                                        <p:tgtEl>
                                          <p:spTgt spid="32"/>
                                        </p:tgtEl>
                                      </p:cBhvr>
                                    </p:animEffect>
                                  </p:childTnLst>
                                </p:cTn>
                              </p:par>
                            </p:childTnLst>
                          </p:cTn>
                        </p:par>
                      </p:childTnLst>
                    </p:cTn>
                  </p:par>
                  <p:par>
                    <p:cTn id="165" fill="hold">
                      <p:stCondLst>
                        <p:cond delay="indefinite"/>
                      </p:stCondLst>
                      <p:childTnLst>
                        <p:par>
                          <p:cTn id="166" fill="hold">
                            <p:stCondLst>
                              <p:cond delay="0"/>
                            </p:stCondLst>
                            <p:childTnLst>
                              <p:par>
                                <p:cTn id="167" presetID="14" presetClass="exit" presetSubtype="10" fill="hold" grpId="1" nodeType="clickEffect">
                                  <p:stCondLst>
                                    <p:cond delay="0"/>
                                  </p:stCondLst>
                                  <p:childTnLst>
                                    <p:animEffect transition="out" filter="randombar(horizontal)">
                                      <p:cBhvr>
                                        <p:cTn id="168" dur="500"/>
                                        <p:tgtEl>
                                          <p:spTgt spid="32"/>
                                        </p:tgtEl>
                                      </p:cBhvr>
                                    </p:animEffect>
                                    <p:set>
                                      <p:cBhvr>
                                        <p:cTn id="169" dur="1" fill="hold">
                                          <p:stCondLst>
                                            <p:cond delay="499"/>
                                          </p:stCondLst>
                                        </p:cTn>
                                        <p:tgtEl>
                                          <p:spTgt spid="32"/>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14" presetClass="entr" presetSubtype="10" fill="hold" nodeType="clickEffect">
                                  <p:stCondLst>
                                    <p:cond delay="0"/>
                                  </p:stCondLst>
                                  <p:childTnLst>
                                    <p:set>
                                      <p:cBhvr>
                                        <p:cTn id="173" dur="1" fill="hold">
                                          <p:stCondLst>
                                            <p:cond delay="0"/>
                                          </p:stCondLst>
                                        </p:cTn>
                                        <p:tgtEl>
                                          <p:spTgt spid="57"/>
                                        </p:tgtEl>
                                        <p:attrNameLst>
                                          <p:attrName>style.visibility</p:attrName>
                                        </p:attrNameLst>
                                      </p:cBhvr>
                                      <p:to>
                                        <p:strVal val="visible"/>
                                      </p:to>
                                    </p:set>
                                    <p:animEffect transition="in" filter="randombar(horizontal)">
                                      <p:cBhvr>
                                        <p:cTn id="174" dur="500"/>
                                        <p:tgtEl>
                                          <p:spTgt spid="57"/>
                                        </p:tgtEl>
                                      </p:cBhvr>
                                    </p:animEffect>
                                  </p:childTnLst>
                                </p:cTn>
                              </p:par>
                            </p:childTnLst>
                          </p:cTn>
                        </p:par>
                      </p:childTnLst>
                    </p:cTn>
                  </p:par>
                  <p:par>
                    <p:cTn id="175" fill="hold">
                      <p:stCondLst>
                        <p:cond delay="indefinite"/>
                      </p:stCondLst>
                      <p:childTnLst>
                        <p:par>
                          <p:cTn id="176" fill="hold">
                            <p:stCondLst>
                              <p:cond delay="0"/>
                            </p:stCondLst>
                            <p:childTnLst>
                              <p:par>
                                <p:cTn id="177" presetID="21" presetClass="emph" presetSubtype="0" fill="hold" grpId="0" nodeType="clickEffect">
                                  <p:stCondLst>
                                    <p:cond delay="0"/>
                                  </p:stCondLst>
                                  <p:childTnLst>
                                    <p:animClr clrSpc="hsl" dir="cw">
                                      <p:cBhvr override="childStyle">
                                        <p:cTn id="178" dur="500" fill="hold"/>
                                        <p:tgtEl>
                                          <p:spTgt spid="41"/>
                                        </p:tgtEl>
                                        <p:attrNameLst>
                                          <p:attrName>style.color</p:attrName>
                                        </p:attrNameLst>
                                      </p:cBhvr>
                                      <p:by>
                                        <p:hsl h="7200000" s="0" l="0"/>
                                      </p:by>
                                    </p:animClr>
                                    <p:animClr clrSpc="hsl" dir="cw">
                                      <p:cBhvr>
                                        <p:cTn id="179" dur="500" fill="hold"/>
                                        <p:tgtEl>
                                          <p:spTgt spid="41"/>
                                        </p:tgtEl>
                                        <p:attrNameLst>
                                          <p:attrName>fillcolor</p:attrName>
                                        </p:attrNameLst>
                                      </p:cBhvr>
                                      <p:by>
                                        <p:hsl h="7200000" s="0" l="0"/>
                                      </p:by>
                                    </p:animClr>
                                    <p:animClr clrSpc="hsl" dir="cw">
                                      <p:cBhvr>
                                        <p:cTn id="180" dur="500" fill="hold"/>
                                        <p:tgtEl>
                                          <p:spTgt spid="41"/>
                                        </p:tgtEl>
                                        <p:attrNameLst>
                                          <p:attrName>stroke.color</p:attrName>
                                        </p:attrNameLst>
                                      </p:cBhvr>
                                      <p:by>
                                        <p:hsl h="7200000" s="0" l="0"/>
                                      </p:by>
                                    </p:animClr>
                                    <p:set>
                                      <p:cBhvr>
                                        <p:cTn id="181" dur="500" fill="hold"/>
                                        <p:tgtEl>
                                          <p:spTgt spid="41"/>
                                        </p:tgtEl>
                                        <p:attrNameLst>
                                          <p:attrName>fill.type</p:attrName>
                                        </p:attrNameLst>
                                      </p:cBhvr>
                                      <p:to>
                                        <p:strVal val="solid"/>
                                      </p:to>
                                    </p:set>
                                  </p:childTnLst>
                                </p:cTn>
                              </p:par>
                            </p:childTnLst>
                          </p:cTn>
                        </p:par>
                      </p:childTnLst>
                    </p:cTn>
                  </p:par>
                  <p:par>
                    <p:cTn id="182" fill="hold">
                      <p:stCondLst>
                        <p:cond delay="indefinite"/>
                      </p:stCondLst>
                      <p:childTnLst>
                        <p:par>
                          <p:cTn id="183" fill="hold">
                            <p:stCondLst>
                              <p:cond delay="0"/>
                            </p:stCondLst>
                            <p:childTnLst>
                              <p:par>
                                <p:cTn id="184" presetID="2" presetClass="entr" presetSubtype="2" fill="hold" grpId="0" nodeType="clickEffect">
                                  <p:stCondLst>
                                    <p:cond delay="0"/>
                                  </p:stCondLst>
                                  <p:childTnLst>
                                    <p:set>
                                      <p:cBhvr>
                                        <p:cTn id="185" dur="1" fill="hold">
                                          <p:stCondLst>
                                            <p:cond delay="0"/>
                                          </p:stCondLst>
                                        </p:cTn>
                                        <p:tgtEl>
                                          <p:spTgt spid="63"/>
                                        </p:tgtEl>
                                        <p:attrNameLst>
                                          <p:attrName>style.visibility</p:attrName>
                                        </p:attrNameLst>
                                      </p:cBhvr>
                                      <p:to>
                                        <p:strVal val="visible"/>
                                      </p:to>
                                    </p:set>
                                    <p:anim calcmode="lin" valueType="num">
                                      <p:cBhvr additive="base">
                                        <p:cTn id="186" dur="500" fill="hold"/>
                                        <p:tgtEl>
                                          <p:spTgt spid="63"/>
                                        </p:tgtEl>
                                        <p:attrNameLst>
                                          <p:attrName>ppt_x</p:attrName>
                                        </p:attrNameLst>
                                      </p:cBhvr>
                                      <p:tavLst>
                                        <p:tav tm="0">
                                          <p:val>
                                            <p:strVal val="1+#ppt_w/2"/>
                                          </p:val>
                                        </p:tav>
                                        <p:tav tm="100000">
                                          <p:val>
                                            <p:strVal val="#ppt_x"/>
                                          </p:val>
                                        </p:tav>
                                      </p:tavLst>
                                    </p:anim>
                                    <p:anim calcmode="lin" valueType="num">
                                      <p:cBhvr additive="base">
                                        <p:cTn id="187" dur="500" fill="hold"/>
                                        <p:tgtEl>
                                          <p:spTgt spid="63"/>
                                        </p:tgtEl>
                                        <p:attrNameLst>
                                          <p:attrName>ppt_y</p:attrName>
                                        </p:attrNameLst>
                                      </p:cBhvr>
                                      <p:tavLst>
                                        <p:tav tm="0">
                                          <p:val>
                                            <p:strVal val="#ppt_y"/>
                                          </p:val>
                                        </p:tav>
                                        <p:tav tm="100000">
                                          <p:val>
                                            <p:strVal val="#ppt_y"/>
                                          </p:val>
                                        </p:tav>
                                      </p:tavLst>
                                    </p:anim>
                                  </p:childTnLst>
                                </p:cTn>
                              </p:par>
                            </p:childTnLst>
                          </p:cTn>
                        </p:par>
                        <p:par>
                          <p:cTn id="188" fill="hold">
                            <p:stCondLst>
                              <p:cond delay="500"/>
                            </p:stCondLst>
                            <p:childTnLst>
                              <p:par>
                                <p:cTn id="189" presetID="30" presetClass="emph" presetSubtype="0" fill="hold" grpId="1" nodeType="afterEffect">
                                  <p:stCondLst>
                                    <p:cond delay="0"/>
                                  </p:stCondLst>
                                  <p:childTnLst>
                                    <p:animClr clrSpc="hsl" dir="cw">
                                      <p:cBhvr override="childStyle">
                                        <p:cTn id="190" dur="500" fill="hold"/>
                                        <p:tgtEl>
                                          <p:spTgt spid="40"/>
                                        </p:tgtEl>
                                        <p:attrNameLst>
                                          <p:attrName>style.color</p:attrName>
                                        </p:attrNameLst>
                                      </p:cBhvr>
                                      <p:by>
                                        <p:hsl h="0" s="12549" l="25098"/>
                                      </p:by>
                                    </p:animClr>
                                    <p:animClr clrSpc="hsl" dir="cw">
                                      <p:cBhvr>
                                        <p:cTn id="191" dur="500" fill="hold"/>
                                        <p:tgtEl>
                                          <p:spTgt spid="40"/>
                                        </p:tgtEl>
                                        <p:attrNameLst>
                                          <p:attrName>fillcolor</p:attrName>
                                        </p:attrNameLst>
                                      </p:cBhvr>
                                      <p:by>
                                        <p:hsl h="0" s="12549" l="25098"/>
                                      </p:by>
                                    </p:animClr>
                                    <p:animClr clrSpc="hsl" dir="cw">
                                      <p:cBhvr>
                                        <p:cTn id="192" dur="500" fill="hold"/>
                                        <p:tgtEl>
                                          <p:spTgt spid="40"/>
                                        </p:tgtEl>
                                        <p:attrNameLst>
                                          <p:attrName>stroke.color</p:attrName>
                                        </p:attrNameLst>
                                      </p:cBhvr>
                                      <p:by>
                                        <p:hsl h="0" s="12549" l="25098"/>
                                      </p:by>
                                    </p:animClr>
                                    <p:set>
                                      <p:cBhvr>
                                        <p:cTn id="193" dur="500" fill="hold"/>
                                        <p:tgtEl>
                                          <p:spTgt spid="40"/>
                                        </p:tgtEl>
                                        <p:attrNameLst>
                                          <p:attrName>fill.type</p:attrName>
                                        </p:attrNameLst>
                                      </p:cBhvr>
                                      <p:to>
                                        <p:strVal val="solid"/>
                                      </p:to>
                                    </p:set>
                                  </p:childTnLst>
                                </p:cTn>
                              </p:par>
                            </p:childTnLst>
                          </p:cTn>
                        </p:par>
                        <p:par>
                          <p:cTn id="194" fill="hold">
                            <p:stCondLst>
                              <p:cond delay="1000"/>
                            </p:stCondLst>
                            <p:childTnLst>
                              <p:par>
                                <p:cTn id="195" presetID="30" presetClass="emph" presetSubtype="0" fill="hold" grpId="1" nodeType="afterEffect">
                                  <p:stCondLst>
                                    <p:cond delay="0"/>
                                  </p:stCondLst>
                                  <p:childTnLst>
                                    <p:animClr clrSpc="hsl" dir="cw">
                                      <p:cBhvr override="childStyle">
                                        <p:cTn id="196" dur="500" fill="hold"/>
                                        <p:tgtEl>
                                          <p:spTgt spid="41"/>
                                        </p:tgtEl>
                                        <p:attrNameLst>
                                          <p:attrName>style.color</p:attrName>
                                        </p:attrNameLst>
                                      </p:cBhvr>
                                      <p:by>
                                        <p:hsl h="0" s="12549" l="25098"/>
                                      </p:by>
                                    </p:animClr>
                                    <p:animClr clrSpc="hsl" dir="cw">
                                      <p:cBhvr>
                                        <p:cTn id="197" dur="500" fill="hold"/>
                                        <p:tgtEl>
                                          <p:spTgt spid="41"/>
                                        </p:tgtEl>
                                        <p:attrNameLst>
                                          <p:attrName>fillcolor</p:attrName>
                                        </p:attrNameLst>
                                      </p:cBhvr>
                                      <p:by>
                                        <p:hsl h="0" s="12549" l="25098"/>
                                      </p:by>
                                    </p:animClr>
                                    <p:animClr clrSpc="hsl" dir="cw">
                                      <p:cBhvr>
                                        <p:cTn id="198" dur="500" fill="hold"/>
                                        <p:tgtEl>
                                          <p:spTgt spid="41"/>
                                        </p:tgtEl>
                                        <p:attrNameLst>
                                          <p:attrName>stroke.color</p:attrName>
                                        </p:attrNameLst>
                                      </p:cBhvr>
                                      <p:by>
                                        <p:hsl h="0" s="12549" l="25098"/>
                                      </p:by>
                                    </p:animClr>
                                    <p:set>
                                      <p:cBhvr>
                                        <p:cTn id="199" dur="500" fill="hold"/>
                                        <p:tgtEl>
                                          <p:spTgt spid="41"/>
                                        </p:tgtEl>
                                        <p:attrNameLst>
                                          <p:attrName>fill.type</p:attrName>
                                        </p:attrNameLst>
                                      </p:cBhvr>
                                      <p:to>
                                        <p:strVal val="solid"/>
                                      </p:to>
                                    </p:set>
                                  </p:childTnLst>
                                </p:cTn>
                              </p:par>
                              <p:par>
                                <p:cTn id="200" presetID="30" presetClass="emph" presetSubtype="0" fill="hold" nodeType="withEffect">
                                  <p:stCondLst>
                                    <p:cond delay="0"/>
                                  </p:stCondLst>
                                  <p:childTnLst>
                                    <p:animClr clrSpc="hsl" dir="cw">
                                      <p:cBhvr override="childStyle">
                                        <p:cTn id="201" dur="500" fill="hold"/>
                                        <p:tgtEl>
                                          <p:spTgt spid="57"/>
                                        </p:tgtEl>
                                        <p:attrNameLst>
                                          <p:attrName>style.color</p:attrName>
                                        </p:attrNameLst>
                                      </p:cBhvr>
                                      <p:by>
                                        <p:hsl h="0" s="12549" l="25098"/>
                                      </p:by>
                                    </p:animClr>
                                    <p:animClr clrSpc="hsl" dir="cw">
                                      <p:cBhvr>
                                        <p:cTn id="202" dur="500" fill="hold"/>
                                        <p:tgtEl>
                                          <p:spTgt spid="57"/>
                                        </p:tgtEl>
                                        <p:attrNameLst>
                                          <p:attrName>fillcolor</p:attrName>
                                        </p:attrNameLst>
                                      </p:cBhvr>
                                      <p:by>
                                        <p:hsl h="0" s="12549" l="25098"/>
                                      </p:by>
                                    </p:animClr>
                                    <p:animClr clrSpc="hsl" dir="cw">
                                      <p:cBhvr>
                                        <p:cTn id="203" dur="500" fill="hold"/>
                                        <p:tgtEl>
                                          <p:spTgt spid="57"/>
                                        </p:tgtEl>
                                        <p:attrNameLst>
                                          <p:attrName>stroke.color</p:attrName>
                                        </p:attrNameLst>
                                      </p:cBhvr>
                                      <p:by>
                                        <p:hsl h="0" s="12549" l="25098"/>
                                      </p:by>
                                    </p:animClr>
                                    <p:set>
                                      <p:cBhvr>
                                        <p:cTn id="204" dur="500" fill="hold"/>
                                        <p:tgtEl>
                                          <p:spTgt spid="5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59" grpId="0" animBg="1"/>
      <p:bldP spid="60" grpId="0" animBg="1"/>
      <p:bldP spid="61" grpId="0" animBg="1"/>
      <p:bldP spid="62" grpId="0" animBg="1"/>
      <p:bldP spid="63" grpId="0" animBg="1"/>
      <p:bldP spid="6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63399"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normAutofit fontScale="70000" lnSpcReduction="20000"/>
          </a:bodyPr>
          <a:lstStyle/>
          <a:p>
            <a:pPr marL="457200" indent="-457200">
              <a:buFont typeface="+mj-lt"/>
              <a:buAutoNum type="arabicPeriod" startAt="10"/>
            </a:pPr>
            <a:r>
              <a:rPr lang="vi-VN"/>
              <a:t>Duyệt đồ thị theo chiều sâu dùng đệ quy</a:t>
            </a:r>
          </a:p>
          <a:p>
            <a:pPr marL="457200" lvl="1" indent="0">
              <a:buNone/>
            </a:pPr>
            <a:r>
              <a:rPr lang="vi-VN">
                <a:solidFill>
                  <a:srgbClr val="98676A"/>
                </a:solidFill>
                <a:latin typeface="Consolas" panose="020B0609020204030204" pitchFamily="49" charset="0"/>
              </a:rPr>
              <a:t>void</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DFS_Recursion</a:t>
            </a:r>
            <a:r>
              <a:rPr lang="vi-VN">
                <a:solidFill>
                  <a:srgbClr val="D3AF86"/>
                </a:solidFill>
                <a:latin typeface="Consolas" panose="020B0609020204030204" pitchFamily="49" charset="0"/>
              </a:rPr>
              <a:t>(Graph &amp;g, </a:t>
            </a:r>
            <a:r>
              <a:rPr lang="vi-VN">
                <a:solidFill>
                  <a:srgbClr val="98676A"/>
                </a:solidFill>
                <a:latin typeface="Consolas" panose="020B0609020204030204" pitchFamily="49" charset="0"/>
              </a:rPr>
              <a:t>char</a:t>
            </a:r>
            <a:r>
              <a:rPr lang="vi-VN">
                <a:solidFill>
                  <a:srgbClr val="D3AF86"/>
                </a:solidFill>
                <a:latin typeface="Consolas" panose="020B0609020204030204" pitchFamily="49" charset="0"/>
              </a:rPr>
              <a:t> start)</a:t>
            </a:r>
          </a:p>
          <a:p>
            <a:pPr marL="457200" lvl="1" indent="0">
              <a:buNone/>
            </a:pP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Tìm vị trí đỉnh start và đánh dấu đã xét; Xuất tên đỉnh ra màn hình;</a:t>
            </a:r>
          </a:p>
          <a:p>
            <a:pPr marL="457200" lvl="1" indent="0">
              <a:buNone/>
            </a:pPr>
            <a:r>
              <a:rPr lang="vi-VN">
                <a:solidFill>
                  <a:srgbClr val="D3AF86"/>
                </a:solidFill>
                <a:latin typeface="Consolas" panose="020B0609020204030204" pitchFamily="49" charset="0"/>
              </a:rPr>
              <a:t>    Khai báo biến adj;</a:t>
            </a:r>
          </a:p>
          <a:p>
            <a:pPr marL="457200" lvl="1"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while</a:t>
            </a:r>
            <a:r>
              <a:rPr lang="vi-VN">
                <a:solidFill>
                  <a:srgbClr val="D3AF86"/>
                </a:solidFill>
                <a:latin typeface="Consolas" panose="020B0609020204030204" pitchFamily="49" charset="0"/>
              </a:rPr>
              <a:t> (</a:t>
            </a:r>
            <a:r>
              <a:rPr lang="vi-VN">
                <a:solidFill>
                  <a:srgbClr val="F79A32"/>
                </a:solidFill>
                <a:latin typeface="Consolas" panose="020B0609020204030204" pitchFamily="49" charset="0"/>
              </a:rPr>
              <a:t>true</a:t>
            </a: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a:t>
            </a:r>
          </a:p>
          <a:p>
            <a:pPr marL="457200" lvl="1" indent="0">
              <a:buNone/>
            </a:pPr>
            <a:r>
              <a:rPr lang="vi-VN">
                <a:solidFill>
                  <a:srgbClr val="D3AF86"/>
                </a:solidFill>
                <a:latin typeface="Consolas" panose="020B0609020204030204" pitchFamily="49" charset="0"/>
              </a:rPr>
              <a:t>        Gán adj cho đỉnh kề với start mà chưa xét;</a:t>
            </a:r>
          </a:p>
          <a:p>
            <a:pPr marL="457200" lvl="1" indent="0">
              <a:buNone/>
            </a:pPr>
            <a:r>
              <a:rPr lang="vi-VN">
                <a:solidFill>
                  <a:srgbClr val="D3AF86"/>
                </a:solidFill>
                <a:latin typeface="Consolas" panose="020B0609020204030204" pitchFamily="49" charset="0"/>
              </a:rPr>
              <a:t>        Nếu không tìm thấy thì  </a:t>
            </a:r>
            <a:r>
              <a:rPr lang="vi-VN">
                <a:solidFill>
                  <a:srgbClr val="98676A"/>
                </a:solidFill>
                <a:latin typeface="Consolas" panose="020B0609020204030204" pitchFamily="49" charset="0"/>
              </a:rPr>
              <a:t>break</a:t>
            </a:r>
            <a:r>
              <a:rPr lang="vi-VN">
                <a:solidFill>
                  <a:srgbClr val="D3AF86"/>
                </a:solidFill>
                <a:latin typeface="Consolas" panose="020B0609020204030204" pitchFamily="49" charset="0"/>
              </a:rPr>
              <a:t>;</a:t>
            </a:r>
          </a:p>
          <a:p>
            <a:pPr marL="457200" lvl="1" indent="0">
              <a:buNone/>
            </a:pPr>
            <a:r>
              <a:rPr lang="vi-VN">
                <a:solidFill>
                  <a:srgbClr val="D3AF86"/>
                </a:solidFill>
                <a:latin typeface="Consolas" panose="020B0609020204030204" pitchFamily="49" charset="0"/>
              </a:rPr>
              <a:t>        Ngược lại </a:t>
            </a:r>
            <a:r>
              <a:rPr lang="vi-VN">
                <a:solidFill>
                  <a:srgbClr val="DC3958"/>
                </a:solidFill>
                <a:latin typeface="Consolas" panose="020B0609020204030204" pitchFamily="49" charset="0"/>
              </a:rPr>
              <a:t>DFS_Recursion</a:t>
            </a:r>
            <a:r>
              <a:rPr lang="vi-VN">
                <a:solidFill>
                  <a:srgbClr val="D3AF86"/>
                </a:solidFill>
                <a:latin typeface="Consolas" panose="020B0609020204030204" pitchFamily="49" charset="0"/>
              </a:rPr>
              <a:t>(g, adj);</a:t>
            </a:r>
          </a:p>
          <a:p>
            <a:pPr marL="457200" lvl="1" indent="0">
              <a:buNone/>
            </a:pPr>
            <a:r>
              <a:rPr lang="vi-VN">
                <a:solidFill>
                  <a:srgbClr val="D3AF86"/>
                </a:solidFill>
                <a:latin typeface="Consolas" panose="020B0609020204030204" pitchFamily="49" charset="0"/>
              </a:rPr>
              <a:t>    }</a:t>
            </a:r>
          </a:p>
          <a:p>
            <a:pPr marL="457200" lvl="1" indent="0">
              <a:buNone/>
            </a:pPr>
            <a:r>
              <a:rPr lang="vi-VN">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49</a:t>
            </a:fld>
            <a:endParaRPr lang="vi-VN"/>
          </a:p>
        </p:txBody>
      </p:sp>
    </p:spTree>
    <p:extLst>
      <p:ext uri="{BB962C8B-B14F-4D97-AF65-F5344CB8AC3E}">
        <p14:creationId xmlns:p14="http://schemas.microsoft.com/office/powerpoint/2010/main" val="921829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arn(inVertical)">
                                      <p:cBhvr>
                                        <p:cTn id="25" dur="500"/>
                                        <p:tgtEl>
                                          <p:spTgt spid="3">
                                            <p:txEl>
                                              <p:pRg st="7" end="7"/>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arn(inVertical)">
                                      <p:cBhvr>
                                        <p:cTn id="28" dur="500"/>
                                        <p:tgtEl>
                                          <p:spTgt spid="3">
                                            <p:txEl>
                                              <p:pRg st="8" end="8"/>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arn(inVertical)">
                                      <p:cBhvr>
                                        <p:cTn id="31" dur="500"/>
                                        <p:tgtEl>
                                          <p:spTgt spid="3">
                                            <p:txEl>
                                              <p:pRg st="9" end="9"/>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arn(inVertical)">
                                      <p:cBhvr>
                                        <p:cTn id="34" dur="500"/>
                                        <p:tgtEl>
                                          <p:spTgt spid="3">
                                            <p:txEl>
                                              <p:pRg st="10" end="10"/>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arn(inVertical)">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9" name="Chỗ dành sẵn cho Nội dung 3">
            <a:extLst>
              <a:ext uri="{FF2B5EF4-FFF2-40B4-BE49-F238E27FC236}">
                <a16:creationId xmlns:a16="http://schemas.microsoft.com/office/drawing/2014/main" id="{DD969C1A-CC1C-4459-803A-9E0E44AA6A17}"/>
              </a:ext>
            </a:extLst>
          </p:cNvPr>
          <p:cNvPicPr>
            <a:picLocks noChangeAspect="1"/>
          </p:cNvPicPr>
          <p:nvPr/>
        </p:nvPicPr>
        <p:blipFill>
          <a:blip r:embed="rId3"/>
          <a:stretch>
            <a:fillRect/>
          </a:stretch>
        </p:blipFill>
        <p:spPr>
          <a:xfrm>
            <a:off x="1118988" y="1790192"/>
            <a:ext cx="6112382" cy="3270124"/>
          </a:xfrm>
          <a:prstGeom prst="rect">
            <a:avLst/>
          </a:prstGeom>
        </p:spPr>
      </p:pic>
      <p:sp>
        <p:nvSpPr>
          <p:cNvPr id="7" name="Tiêu đề 6">
            <a:extLst>
              <a:ext uri="{FF2B5EF4-FFF2-40B4-BE49-F238E27FC236}">
                <a16:creationId xmlns:a16="http://schemas.microsoft.com/office/drawing/2014/main" id="{D2BA0F02-4CD1-41C9-BD44-E72B8A3BB570}"/>
              </a:ext>
            </a:extLst>
          </p:cNvPr>
          <p:cNvSpPr>
            <a:spLocks noGrp="1"/>
          </p:cNvSpPr>
          <p:nvPr>
            <p:ph type="title"/>
          </p:nvPr>
        </p:nvSpPr>
        <p:spPr/>
        <p:txBody>
          <a:bodyPr/>
          <a:lstStyle/>
          <a:p>
            <a:endParaRPr lang="vi-VN"/>
          </a:p>
        </p:txBody>
      </p:sp>
      <p:sp>
        <p:nvSpPr>
          <p:cNvPr id="5" name="Chỗ dành sẵn cho Ngày tháng 4">
            <a:extLst>
              <a:ext uri="{FF2B5EF4-FFF2-40B4-BE49-F238E27FC236}">
                <a16:creationId xmlns:a16="http://schemas.microsoft.com/office/drawing/2014/main" id="{3A248F68-A0A3-4E88-8419-D987C66AC64C}"/>
              </a:ext>
            </a:extLst>
          </p:cNvPr>
          <p:cNvSpPr>
            <a:spLocks noGrp="1"/>
          </p:cNvSpPr>
          <p:nvPr>
            <p:ph type="dt" sz="half" idx="10"/>
          </p:nvPr>
        </p:nvSpPr>
        <p:spPr>
          <a:xfrm>
            <a:off x="7077511" y="6309360"/>
            <a:ext cx="2743200" cy="365125"/>
          </a:xfrm>
        </p:spPr>
        <p:txBody>
          <a:bodyPr vert="horz" lIns="91440" tIns="45720" rIns="91440" bIns="45720" rtlCol="0" anchor="ctr">
            <a:normAutofit/>
          </a:bodyPr>
          <a:lstStyle/>
          <a:p>
            <a:pPr defTabSz="914400">
              <a:spcAft>
                <a:spcPts val="600"/>
              </a:spcAft>
            </a:pPr>
            <a:fld id="{CF8B094E-B3F7-45CC-9FE8-D76D32A4AEFA}" type="datetime1">
              <a:rPr lang="en-US" smtClean="0"/>
              <a:pPr defTabSz="914400">
                <a:spcAft>
                  <a:spcPts val="600"/>
                </a:spcAft>
              </a:pPr>
              <a:t>4/7/2018</a:t>
            </a:fld>
            <a:endParaRPr lang="en-US"/>
          </a:p>
        </p:txBody>
      </p:sp>
      <p:sp>
        <p:nvSpPr>
          <p:cNvPr id="6" name="Chỗ dành sẵn cho Số hiệu Bản chiếu 5">
            <a:extLst>
              <a:ext uri="{FF2B5EF4-FFF2-40B4-BE49-F238E27FC236}">
                <a16:creationId xmlns:a16="http://schemas.microsoft.com/office/drawing/2014/main" id="{E059B19A-BEC3-47C3-8B52-A949DDE0092D}"/>
              </a:ext>
            </a:extLst>
          </p:cNvPr>
          <p:cNvSpPr>
            <a:spLocks noGrp="1"/>
          </p:cNvSpPr>
          <p:nvPr>
            <p:ph type="sldNum" sz="quarter" idx="12"/>
          </p:nvPr>
        </p:nvSpPr>
        <p:spPr>
          <a:xfrm>
            <a:off x="9896911" y="6309360"/>
            <a:ext cx="771089" cy="365125"/>
          </a:xfrm>
        </p:spPr>
        <p:txBody>
          <a:bodyPr vert="horz" lIns="91440" tIns="45720" rIns="91440" bIns="45720" rtlCol="0" anchor="ctr">
            <a:normAutofit/>
          </a:bodyPr>
          <a:lstStyle/>
          <a:p>
            <a:pPr defTabSz="914400">
              <a:spcAft>
                <a:spcPts val="600"/>
              </a:spcAft>
            </a:pPr>
            <a:fld id="{0B2CFA18-319A-48AE-A18B-716ED0DA894D}" type="slidenum">
              <a:rPr lang="en-US" smtClean="0"/>
              <a:pPr defTabSz="914400">
                <a:spcAft>
                  <a:spcPts val="600"/>
                </a:spcAft>
              </a:pPr>
              <a:t>5</a:t>
            </a:fld>
            <a:endParaRPr lang="en-US"/>
          </a:p>
        </p:txBody>
      </p:sp>
      <p:sp>
        <p:nvSpPr>
          <p:cNvPr id="76" name="Tiêu đề 1">
            <a:extLst>
              <a:ext uri="{FF2B5EF4-FFF2-40B4-BE49-F238E27FC236}">
                <a16:creationId xmlns:a16="http://schemas.microsoft.com/office/drawing/2014/main" id="{0535CFFF-12E7-4925-B14C-D7F15B04AE19}"/>
              </a:ext>
            </a:extLst>
          </p:cNvPr>
          <p:cNvSpPr txBox="1">
            <a:spLocks/>
          </p:cNvSpPr>
          <p:nvPr/>
        </p:nvSpPr>
        <p:spPr>
          <a:xfrm>
            <a:off x="8036041" y="618518"/>
            <a:ext cx="3281003"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vi-VN" sz="2800"/>
              <a:t>I. tổng quan về phương pháp</a:t>
            </a:r>
          </a:p>
        </p:txBody>
      </p:sp>
      <p:sp>
        <p:nvSpPr>
          <p:cNvPr id="78" name="Content Placeholder 10">
            <a:extLst>
              <a:ext uri="{FF2B5EF4-FFF2-40B4-BE49-F238E27FC236}">
                <a16:creationId xmlns:a16="http://schemas.microsoft.com/office/drawing/2014/main" id="{EEDCF081-1D0E-422B-A3F1-548CB571F4D4}"/>
              </a:ext>
            </a:extLst>
          </p:cNvPr>
          <p:cNvSpPr txBox="1">
            <a:spLocks/>
          </p:cNvSpPr>
          <p:nvPr/>
        </p:nvSpPr>
        <p:spPr>
          <a:xfrm>
            <a:off x="8036041" y="2249487"/>
            <a:ext cx="3281004"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latin typeface="Arial" panose="020B0604020202020204" pitchFamily="34" charset="0"/>
                <a:cs typeface="Arial" panose="020B0604020202020204" pitchFamily="34" charset="0"/>
              </a:rPr>
              <a:t>Hình 2. Minh họa bằng danh sách cạnh</a:t>
            </a:r>
          </a:p>
          <a:p>
            <a:endParaRPr lang="en-US"/>
          </a:p>
        </p:txBody>
      </p:sp>
    </p:spTree>
    <p:extLst>
      <p:ext uri="{BB962C8B-B14F-4D97-AF65-F5344CB8AC3E}">
        <p14:creationId xmlns:p14="http://schemas.microsoft.com/office/powerpoint/2010/main" val="3452241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Char"/>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AA3E6CD-C55E-4CE0-9C07-86FF4B09FF9D}"/>
              </a:ext>
            </a:extLst>
          </p:cNvPr>
          <p:cNvSpPr>
            <a:spLocks noGrp="1"/>
          </p:cNvSpPr>
          <p:nvPr>
            <p:ph type="title"/>
          </p:nvPr>
        </p:nvSpPr>
        <p:spPr/>
        <p:txBody>
          <a:bodyPr/>
          <a:lstStyle/>
          <a:p>
            <a:r>
              <a:rPr lang="vi-VN"/>
              <a:t>v. kết luận</a:t>
            </a:r>
          </a:p>
        </p:txBody>
      </p:sp>
      <p:sp>
        <p:nvSpPr>
          <p:cNvPr id="3" name="Chỗ dành sẵn cho Nội dung 2">
            <a:extLst>
              <a:ext uri="{FF2B5EF4-FFF2-40B4-BE49-F238E27FC236}">
                <a16:creationId xmlns:a16="http://schemas.microsoft.com/office/drawing/2014/main" id="{8D2A1EE0-DFE1-44CD-B816-F7AE35D67711}"/>
              </a:ext>
            </a:extLst>
          </p:cNvPr>
          <p:cNvSpPr>
            <a:spLocks noGrp="1"/>
          </p:cNvSpPr>
          <p:nvPr>
            <p:ph idx="1"/>
          </p:nvPr>
        </p:nvSpPr>
        <p:spPr/>
        <p:txBody>
          <a:bodyPr>
            <a:normAutofit/>
          </a:bodyPr>
          <a:lstStyle/>
          <a:p>
            <a:pPr marL="457200" indent="-457200">
              <a:buFont typeface="+mj-lt"/>
              <a:buAutoNum type="arabicPeriod"/>
            </a:pPr>
            <a:r>
              <a:rPr lang="vi-VN"/>
              <a:t>Nhận xét</a:t>
            </a:r>
          </a:p>
          <a:p>
            <a:pPr marL="0" indent="0">
              <a:buNone/>
            </a:pPr>
            <a:r>
              <a:rPr lang="vi-VN"/>
              <a:t>Phương pháp cài đặt và biểu diễn đồ thị bằng danh sách cạnh gặp không quá nhiều khó khăn bởi vì nó là một trong những phương pháp biểu diễn đơn giản nhất về đồ thị. Nhưng không tốt nếu biểu diễn cho một đồ thị có nhiều đỉnh </a:t>
            </a:r>
            <a:r>
              <a:rPr lang="vi-VN">
                <a:latin typeface="Cambria" panose="02040503050406030204" pitchFamily="18" charset="0"/>
              </a:rPr>
              <a:t>|</a:t>
            </a:r>
            <a:r>
              <a:rPr lang="vi-VN" i="1">
                <a:latin typeface="Cambria" panose="02040503050406030204" pitchFamily="18" charset="0"/>
              </a:rPr>
              <a:t>V</a:t>
            </a:r>
            <a:r>
              <a:rPr lang="vi-VN">
                <a:latin typeface="Cambria" panose="02040503050406030204" pitchFamily="18" charset="0"/>
              </a:rPr>
              <a:t>|</a:t>
            </a:r>
            <a:r>
              <a:rPr lang="vi-VN"/>
              <a:t> và nhiều cạnh </a:t>
            </a:r>
            <a:r>
              <a:rPr lang="vi-VN">
                <a:latin typeface="Cambria" panose="02040503050406030204" pitchFamily="18" charset="0"/>
              </a:rPr>
              <a:t>|</a:t>
            </a:r>
            <a:r>
              <a:rPr lang="vi-VN" i="1">
                <a:latin typeface="Cambria" panose="02040503050406030204" pitchFamily="18" charset="0"/>
              </a:rPr>
              <a:t>E</a:t>
            </a:r>
            <a:r>
              <a:rPr lang="vi-VN">
                <a:latin typeface="Cambria" panose="02040503050406030204" pitchFamily="18" charset="0"/>
              </a:rPr>
              <a:t>|</a:t>
            </a:r>
            <a:r>
              <a:rPr lang="vi-VN"/>
              <a:t> .</a:t>
            </a:r>
          </a:p>
        </p:txBody>
      </p:sp>
      <p:sp>
        <p:nvSpPr>
          <p:cNvPr id="4" name="Chỗ dành sẵn cho Ngày tháng 3">
            <a:extLst>
              <a:ext uri="{FF2B5EF4-FFF2-40B4-BE49-F238E27FC236}">
                <a16:creationId xmlns:a16="http://schemas.microsoft.com/office/drawing/2014/main" id="{EFCBA62D-D50A-4498-9BFF-234A51FB9929}"/>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89BFE12-80C3-4E9D-905A-48A2B3E07D50}"/>
              </a:ext>
            </a:extLst>
          </p:cNvPr>
          <p:cNvSpPr>
            <a:spLocks noGrp="1"/>
          </p:cNvSpPr>
          <p:nvPr>
            <p:ph type="sldNum" sz="quarter" idx="12"/>
          </p:nvPr>
        </p:nvSpPr>
        <p:spPr/>
        <p:txBody>
          <a:bodyPr/>
          <a:lstStyle/>
          <a:p>
            <a:fld id="{0B2CFA18-319A-48AE-A18B-716ED0DA894D}" type="slidenum">
              <a:rPr lang="vi-VN" smtClean="0"/>
              <a:t>50</a:t>
            </a:fld>
            <a:endParaRPr lang="vi-VN"/>
          </a:p>
        </p:txBody>
      </p:sp>
    </p:spTree>
    <p:extLst>
      <p:ext uri="{BB962C8B-B14F-4D97-AF65-F5344CB8AC3E}">
        <p14:creationId xmlns:p14="http://schemas.microsoft.com/office/powerpoint/2010/main" val="325476322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AA3E6CD-C55E-4CE0-9C07-86FF4B09FF9D}"/>
              </a:ext>
            </a:extLst>
          </p:cNvPr>
          <p:cNvSpPr>
            <a:spLocks noGrp="1"/>
          </p:cNvSpPr>
          <p:nvPr>
            <p:ph type="title"/>
          </p:nvPr>
        </p:nvSpPr>
        <p:spPr/>
        <p:txBody>
          <a:bodyPr/>
          <a:lstStyle/>
          <a:p>
            <a:r>
              <a:rPr lang="vi-VN"/>
              <a:t>v. kết luận</a:t>
            </a:r>
          </a:p>
        </p:txBody>
      </p:sp>
      <p:sp>
        <p:nvSpPr>
          <p:cNvPr id="3" name="Chỗ dành sẵn cho Nội dung 2">
            <a:extLst>
              <a:ext uri="{FF2B5EF4-FFF2-40B4-BE49-F238E27FC236}">
                <a16:creationId xmlns:a16="http://schemas.microsoft.com/office/drawing/2014/main" id="{8D2A1EE0-DFE1-44CD-B816-F7AE35D67711}"/>
              </a:ext>
            </a:extLst>
          </p:cNvPr>
          <p:cNvSpPr>
            <a:spLocks noGrp="1"/>
          </p:cNvSpPr>
          <p:nvPr>
            <p:ph idx="1"/>
          </p:nvPr>
        </p:nvSpPr>
        <p:spPr/>
        <p:txBody>
          <a:bodyPr>
            <a:normAutofit fontScale="85000" lnSpcReduction="10000"/>
          </a:bodyPr>
          <a:lstStyle/>
          <a:p>
            <a:pPr marL="457200" indent="-457200">
              <a:buFont typeface="+mj-lt"/>
              <a:buAutoNum type="arabicPeriod" startAt="2"/>
            </a:pPr>
            <a:r>
              <a:rPr lang="vi-VN"/>
              <a:t>Hướng phát triển </a:t>
            </a:r>
          </a:p>
          <a:p>
            <a:pPr marL="0" indent="0">
              <a:buNone/>
            </a:pPr>
            <a:r>
              <a:rPr lang="vi-VN"/>
              <a:t>Dựa vào danh sách cạnh, ta có thể nâng lên thành một phương pháp biểu diễn đồ thị khác, đó là danh sách đỉnh kề. Trong phương pháp này, ta sẽ lưu trữ các đỉnh kề với đỉnh i bằng danh sách cạnh (danh sách cạnh này không có tên đỉnh đầu) và một mảng một chiều LIST lưu n đỉnh với LIST[i] là con trỏ trỏ tới danh sách các đỉnh kề với đỉnh i. Nếu như trong cách biểu diễn đồ thị bằng danh sách cạnh, để kiểm tra một cạnh có tồn tại hay không (tức là có cạnh nối giữa u và v) ta phải đi từ đầu danh sách xuống thì ở phương pháp này, ta có thể truy xuất nhanh các đỉnh kề của đỉnh i và duyệt danh sách cạnh với thao tác ít hơn.</a:t>
            </a:r>
          </a:p>
        </p:txBody>
      </p:sp>
      <p:sp>
        <p:nvSpPr>
          <p:cNvPr id="4" name="Chỗ dành sẵn cho Ngày tháng 3">
            <a:extLst>
              <a:ext uri="{FF2B5EF4-FFF2-40B4-BE49-F238E27FC236}">
                <a16:creationId xmlns:a16="http://schemas.microsoft.com/office/drawing/2014/main" id="{EFCBA62D-D50A-4498-9BFF-234A51FB9929}"/>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89BFE12-80C3-4E9D-905A-48A2B3E07D50}"/>
              </a:ext>
            </a:extLst>
          </p:cNvPr>
          <p:cNvSpPr>
            <a:spLocks noGrp="1"/>
          </p:cNvSpPr>
          <p:nvPr>
            <p:ph type="sldNum" sz="quarter" idx="12"/>
          </p:nvPr>
        </p:nvSpPr>
        <p:spPr/>
        <p:txBody>
          <a:bodyPr/>
          <a:lstStyle/>
          <a:p>
            <a:fld id="{0B2CFA18-319A-48AE-A18B-716ED0DA894D}" type="slidenum">
              <a:rPr lang="vi-VN" smtClean="0"/>
              <a:t>51</a:t>
            </a:fld>
            <a:endParaRPr lang="vi-VN"/>
          </a:p>
        </p:txBody>
      </p:sp>
    </p:spTree>
    <p:extLst>
      <p:ext uri="{BB962C8B-B14F-4D97-AF65-F5344CB8AC3E}">
        <p14:creationId xmlns:p14="http://schemas.microsoft.com/office/powerpoint/2010/main" val="2543435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AA3E6CD-C55E-4CE0-9C07-86FF4B09FF9D}"/>
              </a:ext>
            </a:extLst>
          </p:cNvPr>
          <p:cNvSpPr>
            <a:spLocks noGrp="1"/>
          </p:cNvSpPr>
          <p:nvPr>
            <p:ph type="title"/>
          </p:nvPr>
        </p:nvSpPr>
        <p:spPr/>
        <p:txBody>
          <a:bodyPr/>
          <a:lstStyle/>
          <a:p>
            <a:r>
              <a:rPr lang="vi-VN"/>
              <a:t>v. kết luận</a:t>
            </a:r>
          </a:p>
        </p:txBody>
      </p:sp>
      <p:sp>
        <p:nvSpPr>
          <p:cNvPr id="3" name="Chỗ dành sẵn cho Nội dung 2">
            <a:extLst>
              <a:ext uri="{FF2B5EF4-FFF2-40B4-BE49-F238E27FC236}">
                <a16:creationId xmlns:a16="http://schemas.microsoft.com/office/drawing/2014/main" id="{8D2A1EE0-DFE1-44CD-B816-F7AE35D67711}"/>
              </a:ext>
            </a:extLst>
          </p:cNvPr>
          <p:cNvSpPr>
            <a:spLocks noGrp="1"/>
          </p:cNvSpPr>
          <p:nvPr>
            <p:ph idx="1"/>
          </p:nvPr>
        </p:nvSpPr>
        <p:spPr/>
        <p:txBody>
          <a:bodyPr>
            <a:normAutofit/>
          </a:bodyPr>
          <a:lstStyle/>
          <a:p>
            <a:pPr marL="457200" indent="-457200">
              <a:buFont typeface="+mj-lt"/>
              <a:buAutoNum type="arabicPeriod" startAt="3"/>
            </a:pPr>
            <a:r>
              <a:rPr lang="vi-VN"/>
              <a:t>Hạn chế - Khó khăn </a:t>
            </a:r>
          </a:p>
          <a:p>
            <a:pPr marL="0" indent="0">
              <a:buNone/>
            </a:pPr>
            <a:r>
              <a:rPr lang="vi-VN"/>
              <a:t>Nhược điểm cơ bản của danh sách cạnh là khi ta cần duyệt tất cả các đỉnh kề với đỉnh v nào đó của đồ thị, thì chẳng có cách nào khác là phải duyệt tất cả các cạnh, lọc ra những cạnh có chứa đỉnh v và xét đỉnh  còn lại (ví dụ như hàm FindFirstAdjacentVertex ). Điều đó khá tốn thời gian trong trường hợp đồ thị dày (nhiều cạnh).</a:t>
            </a:r>
          </a:p>
        </p:txBody>
      </p:sp>
      <p:sp>
        <p:nvSpPr>
          <p:cNvPr id="4" name="Chỗ dành sẵn cho Ngày tháng 3">
            <a:extLst>
              <a:ext uri="{FF2B5EF4-FFF2-40B4-BE49-F238E27FC236}">
                <a16:creationId xmlns:a16="http://schemas.microsoft.com/office/drawing/2014/main" id="{EFCBA62D-D50A-4498-9BFF-234A51FB9929}"/>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89BFE12-80C3-4E9D-905A-48A2B3E07D50}"/>
              </a:ext>
            </a:extLst>
          </p:cNvPr>
          <p:cNvSpPr>
            <a:spLocks noGrp="1"/>
          </p:cNvSpPr>
          <p:nvPr>
            <p:ph type="sldNum" sz="quarter" idx="12"/>
          </p:nvPr>
        </p:nvSpPr>
        <p:spPr/>
        <p:txBody>
          <a:bodyPr/>
          <a:lstStyle/>
          <a:p>
            <a:fld id="{0B2CFA18-319A-48AE-A18B-716ED0DA894D}" type="slidenum">
              <a:rPr lang="vi-VN" smtClean="0"/>
              <a:t>52</a:t>
            </a:fld>
            <a:endParaRPr lang="vi-VN"/>
          </a:p>
        </p:txBody>
      </p:sp>
    </p:spTree>
    <p:extLst>
      <p:ext uri="{BB962C8B-B14F-4D97-AF65-F5344CB8AC3E}">
        <p14:creationId xmlns:p14="http://schemas.microsoft.com/office/powerpoint/2010/main" val="365338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2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2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AA3E6CD-C55E-4CE0-9C07-86FF4B09FF9D}"/>
              </a:ext>
            </a:extLst>
          </p:cNvPr>
          <p:cNvSpPr>
            <a:spLocks noGrp="1"/>
          </p:cNvSpPr>
          <p:nvPr>
            <p:ph type="title"/>
          </p:nvPr>
        </p:nvSpPr>
        <p:spPr/>
        <p:txBody>
          <a:bodyPr/>
          <a:lstStyle/>
          <a:p>
            <a:r>
              <a:rPr lang="vi-VN"/>
              <a:t>v. kết luận</a:t>
            </a:r>
          </a:p>
        </p:txBody>
      </p:sp>
      <p:sp>
        <p:nvSpPr>
          <p:cNvPr id="3" name="Chỗ dành sẵn cho Nội dung 2">
            <a:extLst>
              <a:ext uri="{FF2B5EF4-FFF2-40B4-BE49-F238E27FC236}">
                <a16:creationId xmlns:a16="http://schemas.microsoft.com/office/drawing/2014/main" id="{8D2A1EE0-DFE1-44CD-B816-F7AE35D67711}"/>
              </a:ext>
            </a:extLst>
          </p:cNvPr>
          <p:cNvSpPr>
            <a:spLocks noGrp="1"/>
          </p:cNvSpPr>
          <p:nvPr>
            <p:ph idx="1"/>
          </p:nvPr>
        </p:nvSpPr>
        <p:spPr/>
        <p:txBody>
          <a:bodyPr>
            <a:normAutofit/>
          </a:bodyPr>
          <a:lstStyle/>
          <a:p>
            <a:pPr marL="457200" indent="-457200">
              <a:buFont typeface="+mj-lt"/>
              <a:buAutoNum type="arabicPeriod" startAt="3"/>
            </a:pPr>
            <a:r>
              <a:rPr lang="vi-VN"/>
              <a:t>Hạn chế - Khó khăn </a:t>
            </a:r>
          </a:p>
          <a:p>
            <a:pPr marL="0" indent="0">
              <a:buNone/>
            </a:pPr>
            <a:endParaRPr lang="vi-VN"/>
          </a:p>
        </p:txBody>
      </p:sp>
      <p:sp>
        <p:nvSpPr>
          <p:cNvPr id="4" name="Chỗ dành sẵn cho Ngày tháng 3">
            <a:extLst>
              <a:ext uri="{FF2B5EF4-FFF2-40B4-BE49-F238E27FC236}">
                <a16:creationId xmlns:a16="http://schemas.microsoft.com/office/drawing/2014/main" id="{EFCBA62D-D50A-4498-9BFF-234A51FB9929}"/>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89BFE12-80C3-4E9D-905A-48A2B3E07D50}"/>
              </a:ext>
            </a:extLst>
          </p:cNvPr>
          <p:cNvSpPr>
            <a:spLocks noGrp="1"/>
          </p:cNvSpPr>
          <p:nvPr>
            <p:ph type="sldNum" sz="quarter" idx="12"/>
          </p:nvPr>
        </p:nvSpPr>
        <p:spPr/>
        <p:txBody>
          <a:bodyPr/>
          <a:lstStyle/>
          <a:p>
            <a:fld id="{0B2CFA18-319A-48AE-A18B-716ED0DA894D}" type="slidenum">
              <a:rPr lang="vi-VN" smtClean="0"/>
              <a:t>53</a:t>
            </a:fld>
            <a:endParaRPr lang="vi-VN"/>
          </a:p>
        </p:txBody>
      </p:sp>
      <p:pic>
        <p:nvPicPr>
          <p:cNvPr id="6" name="Hình ảnh 5">
            <a:extLst>
              <a:ext uri="{FF2B5EF4-FFF2-40B4-BE49-F238E27FC236}">
                <a16:creationId xmlns:a16="http://schemas.microsoft.com/office/drawing/2014/main" id="{1C487004-ADE3-4BB8-A842-F958328E1170}"/>
              </a:ext>
            </a:extLst>
          </p:cNvPr>
          <p:cNvPicPr>
            <a:picLocks noChangeAspect="1"/>
          </p:cNvPicPr>
          <p:nvPr/>
        </p:nvPicPr>
        <p:blipFill>
          <a:blip r:embed="rId2"/>
          <a:stretch>
            <a:fillRect/>
          </a:stretch>
        </p:blipFill>
        <p:spPr>
          <a:xfrm>
            <a:off x="2899531" y="2825313"/>
            <a:ext cx="6389760" cy="3423086"/>
          </a:xfrm>
          <a:prstGeom prst="rect">
            <a:avLst/>
          </a:prstGeom>
        </p:spPr>
      </p:pic>
    </p:spTree>
    <p:extLst>
      <p:ext uri="{BB962C8B-B14F-4D97-AF65-F5344CB8AC3E}">
        <p14:creationId xmlns:p14="http://schemas.microsoft.com/office/powerpoint/2010/main" val="2096489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AA3E6CD-C55E-4CE0-9C07-86FF4B09FF9D}"/>
              </a:ext>
            </a:extLst>
          </p:cNvPr>
          <p:cNvSpPr>
            <a:spLocks noGrp="1"/>
          </p:cNvSpPr>
          <p:nvPr>
            <p:ph type="title"/>
          </p:nvPr>
        </p:nvSpPr>
        <p:spPr/>
        <p:txBody>
          <a:bodyPr/>
          <a:lstStyle/>
          <a:p>
            <a:r>
              <a:rPr lang="vi-VN"/>
              <a:t>v. kết luận</a:t>
            </a:r>
          </a:p>
        </p:txBody>
      </p:sp>
      <p:sp>
        <p:nvSpPr>
          <p:cNvPr id="3" name="Chỗ dành sẵn cho Nội dung 2">
            <a:extLst>
              <a:ext uri="{FF2B5EF4-FFF2-40B4-BE49-F238E27FC236}">
                <a16:creationId xmlns:a16="http://schemas.microsoft.com/office/drawing/2014/main" id="{8D2A1EE0-DFE1-44CD-B816-F7AE35D67711}"/>
              </a:ext>
            </a:extLst>
          </p:cNvPr>
          <p:cNvSpPr>
            <a:spLocks noGrp="1"/>
          </p:cNvSpPr>
          <p:nvPr>
            <p:ph idx="1"/>
          </p:nvPr>
        </p:nvSpPr>
        <p:spPr/>
        <p:txBody>
          <a:bodyPr>
            <a:normAutofit fontScale="85000" lnSpcReduction="10000"/>
          </a:bodyPr>
          <a:lstStyle/>
          <a:p>
            <a:pPr marL="457200" indent="-457200">
              <a:buFont typeface="+mj-lt"/>
              <a:buAutoNum type="arabicPeriod" startAt="3"/>
            </a:pPr>
            <a:r>
              <a:rPr lang="vi-VN"/>
              <a:t>Hạn chế - Khó khăn</a:t>
            </a:r>
          </a:p>
          <a:p>
            <a:pPr marL="0" indent="0">
              <a:buNone/>
            </a:pPr>
            <a:r>
              <a:rPr lang="vi-VN"/>
              <a:t>Hãy tưởng tượng phải duyệt qua một danh lớn để xem một cạnh có tồn tại hay không, vì danh sách các cạnh không tuân theo bất kỳ thứ tự cụ thể nào nên cạnh có thể ở cuối của danh sách! Hoặc có khi nó không hề tồn tại mà vẫn phải lặp lại toàn bộ danh sách để kiểm tra nó. Không chỉ công việc này sẽ làm mất thời gian tuyến tính với O(E) lần, trong đó E đại diện cho tất cả các cạnh của đồ thị - một danh sách cạnh cũng cần đòi hỏi không gian lưu trữ O(E) , mà nó còn khá là hạn chế thao tác trên danh sách cạnh. Đây là một ví dụ minh họa cho phương pháp biểu diễn đơn giản nhất nhưng lại khá là hạn chế cho mục đích công việc. </a:t>
            </a:r>
          </a:p>
          <a:p>
            <a:pPr marL="0" indent="0">
              <a:buNone/>
            </a:pPr>
            <a:endParaRPr lang="vi-VN"/>
          </a:p>
        </p:txBody>
      </p:sp>
      <p:sp>
        <p:nvSpPr>
          <p:cNvPr id="4" name="Chỗ dành sẵn cho Ngày tháng 3">
            <a:extLst>
              <a:ext uri="{FF2B5EF4-FFF2-40B4-BE49-F238E27FC236}">
                <a16:creationId xmlns:a16="http://schemas.microsoft.com/office/drawing/2014/main" id="{EFCBA62D-D50A-4498-9BFF-234A51FB9929}"/>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89BFE12-80C3-4E9D-905A-48A2B3E07D50}"/>
              </a:ext>
            </a:extLst>
          </p:cNvPr>
          <p:cNvSpPr>
            <a:spLocks noGrp="1"/>
          </p:cNvSpPr>
          <p:nvPr>
            <p:ph type="sldNum" sz="quarter" idx="12"/>
          </p:nvPr>
        </p:nvSpPr>
        <p:spPr/>
        <p:txBody>
          <a:bodyPr/>
          <a:lstStyle/>
          <a:p>
            <a:fld id="{0B2CFA18-319A-48AE-A18B-716ED0DA894D}" type="slidenum">
              <a:rPr lang="vi-VN" smtClean="0"/>
              <a:t>54</a:t>
            </a:fld>
            <a:endParaRPr lang="vi-VN"/>
          </a:p>
        </p:txBody>
      </p:sp>
    </p:spTree>
    <p:extLst>
      <p:ext uri="{BB962C8B-B14F-4D97-AF65-F5344CB8AC3E}">
        <p14:creationId xmlns:p14="http://schemas.microsoft.com/office/powerpoint/2010/main" val="822697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C91C44-87FB-4D91-85AD-7EE87A49D992}"/>
              </a:ext>
            </a:extLst>
          </p:cNvPr>
          <p:cNvSpPr>
            <a:spLocks noGrp="1"/>
          </p:cNvSpPr>
          <p:nvPr>
            <p:ph type="title"/>
          </p:nvPr>
        </p:nvSpPr>
        <p:spPr/>
        <p:txBody>
          <a:bodyPr/>
          <a:lstStyle/>
          <a:p>
            <a:pPr algn="ctr"/>
            <a:r>
              <a:rPr lang="vi-VN">
                <a:latin typeface="Cambria" panose="02040503050406030204" pitchFamily="18" charset="0"/>
              </a:rPr>
              <a:t>Cảm ơn mọi người đã quan tâm theo dõi</a:t>
            </a:r>
          </a:p>
        </p:txBody>
      </p:sp>
      <p:pic>
        <p:nvPicPr>
          <p:cNvPr id="7" name="Chỗ dành sẵn cho Nội dung 6">
            <a:extLst>
              <a:ext uri="{FF2B5EF4-FFF2-40B4-BE49-F238E27FC236}">
                <a16:creationId xmlns:a16="http://schemas.microsoft.com/office/drawing/2014/main" id="{57E50818-810A-4B83-B1ED-BF80CD6107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7598" y="2249488"/>
            <a:ext cx="4553629" cy="3541712"/>
          </a:xfrm>
        </p:spPr>
      </p:pic>
      <p:sp>
        <p:nvSpPr>
          <p:cNvPr id="4" name="Chỗ dành sẵn cho Ngày tháng 3">
            <a:extLst>
              <a:ext uri="{FF2B5EF4-FFF2-40B4-BE49-F238E27FC236}">
                <a16:creationId xmlns:a16="http://schemas.microsoft.com/office/drawing/2014/main" id="{F9DDC41D-A8F3-4582-8AF4-8D16BC265CB8}"/>
              </a:ext>
            </a:extLst>
          </p:cNvPr>
          <p:cNvSpPr>
            <a:spLocks noGrp="1"/>
          </p:cNvSpPr>
          <p:nvPr>
            <p:ph type="dt" sz="half" idx="10"/>
          </p:nvPr>
        </p:nvSpPr>
        <p:spPr/>
        <p:txBody>
          <a:bodyPr/>
          <a:lstStyle/>
          <a:p>
            <a:fld id="{59543D72-4924-4645-8811-0B9F9A3CC905}"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DB294524-F984-4EAF-9FB5-E6D573CDE3A9}"/>
              </a:ext>
            </a:extLst>
          </p:cNvPr>
          <p:cNvSpPr>
            <a:spLocks noGrp="1"/>
          </p:cNvSpPr>
          <p:nvPr>
            <p:ph type="sldNum" sz="quarter" idx="12"/>
          </p:nvPr>
        </p:nvSpPr>
        <p:spPr/>
        <p:txBody>
          <a:bodyPr/>
          <a:lstStyle/>
          <a:p>
            <a:fld id="{0B2CFA18-319A-48AE-A18B-716ED0DA894D}" type="slidenum">
              <a:rPr lang="vi-VN" smtClean="0"/>
              <a:t>55</a:t>
            </a:fld>
            <a:endParaRPr lang="vi-VN"/>
          </a:p>
        </p:txBody>
      </p:sp>
    </p:spTree>
    <p:extLst>
      <p:ext uri="{BB962C8B-B14F-4D97-AF65-F5344CB8AC3E}">
        <p14:creationId xmlns:p14="http://schemas.microsoft.com/office/powerpoint/2010/main" val="3648491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9" name="Chỗ dành sẵn cho Nội dung 3">
            <a:extLst>
              <a:ext uri="{FF2B5EF4-FFF2-40B4-BE49-F238E27FC236}">
                <a16:creationId xmlns:a16="http://schemas.microsoft.com/office/drawing/2014/main" id="{1074D74E-D78A-4CA0-BD21-3942650F7F41}"/>
              </a:ext>
            </a:extLst>
          </p:cNvPr>
          <p:cNvPicPr>
            <a:picLocks noChangeAspect="1"/>
          </p:cNvPicPr>
          <p:nvPr/>
        </p:nvPicPr>
        <p:blipFill>
          <a:blip r:embed="rId3"/>
          <a:stretch>
            <a:fillRect/>
          </a:stretch>
        </p:blipFill>
        <p:spPr>
          <a:xfrm>
            <a:off x="1212527" y="1137621"/>
            <a:ext cx="5925303" cy="4577297"/>
          </a:xfrm>
          <a:prstGeom prst="rect">
            <a:avLst/>
          </a:prstGeom>
        </p:spPr>
      </p:pic>
      <p:sp>
        <p:nvSpPr>
          <p:cNvPr id="2" name="Tiêu đề 1">
            <a:extLst>
              <a:ext uri="{FF2B5EF4-FFF2-40B4-BE49-F238E27FC236}">
                <a16:creationId xmlns:a16="http://schemas.microsoft.com/office/drawing/2014/main" id="{496B7D09-C447-4FAA-A9DC-39DD4A9CD141}"/>
              </a:ext>
            </a:extLst>
          </p:cNvPr>
          <p:cNvSpPr>
            <a:spLocks noGrp="1"/>
          </p:cNvSpPr>
          <p:nvPr>
            <p:ph type="title"/>
          </p:nvPr>
        </p:nvSpPr>
        <p:spPr>
          <a:xfrm>
            <a:off x="8036041" y="618518"/>
            <a:ext cx="3281003" cy="1478570"/>
          </a:xfrm>
        </p:spPr>
        <p:txBody>
          <a:bodyPr anchor="b">
            <a:normAutofit/>
          </a:bodyPr>
          <a:lstStyle/>
          <a:p>
            <a:r>
              <a:rPr lang="vi-VN" sz="2800"/>
              <a:t>I. tổng quan về phương pháp</a:t>
            </a:r>
          </a:p>
        </p:txBody>
      </p:sp>
      <p:sp>
        <p:nvSpPr>
          <p:cNvPr id="11" name="Content Placeholder 10">
            <a:extLst>
              <a:ext uri="{FF2B5EF4-FFF2-40B4-BE49-F238E27FC236}">
                <a16:creationId xmlns:a16="http://schemas.microsoft.com/office/drawing/2014/main" id="{1268CA91-00A5-4D36-943D-649C4FC3C291}"/>
              </a:ext>
            </a:extLst>
          </p:cNvPr>
          <p:cNvSpPr>
            <a:spLocks noGrp="1"/>
          </p:cNvSpPr>
          <p:nvPr>
            <p:ph idx="1"/>
          </p:nvPr>
        </p:nvSpPr>
        <p:spPr>
          <a:xfrm>
            <a:off x="8036041" y="2249487"/>
            <a:ext cx="3281004" cy="3541714"/>
          </a:xfrm>
        </p:spPr>
        <p:txBody>
          <a:bodyPr>
            <a:normAutofit/>
          </a:bodyPr>
          <a:lstStyle/>
          <a:p>
            <a:r>
              <a:rPr lang="en-US"/>
              <a:t>Hình 3. Minh họa bằng danh sách kề</a:t>
            </a:r>
          </a:p>
        </p:txBody>
      </p:sp>
      <p:sp>
        <p:nvSpPr>
          <p:cNvPr id="5" name="Chỗ dành sẵn cho Ngày tháng 4">
            <a:extLst>
              <a:ext uri="{FF2B5EF4-FFF2-40B4-BE49-F238E27FC236}">
                <a16:creationId xmlns:a16="http://schemas.microsoft.com/office/drawing/2014/main" id="{3A248F68-A0A3-4E88-8419-D987C66AC64C}"/>
              </a:ext>
            </a:extLst>
          </p:cNvPr>
          <p:cNvSpPr>
            <a:spLocks noGrp="1"/>
          </p:cNvSpPr>
          <p:nvPr>
            <p:ph type="dt" sz="half" idx="10"/>
          </p:nvPr>
        </p:nvSpPr>
        <p:spPr>
          <a:xfrm>
            <a:off x="7456921" y="6309360"/>
            <a:ext cx="2743200" cy="365125"/>
          </a:xfrm>
        </p:spPr>
        <p:txBody>
          <a:bodyPr>
            <a:normAutofit/>
          </a:bodyPr>
          <a:lstStyle/>
          <a:p>
            <a:pPr>
              <a:spcAft>
                <a:spcPts val="600"/>
              </a:spcAft>
            </a:pPr>
            <a:fld id="{CF8B094E-B3F7-45CC-9FE8-D76D32A4AEFA}" type="datetime1">
              <a:rPr lang="vi-VN" smtClean="0"/>
              <a:pPr>
                <a:spcAft>
                  <a:spcPts val="600"/>
                </a:spcAft>
              </a:pPr>
              <a:t>07/04/2018</a:t>
            </a:fld>
            <a:endParaRPr lang="vi-VN"/>
          </a:p>
        </p:txBody>
      </p:sp>
      <p:sp>
        <p:nvSpPr>
          <p:cNvPr id="6" name="Chỗ dành sẵn cho Số hiệu Bản chiếu 5">
            <a:extLst>
              <a:ext uri="{FF2B5EF4-FFF2-40B4-BE49-F238E27FC236}">
                <a16:creationId xmlns:a16="http://schemas.microsoft.com/office/drawing/2014/main" id="{E059B19A-BEC3-47C3-8B52-A949DDE0092D}"/>
              </a:ext>
            </a:extLst>
          </p:cNvPr>
          <p:cNvSpPr>
            <a:spLocks noGrp="1"/>
          </p:cNvSpPr>
          <p:nvPr>
            <p:ph type="sldNum" sz="quarter" idx="12"/>
          </p:nvPr>
        </p:nvSpPr>
        <p:spPr>
          <a:xfrm>
            <a:off x="10276321" y="6309360"/>
            <a:ext cx="771089" cy="365125"/>
          </a:xfrm>
        </p:spPr>
        <p:txBody>
          <a:bodyPr>
            <a:normAutofit/>
          </a:bodyPr>
          <a:lstStyle/>
          <a:p>
            <a:pPr>
              <a:spcAft>
                <a:spcPts val="600"/>
              </a:spcAft>
            </a:pPr>
            <a:fld id="{0B2CFA18-319A-48AE-A18B-716ED0DA894D}" type="slidenum">
              <a:rPr lang="vi-VN" smtClean="0"/>
              <a:pPr>
                <a:spcAft>
                  <a:spcPts val="600"/>
                </a:spcAft>
              </a:pPr>
              <a:t>6</a:t>
            </a:fld>
            <a:endParaRPr lang="vi-VN"/>
          </a:p>
        </p:txBody>
      </p:sp>
    </p:spTree>
    <p:extLst>
      <p:ext uri="{BB962C8B-B14F-4D97-AF65-F5344CB8AC3E}">
        <p14:creationId xmlns:p14="http://schemas.microsoft.com/office/powerpoint/2010/main" val="3495701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96B7D09-C447-4FAA-A9DC-39DD4A9CD141}"/>
              </a:ext>
            </a:extLst>
          </p:cNvPr>
          <p:cNvSpPr>
            <a:spLocks noGrp="1"/>
          </p:cNvSpPr>
          <p:nvPr>
            <p:ph type="title"/>
          </p:nvPr>
        </p:nvSpPr>
        <p:spPr/>
        <p:txBody>
          <a:bodyPr/>
          <a:lstStyle/>
          <a:p>
            <a:r>
              <a:rPr lang="vi-VN"/>
              <a:t>I. tổng quan về phương pháp</a:t>
            </a:r>
          </a:p>
        </p:txBody>
      </p:sp>
      <p:sp>
        <p:nvSpPr>
          <p:cNvPr id="3" name="Chỗ dành sẵn cho Nội dung 2">
            <a:extLst>
              <a:ext uri="{FF2B5EF4-FFF2-40B4-BE49-F238E27FC236}">
                <a16:creationId xmlns:a16="http://schemas.microsoft.com/office/drawing/2014/main" id="{F7AB169E-3358-4D63-AAA1-26F6F06040C7}"/>
              </a:ext>
            </a:extLst>
          </p:cNvPr>
          <p:cNvSpPr>
            <a:spLocks noGrp="1"/>
          </p:cNvSpPr>
          <p:nvPr>
            <p:ph idx="1"/>
          </p:nvPr>
        </p:nvSpPr>
        <p:spPr/>
        <p:txBody>
          <a:bodyPr>
            <a:normAutofit/>
          </a:bodyPr>
          <a:lstStyle/>
          <a:p>
            <a:pPr marL="0" indent="0">
              <a:buNone/>
            </a:pPr>
            <a:r>
              <a:rPr lang="vi-VN"/>
              <a:t>Trong trường hợp đồ thị có n đỉnh, m cạnh, ta có thể biểu diễn đồ thị dưới dạng danh sách cạnh, trong cách biểu diễn này, người ta liệt kê tất cả các cạnh của đồ thị trong một danh sách, mỗi phần tử của danh sách là một cặp (u, v) tương ứng với một cạnh của đồ thị. (Trong trường hợp đồ thị có hướng thì mỗi cặp (u, v) tương ứng với một cung, u là đỉnh đầu và v là đỉnh cuối của cung)</a:t>
            </a:r>
          </a:p>
        </p:txBody>
      </p:sp>
      <p:sp>
        <p:nvSpPr>
          <p:cNvPr id="5" name="Chỗ dành sẵn cho Ngày tháng 4">
            <a:extLst>
              <a:ext uri="{FF2B5EF4-FFF2-40B4-BE49-F238E27FC236}">
                <a16:creationId xmlns:a16="http://schemas.microsoft.com/office/drawing/2014/main" id="{3A248F68-A0A3-4E88-8419-D987C66AC64C}"/>
              </a:ext>
            </a:extLst>
          </p:cNvPr>
          <p:cNvSpPr>
            <a:spLocks noGrp="1"/>
          </p:cNvSpPr>
          <p:nvPr>
            <p:ph type="dt" sz="half" idx="10"/>
          </p:nvPr>
        </p:nvSpPr>
        <p:spPr/>
        <p:txBody>
          <a:bodyPr/>
          <a:lstStyle/>
          <a:p>
            <a:fld id="{CF8B094E-B3F7-45CC-9FE8-D76D32A4AEFA}" type="datetime1">
              <a:rPr lang="vi-VN" smtClean="0"/>
              <a:t>07/04/2018</a:t>
            </a:fld>
            <a:endParaRPr lang="vi-VN"/>
          </a:p>
        </p:txBody>
      </p:sp>
      <p:sp>
        <p:nvSpPr>
          <p:cNvPr id="6" name="Chỗ dành sẵn cho Số hiệu Bản chiếu 5">
            <a:extLst>
              <a:ext uri="{FF2B5EF4-FFF2-40B4-BE49-F238E27FC236}">
                <a16:creationId xmlns:a16="http://schemas.microsoft.com/office/drawing/2014/main" id="{E059B19A-BEC3-47C3-8B52-A949DDE0092D}"/>
              </a:ext>
            </a:extLst>
          </p:cNvPr>
          <p:cNvSpPr>
            <a:spLocks noGrp="1"/>
          </p:cNvSpPr>
          <p:nvPr>
            <p:ph type="sldNum" sz="quarter" idx="12"/>
          </p:nvPr>
        </p:nvSpPr>
        <p:spPr/>
        <p:txBody>
          <a:bodyPr/>
          <a:lstStyle/>
          <a:p>
            <a:fld id="{0B2CFA18-319A-48AE-A18B-716ED0DA894D}" type="slidenum">
              <a:rPr lang="vi-VN" smtClean="0"/>
              <a:t>7</a:t>
            </a:fld>
            <a:endParaRPr lang="vi-VN"/>
          </a:p>
        </p:txBody>
      </p:sp>
    </p:spTree>
    <p:extLst>
      <p:ext uri="{BB962C8B-B14F-4D97-AF65-F5344CB8AC3E}">
        <p14:creationId xmlns:p14="http://schemas.microsoft.com/office/powerpoint/2010/main" val="3677115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A11778D-3E8C-4AB1-B085-B82C7C54C716}"/>
              </a:ext>
            </a:extLst>
          </p:cNvPr>
          <p:cNvSpPr>
            <a:spLocks noGrp="1"/>
          </p:cNvSpPr>
          <p:nvPr>
            <p:ph type="title"/>
          </p:nvPr>
        </p:nvSpPr>
        <p:spPr/>
        <p:txBody>
          <a:bodyPr/>
          <a:lstStyle/>
          <a:p>
            <a:r>
              <a:rPr lang="vi-VN"/>
              <a:t>ii. Mục tiêu</a:t>
            </a:r>
          </a:p>
        </p:txBody>
      </p:sp>
      <p:sp>
        <p:nvSpPr>
          <p:cNvPr id="3" name="Chỗ dành sẵn cho Nội dung 2">
            <a:extLst>
              <a:ext uri="{FF2B5EF4-FFF2-40B4-BE49-F238E27FC236}">
                <a16:creationId xmlns:a16="http://schemas.microsoft.com/office/drawing/2014/main" id="{A7775B06-5AF1-4728-B161-96606BDA177A}"/>
              </a:ext>
            </a:extLst>
          </p:cNvPr>
          <p:cNvSpPr>
            <a:spLocks noGrp="1"/>
          </p:cNvSpPr>
          <p:nvPr>
            <p:ph idx="1"/>
          </p:nvPr>
        </p:nvSpPr>
        <p:spPr/>
        <p:txBody>
          <a:bodyPr>
            <a:normAutofit/>
          </a:bodyPr>
          <a:lstStyle/>
          <a:p>
            <a:r>
              <a:rPr lang="vi-VN"/>
              <a:t>Lưu trữ và biểu diễn đồ thị trên máy tính đồng thời thực hiện được các thao tác cơ bản trên đồ thị: tạo một đỉnh có nhãn lab, hiển thị thông tin của một đỉnh, khởi tạo 1 đồ thị, thiết lập lại trạng thái của các đỉnh, kiểm tra 2 đỉnh có kề nhau không, thêm một cạnh nối giữa 2 đỉnh, đọc dữ liệu đồ thị từ file (có 6 file text đi kèm), xuất dữ liệu đồ thị vào file và các thao tác duyệt đồ thị (DFS, BFS).</a:t>
            </a:r>
          </a:p>
        </p:txBody>
      </p:sp>
      <p:sp>
        <p:nvSpPr>
          <p:cNvPr id="4" name="Chỗ dành sẵn cho Ngày tháng 3">
            <a:extLst>
              <a:ext uri="{FF2B5EF4-FFF2-40B4-BE49-F238E27FC236}">
                <a16:creationId xmlns:a16="http://schemas.microsoft.com/office/drawing/2014/main" id="{F95F2D77-5266-4257-9F2D-69E25776C7D7}"/>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4D21E16A-4F43-40D5-85B3-A861BF02DBDA}"/>
              </a:ext>
            </a:extLst>
          </p:cNvPr>
          <p:cNvSpPr>
            <a:spLocks noGrp="1"/>
          </p:cNvSpPr>
          <p:nvPr>
            <p:ph type="sldNum" sz="quarter" idx="12"/>
          </p:nvPr>
        </p:nvSpPr>
        <p:spPr/>
        <p:txBody>
          <a:bodyPr/>
          <a:lstStyle/>
          <a:p>
            <a:fld id="{0B2CFA18-319A-48AE-A18B-716ED0DA894D}" type="slidenum">
              <a:rPr lang="vi-VN" smtClean="0"/>
              <a:t>8</a:t>
            </a:fld>
            <a:endParaRPr lang="vi-VN"/>
          </a:p>
        </p:txBody>
      </p:sp>
    </p:spTree>
    <p:extLst>
      <p:ext uri="{BB962C8B-B14F-4D97-AF65-F5344CB8AC3E}">
        <p14:creationId xmlns:p14="http://schemas.microsoft.com/office/powerpoint/2010/main" val="32826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A11778D-3E8C-4AB1-B085-B82C7C54C716}"/>
              </a:ext>
            </a:extLst>
          </p:cNvPr>
          <p:cNvSpPr>
            <a:spLocks noGrp="1"/>
          </p:cNvSpPr>
          <p:nvPr>
            <p:ph type="title"/>
          </p:nvPr>
        </p:nvSpPr>
        <p:spPr/>
        <p:txBody>
          <a:bodyPr/>
          <a:lstStyle/>
          <a:p>
            <a:r>
              <a:rPr lang="vi-VN"/>
              <a:t>ii. Mục tiêu</a:t>
            </a:r>
          </a:p>
        </p:txBody>
      </p:sp>
      <p:sp>
        <p:nvSpPr>
          <p:cNvPr id="3" name="Chỗ dành sẵn cho Nội dung 2">
            <a:extLst>
              <a:ext uri="{FF2B5EF4-FFF2-40B4-BE49-F238E27FC236}">
                <a16:creationId xmlns:a16="http://schemas.microsoft.com/office/drawing/2014/main" id="{A7775B06-5AF1-4728-B161-96606BDA177A}"/>
              </a:ext>
            </a:extLst>
          </p:cNvPr>
          <p:cNvSpPr>
            <a:spLocks noGrp="1"/>
          </p:cNvSpPr>
          <p:nvPr>
            <p:ph idx="1"/>
          </p:nvPr>
        </p:nvSpPr>
        <p:spPr/>
        <p:txBody>
          <a:bodyPr>
            <a:normAutofit/>
          </a:bodyPr>
          <a:lstStyle/>
          <a:p>
            <a:r>
              <a:rPr lang="vi-VN"/>
              <a:t>Qua các thao tác trên rút ra được những thuận lợi, khó khăn của phương pháp biểu diễn đồ thị bằng danh sách cạnh để từ đó đề xuất những phương hướng phát triển tốt hơn.</a:t>
            </a:r>
          </a:p>
        </p:txBody>
      </p:sp>
      <p:sp>
        <p:nvSpPr>
          <p:cNvPr id="4" name="Chỗ dành sẵn cho Ngày tháng 3">
            <a:extLst>
              <a:ext uri="{FF2B5EF4-FFF2-40B4-BE49-F238E27FC236}">
                <a16:creationId xmlns:a16="http://schemas.microsoft.com/office/drawing/2014/main" id="{F95F2D77-5266-4257-9F2D-69E25776C7D7}"/>
              </a:ext>
            </a:extLst>
          </p:cNvPr>
          <p:cNvSpPr>
            <a:spLocks noGrp="1"/>
          </p:cNvSpPr>
          <p:nvPr>
            <p:ph type="dt" sz="half" idx="10"/>
          </p:nvPr>
        </p:nvSpPr>
        <p:spPr/>
        <p:txBody>
          <a:bodyPr/>
          <a:lstStyle/>
          <a:p>
            <a:fld id="{68F19A1A-1962-4605-B60B-F5ACA67B7D5D}" type="datetime1">
              <a:rPr lang="vi-VN" smtClean="0"/>
              <a:t>07/04/2018</a:t>
            </a:fld>
            <a:endParaRPr lang="vi-VN"/>
          </a:p>
        </p:txBody>
      </p:sp>
      <p:sp>
        <p:nvSpPr>
          <p:cNvPr id="5" name="Chỗ dành sẵn cho Số hiệu Bản chiếu 4">
            <a:extLst>
              <a:ext uri="{FF2B5EF4-FFF2-40B4-BE49-F238E27FC236}">
                <a16:creationId xmlns:a16="http://schemas.microsoft.com/office/drawing/2014/main" id="{4D21E16A-4F43-40D5-85B3-A861BF02DBDA}"/>
              </a:ext>
            </a:extLst>
          </p:cNvPr>
          <p:cNvSpPr>
            <a:spLocks noGrp="1"/>
          </p:cNvSpPr>
          <p:nvPr>
            <p:ph type="sldNum" sz="quarter" idx="12"/>
          </p:nvPr>
        </p:nvSpPr>
        <p:spPr/>
        <p:txBody>
          <a:bodyPr/>
          <a:lstStyle/>
          <a:p>
            <a:fld id="{0B2CFA18-319A-48AE-A18B-716ED0DA894D}" type="slidenum">
              <a:rPr lang="vi-VN" smtClean="0"/>
              <a:t>9</a:t>
            </a:fld>
            <a:endParaRPr lang="vi-VN"/>
          </a:p>
        </p:txBody>
      </p:sp>
    </p:spTree>
    <p:extLst>
      <p:ext uri="{BB962C8B-B14F-4D97-AF65-F5344CB8AC3E}">
        <p14:creationId xmlns:p14="http://schemas.microsoft.com/office/powerpoint/2010/main" val="961415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òng tròn">
  <a:themeElements>
    <a:clrScheme name="Vòng tròn">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Vòng tròn">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òng tròn">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TM04033919[[fn=Vòng tròn]]</Template>
  <TotalTime>388</TotalTime>
  <Words>2627</Words>
  <Application>Microsoft Office PowerPoint</Application>
  <PresentationFormat>Màn hình rộng</PresentationFormat>
  <Paragraphs>629</Paragraphs>
  <Slides>55</Slides>
  <Notes>0</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55</vt:i4>
      </vt:variant>
    </vt:vector>
  </HeadingPairs>
  <TitlesOfParts>
    <vt:vector size="65" baseType="lpstr">
      <vt:lpstr>Arial</vt:lpstr>
      <vt:lpstr>Calibri</vt:lpstr>
      <vt:lpstr>Cambria</vt:lpstr>
      <vt:lpstr>Consolas</vt:lpstr>
      <vt:lpstr>Constantia</vt:lpstr>
      <vt:lpstr>Times New Roman</vt:lpstr>
      <vt:lpstr>Trebuchet MS</vt:lpstr>
      <vt:lpstr>Tw Cen MT</vt:lpstr>
      <vt:lpstr>Wingdings</vt:lpstr>
      <vt:lpstr>Vòng tròn</vt:lpstr>
      <vt:lpstr>Bài thuyết trình MÔN HỌC: CẤU TRÚC DỮ LIỆU VÀ GIẢI THUẬT 2 Nhóm 10</vt:lpstr>
      <vt:lpstr>Nội dung chính</vt:lpstr>
      <vt:lpstr>I. tổng quan về phương pháp</vt:lpstr>
      <vt:lpstr>I. tổng quan về phương pháp</vt:lpstr>
      <vt:lpstr>Bản trình bày PowerPoint</vt:lpstr>
      <vt:lpstr>I. tổng quan về phương pháp</vt:lpstr>
      <vt:lpstr>I. tổng quan về phương pháp</vt:lpstr>
      <vt:lpstr>ii. Mục tiêu</vt:lpstr>
      <vt:lpstr>ii. Mục tiêu</vt:lpstr>
      <vt:lpstr>iii. Cài đặt</vt:lpstr>
      <vt:lpstr>iii. Cài đặt</vt:lpstr>
      <vt:lpstr>iii. Cài đặt</vt:lpstr>
      <vt:lpstr>iii. Cài đặt</vt:lpstr>
      <vt:lpstr>iii. Cài đặt</vt:lpstr>
      <vt:lpstr>iii. Cài đặt</vt:lpstr>
      <vt:lpstr>iii. Cài đặt</vt:lpstr>
      <vt:lpstr>iii. Cài đặt</vt:lpstr>
      <vt:lpstr>iii. Cài đặt</vt:lpstr>
      <vt:lpstr>iii. Cài đặt</vt:lpstr>
      <vt:lpstr>iii. Cài đặt</vt:lpstr>
      <vt:lpstr>iii. Cài đặt</vt:lpstr>
      <vt:lpstr>iii. Cài đặt</vt:lpstr>
      <vt:lpstr>iii. Cài đặt</vt:lpstr>
      <vt:lpstr>iii. Cài đặt</vt:lpstr>
      <vt:lpstr>iii. Cài đặt</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v. kết luận</vt:lpstr>
      <vt:lpstr>v. kết luận</vt:lpstr>
      <vt:lpstr>v. kết luận</vt:lpstr>
      <vt:lpstr>v. kết luận</vt:lpstr>
      <vt:lpstr>v. kết luận</vt:lpstr>
      <vt:lpstr>Cảm ơn mọi người đã quan tâm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MÔN HỌC CẤU TRÚC DỮ LIỆU VÀ GIẢI THUẬT 2 Nhóm 10</dc:title>
  <dc:creator>Quốc Thắng La</dc:creator>
  <cp:lastModifiedBy>Quốc Thắng La</cp:lastModifiedBy>
  <cp:revision>27</cp:revision>
  <dcterms:created xsi:type="dcterms:W3CDTF">2018-03-17T04:23:14Z</dcterms:created>
  <dcterms:modified xsi:type="dcterms:W3CDTF">2018-04-07T06:08:08Z</dcterms:modified>
</cp:coreProperties>
</file>