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48"/>
  </p:notesMasterIdLst>
  <p:handoutMasterIdLst>
    <p:handoutMasterId r:id="rId49"/>
  </p:handoutMasterIdLst>
  <p:sldIdLst>
    <p:sldId id="256" r:id="rId2"/>
    <p:sldId id="258" r:id="rId3"/>
    <p:sldId id="257" r:id="rId4"/>
    <p:sldId id="263" r:id="rId5"/>
    <p:sldId id="264" r:id="rId6"/>
    <p:sldId id="265" r:id="rId7"/>
    <p:sldId id="266" r:id="rId8"/>
    <p:sldId id="259" r:id="rId9"/>
    <p:sldId id="267" r:id="rId10"/>
    <p:sldId id="260" r:id="rId11"/>
    <p:sldId id="268" r:id="rId12"/>
    <p:sldId id="269" r:id="rId13"/>
    <p:sldId id="270" r:id="rId14"/>
    <p:sldId id="271" r:id="rId15"/>
    <p:sldId id="272" r:id="rId16"/>
    <p:sldId id="273" r:id="rId17"/>
    <p:sldId id="274" r:id="rId18"/>
    <p:sldId id="275" r:id="rId19"/>
    <p:sldId id="277" r:id="rId20"/>
    <p:sldId id="276" r:id="rId21"/>
    <p:sldId id="278" r:id="rId22"/>
    <p:sldId id="292" r:id="rId23"/>
    <p:sldId id="293" r:id="rId24"/>
    <p:sldId id="294" r:id="rId25"/>
    <p:sldId id="295" r:id="rId26"/>
    <p:sldId id="261" r:id="rId27"/>
    <p:sldId id="296" r:id="rId28"/>
    <p:sldId id="279" r:id="rId29"/>
    <p:sldId id="297" r:id="rId30"/>
    <p:sldId id="280" r:id="rId31"/>
    <p:sldId id="281" r:id="rId32"/>
    <p:sldId id="298" r:id="rId33"/>
    <p:sldId id="282" r:id="rId34"/>
    <p:sldId id="299" r:id="rId35"/>
    <p:sldId id="283" r:id="rId36"/>
    <p:sldId id="284" r:id="rId37"/>
    <p:sldId id="285" r:id="rId38"/>
    <p:sldId id="300" r:id="rId39"/>
    <p:sldId id="286" r:id="rId40"/>
    <p:sldId id="301" r:id="rId41"/>
    <p:sldId id="287" r:id="rId42"/>
    <p:sldId id="262" r:id="rId43"/>
    <p:sldId id="288" r:id="rId44"/>
    <p:sldId id="289" r:id="rId45"/>
    <p:sldId id="290" r:id="rId46"/>
    <p:sldId id="29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 Quốc Thắng" userId="448d5621545efbd3" providerId="LiveId" clId="{B0949CEC-533E-44F5-87A0-7B9B640D13C5}"/>
    <pc:docChg chg="undo custSel addSld delSld modSld">
      <pc:chgData name="La Quốc Thắng" userId="448d5621545efbd3" providerId="LiveId" clId="{B0949CEC-533E-44F5-87A0-7B9B640D13C5}" dt="2018-03-17T04:55:47.006" v="55" actId="20577"/>
      <pc:docMkLst>
        <pc:docMk/>
      </pc:docMkLst>
      <pc:sldChg chg="addSp delSp modSp modAnim">
        <pc:chgData name="La Quốc Thắng" userId="448d5621545efbd3" providerId="LiveId" clId="{B0949CEC-533E-44F5-87A0-7B9B640D13C5}" dt="2018-03-17T04:55:30.929" v="40" actId="478"/>
        <pc:sldMkLst>
          <pc:docMk/>
          <pc:sldMk cId="3876844931" sldId="256"/>
        </pc:sldMkLst>
        <pc:spChg chg="add del">
          <ac:chgData name="La Quốc Thắng" userId="448d5621545efbd3" providerId="LiveId" clId="{B0949CEC-533E-44F5-87A0-7B9B640D13C5}" dt="2018-03-17T04:41:06.132" v="13" actId="478"/>
          <ac:spMkLst>
            <pc:docMk/>
            <pc:sldMk cId="3876844931" sldId="256"/>
            <ac:spMk id="5" creationId="{0482CA8D-A5C4-46C8-BBE5-785E1FBF5811}"/>
          </ac:spMkLst>
        </pc:spChg>
        <pc:spChg chg="del">
          <ac:chgData name="La Quốc Thắng" userId="448d5621545efbd3" providerId="LiveId" clId="{B0949CEC-533E-44F5-87A0-7B9B640D13C5}" dt="2018-03-17T04:49:45.711" v="38" actId="478"/>
          <ac:spMkLst>
            <pc:docMk/>
            <pc:sldMk cId="3876844931" sldId="256"/>
            <ac:spMk id="6" creationId="{EA790E16-36D3-44B3-8F4F-50F2D2D5DB14}"/>
          </ac:spMkLst>
        </pc:spChg>
        <pc:spChg chg="del">
          <ac:chgData name="La Quốc Thắng" userId="448d5621545efbd3" providerId="LiveId" clId="{B0949CEC-533E-44F5-87A0-7B9B640D13C5}" dt="2018-03-17T04:49:39.047" v="34" actId="478"/>
          <ac:spMkLst>
            <pc:docMk/>
            <pc:sldMk cId="3876844931" sldId="256"/>
            <ac:spMk id="7" creationId="{CC104939-BA51-467E-ABE2-25371197CB23}"/>
          </ac:spMkLst>
        </pc:spChg>
        <pc:spChg chg="del mod">
          <ac:chgData name="La Quốc Thắng" userId="448d5621545efbd3" providerId="LiveId" clId="{B0949CEC-533E-44F5-87A0-7B9B640D13C5}" dt="2018-03-17T04:55:30.929" v="40" actId="478"/>
          <ac:spMkLst>
            <pc:docMk/>
            <pc:sldMk cId="3876844931" sldId="256"/>
            <ac:spMk id="8" creationId="{0FBF6CAE-BD6E-4DD2-983C-68B4108825D8}"/>
          </ac:spMkLst>
        </pc:spChg>
      </pc:sldChg>
      <pc:sldChg chg="delSp modSp add del">
        <pc:chgData name="La Quốc Thắng" userId="448d5621545efbd3" providerId="LiveId" clId="{B0949CEC-533E-44F5-87A0-7B9B640D13C5}" dt="2018-03-17T04:55:47.006" v="55" actId="20577"/>
        <pc:sldMkLst>
          <pc:docMk/>
          <pc:sldMk cId="2410528063" sldId="257"/>
        </pc:sldMkLst>
        <pc:spChg chg="del">
          <ac:chgData name="La Quốc Thắng" userId="448d5621545efbd3" providerId="LiveId" clId="{B0949CEC-533E-44F5-87A0-7B9B640D13C5}" dt="2018-03-17T04:49:45.711" v="38" actId="20577"/>
          <ac:spMkLst>
            <pc:docMk/>
            <pc:sldMk cId="2410528063" sldId="257"/>
            <ac:spMk id="4" creationId="{F8051F4D-D514-4BE7-BD9E-B42574FDAAE0}"/>
          </ac:spMkLst>
        </pc:spChg>
        <pc:spChg chg="mod">
          <ac:chgData name="La Quốc Thắng" userId="448d5621545efbd3" providerId="LiveId" clId="{B0949CEC-533E-44F5-87A0-7B9B640D13C5}" dt="2018-03-17T04:55:47.006" v="55" actId="20577"/>
          <ac:spMkLst>
            <pc:docMk/>
            <pc:sldMk cId="2410528063" sldId="257"/>
            <ac:spMk id="5" creationId="{3A248F68-A0A3-4E88-8419-D987C66AC64C}"/>
          </ac:spMkLst>
        </pc:spChg>
      </pc:sldChg>
      <pc:sldChg chg="add del">
        <pc:chgData name="La Quốc Thắng" userId="448d5621545efbd3" providerId="LiveId" clId="{B0949CEC-533E-44F5-87A0-7B9B640D13C5}" dt="2018-03-17T04:49:44.672" v="37" actId="20577"/>
        <pc:sldMkLst>
          <pc:docMk/>
          <pc:sldMk cId="2470627788" sldId="258"/>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8.xml"/><Relationship Id="rId1" Type="http://schemas.openxmlformats.org/officeDocument/2006/relationships/slide" Target="../slides/slide3.xml"/><Relationship Id="rId5" Type="http://schemas.openxmlformats.org/officeDocument/2006/relationships/slide" Target="../slides/slide42.xml"/><Relationship Id="rId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5B40B-00EE-404C-82CB-9F0402C26011}"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vi-VN"/>
        </a:p>
      </dgm:t>
    </dgm:pt>
    <dgm:pt modelId="{067C6207-010B-4E41-AEA6-E5BE595161F1}">
      <dgm:prSet phldrT="[Văn bản]"/>
      <dgm:spPr/>
      <dgm:t>
        <a:bodyPr/>
        <a:lstStyle/>
        <a:p>
          <a:r>
            <a:rPr lang="vi-VN"/>
            <a:t>Tổng quan về phương pháp</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AA78519-650F-498E-B538-CD1D2EAF1354}" type="parTrans" cxnId="{672FEC91-4459-4B1B-AA5C-AFCD6C286483}">
      <dgm:prSet/>
      <dgm:spPr/>
      <dgm:t>
        <a:bodyPr/>
        <a:lstStyle/>
        <a:p>
          <a:endParaRPr lang="vi-VN"/>
        </a:p>
      </dgm:t>
    </dgm:pt>
    <dgm:pt modelId="{D1B7F885-B84D-4E14-9A79-4C5C44E517BA}" type="sibTrans" cxnId="{672FEC91-4459-4B1B-AA5C-AFCD6C286483}">
      <dgm:prSet/>
      <dgm:spPr/>
      <dgm:t>
        <a:bodyPr/>
        <a:lstStyle/>
        <a:p>
          <a:endParaRPr lang="vi-VN"/>
        </a:p>
      </dgm:t>
    </dgm:pt>
    <dgm:pt modelId="{A9FA97E3-1364-463F-995D-1E3484C7F2E9}">
      <dgm:prSet phldrT="[Văn bản]"/>
      <dgm:spPr/>
      <dgm:t>
        <a:bodyPr/>
        <a:lstStyle/>
        <a:p>
          <a:r>
            <a:rPr lang="vi-VN"/>
            <a:t>Mục tiêu</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FEBC376-F70B-4F1B-B6BD-667FEDA72BF6}" type="parTrans" cxnId="{17541BFC-49AA-46B6-84F2-E8C7845A0399}">
      <dgm:prSet/>
      <dgm:spPr/>
      <dgm:t>
        <a:bodyPr/>
        <a:lstStyle/>
        <a:p>
          <a:endParaRPr lang="vi-VN"/>
        </a:p>
      </dgm:t>
    </dgm:pt>
    <dgm:pt modelId="{67F8FFF5-C6A4-4DCE-AB20-629D38050A53}" type="sibTrans" cxnId="{17541BFC-49AA-46B6-84F2-E8C7845A0399}">
      <dgm:prSet/>
      <dgm:spPr/>
      <dgm:t>
        <a:bodyPr/>
        <a:lstStyle/>
        <a:p>
          <a:endParaRPr lang="vi-VN"/>
        </a:p>
      </dgm:t>
    </dgm:pt>
    <dgm:pt modelId="{B78DD4D3-A073-4B03-A04B-81D9472D2E97}">
      <dgm:prSet phldrT="[Văn bản]"/>
      <dgm:spPr/>
      <dgm:t>
        <a:bodyPr/>
        <a:lstStyle/>
        <a:p>
          <a:r>
            <a:rPr lang="vi-VN"/>
            <a:t>Cài đặt</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F561B2E-BB7B-44C9-B6A1-1BB84284C270}" type="parTrans" cxnId="{1B59F2C6-9F7F-45AA-8859-095540F64E08}">
      <dgm:prSet/>
      <dgm:spPr/>
      <dgm:t>
        <a:bodyPr/>
        <a:lstStyle/>
        <a:p>
          <a:endParaRPr lang="vi-VN"/>
        </a:p>
      </dgm:t>
    </dgm:pt>
    <dgm:pt modelId="{A2D03898-2D3B-4B9C-B543-E69DFD4AB05F}" type="sibTrans" cxnId="{1B59F2C6-9F7F-45AA-8859-095540F64E08}">
      <dgm:prSet/>
      <dgm:spPr/>
      <dgm:t>
        <a:bodyPr/>
        <a:lstStyle/>
        <a:p>
          <a:endParaRPr lang="vi-VN"/>
        </a:p>
      </dgm:t>
    </dgm:pt>
    <dgm:pt modelId="{9FA43A09-B2C1-410F-95F8-F20C7804ABAE}">
      <dgm:prSet phldrT="[Văn bản]"/>
      <dgm:spPr/>
      <dgm:t>
        <a:bodyPr/>
        <a:lstStyle/>
        <a:p>
          <a:r>
            <a:rPr lang="vi-VN"/>
            <a:t>Xuất danh sách cạnh</a:t>
          </a:r>
        </a:p>
      </dgm:t>
    </dgm:pt>
    <dgm:pt modelId="{357FAFDC-63EE-4692-A7E5-1A6774F11C07}" type="parTrans" cxnId="{A9825B53-8DDC-470A-991A-18929993CDE5}">
      <dgm:prSet/>
      <dgm:spPr/>
      <dgm:t>
        <a:bodyPr/>
        <a:lstStyle/>
        <a:p>
          <a:endParaRPr lang="vi-VN"/>
        </a:p>
      </dgm:t>
    </dgm:pt>
    <dgm:pt modelId="{3862BA04-7781-4EB7-B870-04F0ED700E77}" type="sibTrans" cxnId="{A9825B53-8DDC-470A-991A-18929993CDE5}">
      <dgm:prSet/>
      <dgm:spPr/>
      <dgm:t>
        <a:bodyPr/>
        <a:lstStyle/>
        <a:p>
          <a:endParaRPr lang="vi-VN"/>
        </a:p>
      </dgm:t>
    </dgm:pt>
    <dgm:pt modelId="{EB7CA5A1-9302-4435-8591-81F06EE14B70}">
      <dgm:prSet phldrT="[Văn bản]"/>
      <dgm:spPr/>
      <dgm:t>
        <a:bodyPr/>
        <a:lstStyle/>
        <a:p>
          <a:r>
            <a:rPr lang="vi-VN"/>
            <a:t>Các thao tác trên cấu trúc dữ liệu</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53CB746D-846E-44CB-8447-B03A1F432C0C}" type="parTrans" cxnId="{CC5AA4AC-A1F8-4438-9770-31AB0F338589}">
      <dgm:prSet/>
      <dgm:spPr/>
      <dgm:t>
        <a:bodyPr/>
        <a:lstStyle/>
        <a:p>
          <a:endParaRPr lang="vi-VN"/>
        </a:p>
      </dgm:t>
    </dgm:pt>
    <dgm:pt modelId="{B09D22B1-E858-403F-81B9-13181502D7DF}" type="sibTrans" cxnId="{CC5AA4AC-A1F8-4438-9770-31AB0F338589}">
      <dgm:prSet/>
      <dgm:spPr/>
      <dgm:t>
        <a:bodyPr/>
        <a:lstStyle/>
        <a:p>
          <a:endParaRPr lang="vi-VN"/>
        </a:p>
      </dgm:t>
    </dgm:pt>
    <dgm:pt modelId="{C72CE98A-F7FE-4CD8-BACE-54989A6B7EAC}">
      <dgm:prSet phldrT="[Văn bản]"/>
      <dgm:spPr/>
      <dgm:t>
        <a:bodyPr/>
        <a:lstStyle/>
        <a:p>
          <a:r>
            <a:rPr lang="vi-VN"/>
            <a:t>Thêm một đỉnh vào đồ thị</a:t>
          </a:r>
        </a:p>
      </dgm:t>
    </dgm:pt>
    <dgm:pt modelId="{EEB095F3-DE58-4A6E-8408-049FFDE99A41}" type="parTrans" cxnId="{4A3297EF-A643-4E9C-AC98-95ADF79FC93B}">
      <dgm:prSet/>
      <dgm:spPr/>
      <dgm:t>
        <a:bodyPr/>
        <a:lstStyle/>
        <a:p>
          <a:endParaRPr lang="vi-VN"/>
        </a:p>
      </dgm:t>
    </dgm:pt>
    <dgm:pt modelId="{1C821C86-A25E-4AC4-B6A9-20BCC0F0A3CE}" type="sibTrans" cxnId="{4A3297EF-A643-4E9C-AC98-95ADF79FC93B}">
      <dgm:prSet/>
      <dgm:spPr/>
      <dgm:t>
        <a:bodyPr/>
        <a:lstStyle/>
        <a:p>
          <a:endParaRPr lang="vi-VN"/>
        </a:p>
      </dgm:t>
    </dgm:pt>
    <dgm:pt modelId="{4B508664-9D2D-40B8-8EFC-C98D343DC40B}">
      <dgm:prSet phldrT="[Văn bản]"/>
      <dgm:spPr/>
      <dgm:t>
        <a:bodyPr/>
        <a:lstStyle/>
        <a:p>
          <a:r>
            <a:rPr lang="vi-VN"/>
            <a:t>Xuất thông tin một đỉnh</a:t>
          </a:r>
        </a:p>
      </dgm:t>
    </dgm:pt>
    <dgm:pt modelId="{242CE3DB-2C15-4B42-B507-49505EFE7260}" type="parTrans" cxnId="{780A1C01-F526-4C65-B490-9897A62F8210}">
      <dgm:prSet/>
      <dgm:spPr/>
      <dgm:t>
        <a:bodyPr/>
        <a:lstStyle/>
        <a:p>
          <a:endParaRPr lang="vi-VN"/>
        </a:p>
      </dgm:t>
    </dgm:pt>
    <dgm:pt modelId="{F4706BA4-B919-464E-82C2-AB5718BD4FE8}" type="sibTrans" cxnId="{780A1C01-F526-4C65-B490-9897A62F8210}">
      <dgm:prSet/>
      <dgm:spPr/>
      <dgm:t>
        <a:bodyPr/>
        <a:lstStyle/>
        <a:p>
          <a:endParaRPr lang="vi-VN"/>
        </a:p>
      </dgm:t>
    </dgm:pt>
    <dgm:pt modelId="{4D0D7A96-8200-4511-BDAB-FB1547AF5799}">
      <dgm:prSet phldrT="[Văn bản]"/>
      <dgm:spPr/>
      <dgm:t>
        <a:bodyPr/>
        <a:lstStyle/>
        <a:p>
          <a:r>
            <a:rPr lang="vi-VN"/>
            <a:t>Kiểm tra 2 đỉnh có kề</a:t>
          </a:r>
        </a:p>
      </dgm:t>
    </dgm:pt>
    <dgm:pt modelId="{0249C0C9-B3FF-40CC-9440-69FC61FA709E}" type="parTrans" cxnId="{FCD03A24-AC20-4DDD-AE7E-854ECA14DF81}">
      <dgm:prSet/>
      <dgm:spPr/>
      <dgm:t>
        <a:bodyPr/>
        <a:lstStyle/>
        <a:p>
          <a:endParaRPr lang="vi-VN"/>
        </a:p>
      </dgm:t>
    </dgm:pt>
    <dgm:pt modelId="{455C8911-19F3-4555-A034-62079BBA942A}" type="sibTrans" cxnId="{FCD03A24-AC20-4DDD-AE7E-854ECA14DF81}">
      <dgm:prSet/>
      <dgm:spPr/>
      <dgm:t>
        <a:bodyPr/>
        <a:lstStyle/>
        <a:p>
          <a:endParaRPr lang="vi-VN"/>
        </a:p>
      </dgm:t>
    </dgm:pt>
    <dgm:pt modelId="{214177DA-785E-425E-997D-CE5E01F2C4B5}">
      <dgm:prSet phldrT="[Văn bản]"/>
      <dgm:spPr/>
      <dgm:t>
        <a:bodyPr/>
        <a:lstStyle/>
        <a:p>
          <a:r>
            <a:rPr lang="vi-VN"/>
            <a:t>Thêm một cạnh</a:t>
          </a:r>
        </a:p>
      </dgm:t>
    </dgm:pt>
    <dgm:pt modelId="{EC1E664A-A042-42C9-A3C8-7642E7815E7C}" type="parTrans" cxnId="{FD6B80D1-30A1-4350-95E7-4B0CCAC534E4}">
      <dgm:prSet/>
      <dgm:spPr/>
      <dgm:t>
        <a:bodyPr/>
        <a:lstStyle/>
        <a:p>
          <a:endParaRPr lang="vi-VN"/>
        </a:p>
      </dgm:t>
    </dgm:pt>
    <dgm:pt modelId="{879DDCBD-11C5-4D60-A7E3-C30BBD1A8BE8}" type="sibTrans" cxnId="{FD6B80D1-30A1-4350-95E7-4B0CCAC534E4}">
      <dgm:prSet/>
      <dgm:spPr/>
      <dgm:t>
        <a:bodyPr/>
        <a:lstStyle/>
        <a:p>
          <a:endParaRPr lang="vi-VN"/>
        </a:p>
      </dgm:t>
    </dgm:pt>
    <dgm:pt modelId="{6AFC9900-E169-4416-A9BC-1C6655CDEB6E}">
      <dgm:prSet phldrT="[Văn bản]"/>
      <dgm:spPr/>
      <dgm:t>
        <a:bodyPr/>
        <a:lstStyle/>
        <a:p>
          <a:r>
            <a:rPr lang="vi-VN"/>
            <a:t>Lưu thông tin đồ thị xuống file</a:t>
          </a:r>
        </a:p>
      </dgm:t>
    </dgm:pt>
    <dgm:pt modelId="{2EA3BDF5-52B7-4339-AE21-E8B81A2A04ED}" type="parTrans" cxnId="{2E444DFB-5985-4C43-9F19-2A00EBC7EB1C}">
      <dgm:prSet/>
      <dgm:spPr/>
      <dgm:t>
        <a:bodyPr/>
        <a:lstStyle/>
        <a:p>
          <a:endParaRPr lang="vi-VN"/>
        </a:p>
      </dgm:t>
    </dgm:pt>
    <dgm:pt modelId="{A75F20F4-BFA2-4DD9-A9A3-26977A444B16}" type="sibTrans" cxnId="{2E444DFB-5985-4C43-9F19-2A00EBC7EB1C}">
      <dgm:prSet/>
      <dgm:spPr/>
      <dgm:t>
        <a:bodyPr/>
        <a:lstStyle/>
        <a:p>
          <a:endParaRPr lang="vi-VN"/>
        </a:p>
      </dgm:t>
    </dgm:pt>
    <dgm:pt modelId="{2928F244-4CEC-4950-B24D-183BBF21DBAC}">
      <dgm:prSet phldrT="[Văn bản]"/>
      <dgm:spPr/>
      <dgm:t>
        <a:bodyPr/>
        <a:lstStyle/>
        <a:p>
          <a:r>
            <a:rPr lang="vi-VN"/>
            <a:t>Tạo đồ thị dữ liệu từ file</a:t>
          </a:r>
        </a:p>
      </dgm:t>
    </dgm:pt>
    <dgm:pt modelId="{1766E5D6-FF52-4A99-BDED-DCF58E2EBEF6}" type="parTrans" cxnId="{37C245A7-0BC5-474E-89C2-0F408BE9F612}">
      <dgm:prSet/>
      <dgm:spPr/>
      <dgm:t>
        <a:bodyPr/>
        <a:lstStyle/>
        <a:p>
          <a:endParaRPr lang="vi-VN"/>
        </a:p>
      </dgm:t>
    </dgm:pt>
    <dgm:pt modelId="{1C834EE1-4E21-43D9-8A99-5FB06A321E9E}" type="sibTrans" cxnId="{37C245A7-0BC5-474E-89C2-0F408BE9F612}">
      <dgm:prSet/>
      <dgm:spPr/>
      <dgm:t>
        <a:bodyPr/>
        <a:lstStyle/>
        <a:p>
          <a:endParaRPr lang="vi-VN"/>
        </a:p>
      </dgm:t>
    </dgm:pt>
    <dgm:pt modelId="{5E404BF8-CFE8-41CE-8E1F-B7229EF28A95}">
      <dgm:prSet phldrT="[Văn bản]"/>
      <dgm:spPr/>
      <dgm:t>
        <a:bodyPr/>
        <a:lstStyle/>
        <a:p>
          <a:r>
            <a:rPr lang="vi-VN"/>
            <a:t>Duyệt đồ thị</a:t>
          </a:r>
        </a:p>
      </dgm:t>
    </dgm:pt>
    <dgm:pt modelId="{2A9B8BCF-9299-48FF-9E02-284AB603D697}" type="parTrans" cxnId="{05D3BF8A-1E60-481D-91E2-202AB3C355FF}">
      <dgm:prSet/>
      <dgm:spPr/>
      <dgm:t>
        <a:bodyPr/>
        <a:lstStyle/>
        <a:p>
          <a:endParaRPr lang="vi-VN"/>
        </a:p>
      </dgm:t>
    </dgm:pt>
    <dgm:pt modelId="{C0DC41A3-E810-4336-83E5-64A192C3247C}" type="sibTrans" cxnId="{05D3BF8A-1E60-481D-91E2-202AB3C355FF}">
      <dgm:prSet/>
      <dgm:spPr/>
      <dgm:t>
        <a:bodyPr/>
        <a:lstStyle/>
        <a:p>
          <a:endParaRPr lang="vi-VN"/>
        </a:p>
      </dgm:t>
    </dgm:pt>
    <dgm:pt modelId="{E0020E97-9907-4014-B2DF-EBFF1C36EDDE}">
      <dgm:prSet phldrT="[Văn bản]"/>
      <dgm:spPr/>
      <dgm:t>
        <a:bodyPr/>
        <a:lstStyle/>
        <a:p>
          <a:r>
            <a:rPr lang="vi-VN"/>
            <a:t>Kết luận</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D50F2475-ECE6-4B6B-8F3F-DCBBF0430488}" type="parTrans" cxnId="{C4C02891-024B-4313-8BFB-547E6D55BF86}">
      <dgm:prSet/>
      <dgm:spPr/>
      <dgm:t>
        <a:bodyPr/>
        <a:lstStyle/>
        <a:p>
          <a:endParaRPr lang="vi-VN"/>
        </a:p>
      </dgm:t>
    </dgm:pt>
    <dgm:pt modelId="{1390BCC6-63AE-4144-91DF-F6811559D8DC}" type="sibTrans" cxnId="{C4C02891-024B-4313-8BFB-547E6D55BF86}">
      <dgm:prSet/>
      <dgm:spPr/>
      <dgm:t>
        <a:bodyPr/>
        <a:lstStyle/>
        <a:p>
          <a:endParaRPr lang="vi-VN"/>
        </a:p>
      </dgm:t>
    </dgm:pt>
    <dgm:pt modelId="{BD3E5DFC-B95B-4866-B41E-89DB4312E5EF}" type="pres">
      <dgm:prSet presAssocID="{2405B40B-00EE-404C-82CB-9F0402C26011}" presName="linear" presStyleCnt="0">
        <dgm:presLayoutVars>
          <dgm:animLvl val="lvl"/>
          <dgm:resizeHandles val="exact"/>
        </dgm:presLayoutVars>
      </dgm:prSet>
      <dgm:spPr/>
    </dgm:pt>
    <dgm:pt modelId="{57A49CE8-8BB7-45EC-8E26-7D3DB0F21665}" type="pres">
      <dgm:prSet presAssocID="{067C6207-010B-4E41-AEA6-E5BE595161F1}" presName="parentText" presStyleLbl="node1" presStyleIdx="0" presStyleCnt="5">
        <dgm:presLayoutVars>
          <dgm:chMax val="0"/>
          <dgm:bulletEnabled val="1"/>
        </dgm:presLayoutVars>
      </dgm:prSet>
      <dgm:spPr/>
    </dgm:pt>
    <dgm:pt modelId="{DFECFF85-7135-4C3A-B3B5-CA7DB513961F}" type="pres">
      <dgm:prSet presAssocID="{D1B7F885-B84D-4E14-9A79-4C5C44E517BA}" presName="spacer" presStyleCnt="0"/>
      <dgm:spPr/>
    </dgm:pt>
    <dgm:pt modelId="{37856C68-A158-49EA-B83F-6AC62FEE12E4}" type="pres">
      <dgm:prSet presAssocID="{A9FA97E3-1364-463F-995D-1E3484C7F2E9}" presName="parentText" presStyleLbl="node1" presStyleIdx="1" presStyleCnt="5">
        <dgm:presLayoutVars>
          <dgm:chMax val="0"/>
          <dgm:bulletEnabled val="1"/>
        </dgm:presLayoutVars>
      </dgm:prSet>
      <dgm:spPr/>
    </dgm:pt>
    <dgm:pt modelId="{AC58D655-3A93-44D2-960A-BDA37E7B0012}" type="pres">
      <dgm:prSet presAssocID="{67F8FFF5-C6A4-4DCE-AB20-629D38050A53}" presName="spacer" presStyleCnt="0"/>
      <dgm:spPr/>
    </dgm:pt>
    <dgm:pt modelId="{CE7DDD91-B6FB-4F38-8CF3-8E8F82598A3F}" type="pres">
      <dgm:prSet presAssocID="{B78DD4D3-A073-4B03-A04B-81D9472D2E97}" presName="parentText" presStyleLbl="node1" presStyleIdx="2" presStyleCnt="5">
        <dgm:presLayoutVars>
          <dgm:chMax val="0"/>
          <dgm:bulletEnabled val="1"/>
        </dgm:presLayoutVars>
      </dgm:prSet>
      <dgm:spPr/>
    </dgm:pt>
    <dgm:pt modelId="{1AFAE789-C8B8-452C-8F5C-0B542D397FDC}" type="pres">
      <dgm:prSet presAssocID="{A2D03898-2D3B-4B9C-B543-E69DFD4AB05F}" presName="spacer" presStyleCnt="0"/>
      <dgm:spPr/>
    </dgm:pt>
    <dgm:pt modelId="{81C2EB49-6F3A-4A79-A084-A25656094407}" type="pres">
      <dgm:prSet presAssocID="{EB7CA5A1-9302-4435-8591-81F06EE14B70}" presName="parentText" presStyleLbl="node1" presStyleIdx="3" presStyleCnt="5">
        <dgm:presLayoutVars>
          <dgm:chMax val="0"/>
          <dgm:bulletEnabled val="1"/>
        </dgm:presLayoutVars>
      </dgm:prSet>
      <dgm:spPr/>
    </dgm:pt>
    <dgm:pt modelId="{A9656549-ABD3-4D4D-B1AD-F74CDDB770E1}" type="pres">
      <dgm:prSet presAssocID="{EB7CA5A1-9302-4435-8591-81F06EE14B70}" presName="childText" presStyleLbl="revTx" presStyleIdx="0" presStyleCnt="1">
        <dgm:presLayoutVars>
          <dgm:bulletEnabled val="1"/>
        </dgm:presLayoutVars>
      </dgm:prSet>
      <dgm:spPr/>
    </dgm:pt>
    <dgm:pt modelId="{C60E22A6-25FE-4E2E-A11A-6D4251E83D25}" type="pres">
      <dgm:prSet presAssocID="{E0020E97-9907-4014-B2DF-EBFF1C36EDDE}" presName="parentText" presStyleLbl="node1" presStyleIdx="4" presStyleCnt="5">
        <dgm:presLayoutVars>
          <dgm:chMax val="0"/>
          <dgm:bulletEnabled val="1"/>
        </dgm:presLayoutVars>
      </dgm:prSet>
      <dgm:spPr/>
    </dgm:pt>
  </dgm:ptLst>
  <dgm:cxnLst>
    <dgm:cxn modelId="{780A1C01-F526-4C65-B490-9897A62F8210}" srcId="{EB7CA5A1-9302-4435-8591-81F06EE14B70}" destId="{4B508664-9D2D-40B8-8EFC-C98D343DC40B}" srcOrd="2" destOrd="0" parTransId="{242CE3DB-2C15-4B42-B507-49505EFE7260}" sibTransId="{F4706BA4-B919-464E-82C2-AB5718BD4FE8}"/>
    <dgm:cxn modelId="{5F4A260B-531A-46C6-A264-C56B443092B5}" type="presOf" srcId="{214177DA-785E-425E-997D-CE5E01F2C4B5}" destId="{A9656549-ABD3-4D4D-B1AD-F74CDDB770E1}" srcOrd="0" destOrd="4" presId="urn:microsoft.com/office/officeart/2005/8/layout/vList2"/>
    <dgm:cxn modelId="{050A6B19-98A9-4825-B3AE-34247788278B}" type="presOf" srcId="{5E404BF8-CFE8-41CE-8E1F-B7229EF28A95}" destId="{A9656549-ABD3-4D4D-B1AD-F74CDDB770E1}" srcOrd="0" destOrd="7" presId="urn:microsoft.com/office/officeart/2005/8/layout/vList2"/>
    <dgm:cxn modelId="{B36F861E-7D49-47C4-B649-9CFE04C65822}" type="presOf" srcId="{2405B40B-00EE-404C-82CB-9F0402C26011}" destId="{BD3E5DFC-B95B-4866-B41E-89DB4312E5EF}" srcOrd="0" destOrd="0" presId="urn:microsoft.com/office/officeart/2005/8/layout/vList2"/>
    <dgm:cxn modelId="{ACCDF020-F431-4244-818D-FE52C0198602}" type="presOf" srcId="{C72CE98A-F7FE-4CD8-BACE-54989A6B7EAC}" destId="{A9656549-ABD3-4D4D-B1AD-F74CDDB770E1}" srcOrd="0" destOrd="1" presId="urn:microsoft.com/office/officeart/2005/8/layout/vList2"/>
    <dgm:cxn modelId="{FCD03A24-AC20-4DDD-AE7E-854ECA14DF81}" srcId="{EB7CA5A1-9302-4435-8591-81F06EE14B70}" destId="{4D0D7A96-8200-4511-BDAB-FB1547AF5799}" srcOrd="3" destOrd="0" parTransId="{0249C0C9-B3FF-40CC-9440-69FC61FA709E}" sibTransId="{455C8911-19F3-4555-A034-62079BBA942A}"/>
    <dgm:cxn modelId="{B58FC83E-E521-4423-B448-A97D5403A404}" type="presOf" srcId="{067C6207-010B-4E41-AEA6-E5BE595161F1}" destId="{57A49CE8-8BB7-45EC-8E26-7D3DB0F21665}" srcOrd="0" destOrd="0" presId="urn:microsoft.com/office/officeart/2005/8/layout/vList2"/>
    <dgm:cxn modelId="{C5AAEC4E-A90B-4B35-8FE5-CB64C71B6833}" type="presOf" srcId="{A9FA97E3-1364-463F-995D-1E3484C7F2E9}" destId="{37856C68-A158-49EA-B83F-6AC62FEE12E4}" srcOrd="0" destOrd="0" presId="urn:microsoft.com/office/officeart/2005/8/layout/vList2"/>
    <dgm:cxn modelId="{1C786172-1FDC-4B3E-9616-44868FA927B6}" type="presOf" srcId="{6AFC9900-E169-4416-A9BC-1C6655CDEB6E}" destId="{A9656549-ABD3-4D4D-B1AD-F74CDDB770E1}" srcOrd="0" destOrd="5" presId="urn:microsoft.com/office/officeart/2005/8/layout/vList2"/>
    <dgm:cxn modelId="{A9825B53-8DDC-470A-991A-18929993CDE5}" srcId="{EB7CA5A1-9302-4435-8591-81F06EE14B70}" destId="{9FA43A09-B2C1-410F-95F8-F20C7804ABAE}" srcOrd="0" destOrd="0" parTransId="{357FAFDC-63EE-4692-A7E5-1A6774F11C07}" sibTransId="{3862BA04-7781-4EB7-B870-04F0ED700E77}"/>
    <dgm:cxn modelId="{99276879-6E8B-471F-86B3-7C9DCE49EA3B}" type="presOf" srcId="{E0020E97-9907-4014-B2DF-EBFF1C36EDDE}" destId="{C60E22A6-25FE-4E2E-A11A-6D4251E83D25}" srcOrd="0" destOrd="0" presId="urn:microsoft.com/office/officeart/2005/8/layout/vList2"/>
    <dgm:cxn modelId="{05D3BF8A-1E60-481D-91E2-202AB3C355FF}" srcId="{EB7CA5A1-9302-4435-8591-81F06EE14B70}" destId="{5E404BF8-CFE8-41CE-8E1F-B7229EF28A95}" srcOrd="7" destOrd="0" parTransId="{2A9B8BCF-9299-48FF-9E02-284AB603D697}" sibTransId="{C0DC41A3-E810-4336-83E5-64A192C3247C}"/>
    <dgm:cxn modelId="{C4C02891-024B-4313-8BFB-547E6D55BF86}" srcId="{2405B40B-00EE-404C-82CB-9F0402C26011}" destId="{E0020E97-9907-4014-B2DF-EBFF1C36EDDE}" srcOrd="4" destOrd="0" parTransId="{D50F2475-ECE6-4B6B-8F3F-DCBBF0430488}" sibTransId="{1390BCC6-63AE-4144-91DF-F6811559D8DC}"/>
    <dgm:cxn modelId="{672FEC91-4459-4B1B-AA5C-AFCD6C286483}" srcId="{2405B40B-00EE-404C-82CB-9F0402C26011}" destId="{067C6207-010B-4E41-AEA6-E5BE595161F1}" srcOrd="0" destOrd="0" parTransId="{5AA78519-650F-498E-B538-CD1D2EAF1354}" sibTransId="{D1B7F885-B84D-4E14-9A79-4C5C44E517BA}"/>
    <dgm:cxn modelId="{37C245A7-0BC5-474E-89C2-0F408BE9F612}" srcId="{EB7CA5A1-9302-4435-8591-81F06EE14B70}" destId="{2928F244-4CEC-4950-B24D-183BBF21DBAC}" srcOrd="6" destOrd="0" parTransId="{1766E5D6-FF52-4A99-BDED-DCF58E2EBEF6}" sibTransId="{1C834EE1-4E21-43D9-8A99-5FB06A321E9E}"/>
    <dgm:cxn modelId="{CC5AA4AC-A1F8-4438-9770-31AB0F338589}" srcId="{2405B40B-00EE-404C-82CB-9F0402C26011}" destId="{EB7CA5A1-9302-4435-8591-81F06EE14B70}" srcOrd="3" destOrd="0" parTransId="{53CB746D-846E-44CB-8447-B03A1F432C0C}" sibTransId="{B09D22B1-E858-403F-81B9-13181502D7DF}"/>
    <dgm:cxn modelId="{780501AF-8C8E-439E-BE8C-1E754AC42322}" type="presOf" srcId="{B78DD4D3-A073-4B03-A04B-81D9472D2E97}" destId="{CE7DDD91-B6FB-4F38-8CF3-8E8F82598A3F}" srcOrd="0" destOrd="0" presId="urn:microsoft.com/office/officeart/2005/8/layout/vList2"/>
    <dgm:cxn modelId="{1B59F2C6-9F7F-45AA-8859-095540F64E08}" srcId="{2405B40B-00EE-404C-82CB-9F0402C26011}" destId="{B78DD4D3-A073-4B03-A04B-81D9472D2E97}" srcOrd="2" destOrd="0" parTransId="{AF561B2E-BB7B-44C9-B6A1-1BB84284C270}" sibTransId="{A2D03898-2D3B-4B9C-B543-E69DFD4AB05F}"/>
    <dgm:cxn modelId="{FD6B80D1-30A1-4350-95E7-4B0CCAC534E4}" srcId="{EB7CA5A1-9302-4435-8591-81F06EE14B70}" destId="{214177DA-785E-425E-997D-CE5E01F2C4B5}" srcOrd="4" destOrd="0" parTransId="{EC1E664A-A042-42C9-A3C8-7642E7815E7C}" sibTransId="{879DDCBD-11C5-4D60-A7E3-C30BBD1A8BE8}"/>
    <dgm:cxn modelId="{6D43F3D8-F26D-42DF-944B-CA47F7A0786D}" type="presOf" srcId="{4B508664-9D2D-40B8-8EFC-C98D343DC40B}" destId="{A9656549-ABD3-4D4D-B1AD-F74CDDB770E1}" srcOrd="0" destOrd="2" presId="urn:microsoft.com/office/officeart/2005/8/layout/vList2"/>
    <dgm:cxn modelId="{AEA7A3DC-6E38-4465-A104-3EBFC22B6F1E}" type="presOf" srcId="{2928F244-4CEC-4950-B24D-183BBF21DBAC}" destId="{A9656549-ABD3-4D4D-B1AD-F74CDDB770E1}" srcOrd="0" destOrd="6" presId="urn:microsoft.com/office/officeart/2005/8/layout/vList2"/>
    <dgm:cxn modelId="{F46E3AE5-0EC8-4534-A33F-A38099DF88CD}" type="presOf" srcId="{EB7CA5A1-9302-4435-8591-81F06EE14B70}" destId="{81C2EB49-6F3A-4A79-A084-A25656094407}" srcOrd="0" destOrd="0" presId="urn:microsoft.com/office/officeart/2005/8/layout/vList2"/>
    <dgm:cxn modelId="{80AFC1EA-ACDE-488A-8E3B-0C63C2B8AF1F}" type="presOf" srcId="{4D0D7A96-8200-4511-BDAB-FB1547AF5799}" destId="{A9656549-ABD3-4D4D-B1AD-F74CDDB770E1}" srcOrd="0" destOrd="3" presId="urn:microsoft.com/office/officeart/2005/8/layout/vList2"/>
    <dgm:cxn modelId="{4A3297EF-A643-4E9C-AC98-95ADF79FC93B}" srcId="{EB7CA5A1-9302-4435-8591-81F06EE14B70}" destId="{C72CE98A-F7FE-4CD8-BACE-54989A6B7EAC}" srcOrd="1" destOrd="0" parTransId="{EEB095F3-DE58-4A6E-8408-049FFDE99A41}" sibTransId="{1C821C86-A25E-4AC4-B6A9-20BCC0F0A3CE}"/>
    <dgm:cxn modelId="{2E444DFB-5985-4C43-9F19-2A00EBC7EB1C}" srcId="{EB7CA5A1-9302-4435-8591-81F06EE14B70}" destId="{6AFC9900-E169-4416-A9BC-1C6655CDEB6E}" srcOrd="5" destOrd="0" parTransId="{2EA3BDF5-52B7-4339-AE21-E8B81A2A04ED}" sibTransId="{A75F20F4-BFA2-4DD9-A9A3-26977A444B16}"/>
    <dgm:cxn modelId="{17541BFC-49AA-46B6-84F2-E8C7845A0399}" srcId="{2405B40B-00EE-404C-82CB-9F0402C26011}" destId="{A9FA97E3-1364-463F-995D-1E3484C7F2E9}" srcOrd="1" destOrd="0" parTransId="{2FEBC376-F70B-4F1B-B6BD-667FEDA72BF6}" sibTransId="{67F8FFF5-C6A4-4DCE-AB20-629D38050A53}"/>
    <dgm:cxn modelId="{083E69FC-61C9-4076-AC01-9D2CE7D1B458}" type="presOf" srcId="{9FA43A09-B2C1-410F-95F8-F20C7804ABAE}" destId="{A9656549-ABD3-4D4D-B1AD-F74CDDB770E1}" srcOrd="0" destOrd="0" presId="urn:microsoft.com/office/officeart/2005/8/layout/vList2"/>
    <dgm:cxn modelId="{A4CA6D2A-556F-4501-BFBE-C0C5C314A968}" type="presParOf" srcId="{BD3E5DFC-B95B-4866-B41E-89DB4312E5EF}" destId="{57A49CE8-8BB7-45EC-8E26-7D3DB0F21665}" srcOrd="0" destOrd="0" presId="urn:microsoft.com/office/officeart/2005/8/layout/vList2"/>
    <dgm:cxn modelId="{87B69C02-9770-4B4F-B61E-31282889FAF3}" type="presParOf" srcId="{BD3E5DFC-B95B-4866-B41E-89DB4312E5EF}" destId="{DFECFF85-7135-4C3A-B3B5-CA7DB513961F}" srcOrd="1" destOrd="0" presId="urn:microsoft.com/office/officeart/2005/8/layout/vList2"/>
    <dgm:cxn modelId="{B58BD763-8D12-461F-97F4-8551A6B1C7F8}" type="presParOf" srcId="{BD3E5DFC-B95B-4866-B41E-89DB4312E5EF}" destId="{37856C68-A158-49EA-B83F-6AC62FEE12E4}" srcOrd="2" destOrd="0" presId="urn:microsoft.com/office/officeart/2005/8/layout/vList2"/>
    <dgm:cxn modelId="{30C5ABD3-B332-47F9-A44D-311CD4B8FCDD}" type="presParOf" srcId="{BD3E5DFC-B95B-4866-B41E-89DB4312E5EF}" destId="{AC58D655-3A93-44D2-960A-BDA37E7B0012}" srcOrd="3" destOrd="0" presId="urn:microsoft.com/office/officeart/2005/8/layout/vList2"/>
    <dgm:cxn modelId="{09E4F3B6-653F-4607-93C7-20F45A0F6843}" type="presParOf" srcId="{BD3E5DFC-B95B-4866-B41E-89DB4312E5EF}" destId="{CE7DDD91-B6FB-4F38-8CF3-8E8F82598A3F}" srcOrd="4" destOrd="0" presId="urn:microsoft.com/office/officeart/2005/8/layout/vList2"/>
    <dgm:cxn modelId="{A41BE987-B6F6-4535-A0CC-F5EC20DE2C5D}" type="presParOf" srcId="{BD3E5DFC-B95B-4866-B41E-89DB4312E5EF}" destId="{1AFAE789-C8B8-452C-8F5C-0B542D397FDC}" srcOrd="5" destOrd="0" presId="urn:microsoft.com/office/officeart/2005/8/layout/vList2"/>
    <dgm:cxn modelId="{CEDB71CF-AF10-4505-B679-465B1570838A}" type="presParOf" srcId="{BD3E5DFC-B95B-4866-B41E-89DB4312E5EF}" destId="{81C2EB49-6F3A-4A79-A084-A25656094407}" srcOrd="6" destOrd="0" presId="urn:microsoft.com/office/officeart/2005/8/layout/vList2"/>
    <dgm:cxn modelId="{823FE35B-0C1E-41D0-85CD-98F63C30536A}" type="presParOf" srcId="{BD3E5DFC-B95B-4866-B41E-89DB4312E5EF}" destId="{A9656549-ABD3-4D4D-B1AD-F74CDDB770E1}" srcOrd="7" destOrd="0" presId="urn:microsoft.com/office/officeart/2005/8/layout/vList2"/>
    <dgm:cxn modelId="{83723F5E-76BB-4C5C-B055-958EC027E79D}" type="presParOf" srcId="{BD3E5DFC-B95B-4866-B41E-89DB4312E5EF}" destId="{C60E22A6-25FE-4E2E-A11A-6D4251E83D2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49CE8-8BB7-45EC-8E26-7D3DB0F21665}">
      <dsp:nvSpPr>
        <dsp:cNvPr id="0" name=""/>
        <dsp:cNvSpPr/>
      </dsp:nvSpPr>
      <dsp:spPr>
        <a:xfrm>
          <a:off x="0" y="29557"/>
          <a:ext cx="9906000" cy="444600"/>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Tổng quan về phương pháp</a:t>
          </a:r>
        </a:p>
      </dsp:txBody>
      <dsp:txXfrm>
        <a:off x="21704" y="51261"/>
        <a:ext cx="9862592" cy="401192"/>
      </dsp:txXfrm>
    </dsp:sp>
    <dsp:sp modelId="{37856C68-A158-49EA-B83F-6AC62FEE12E4}">
      <dsp:nvSpPr>
        <dsp:cNvPr id="0" name=""/>
        <dsp:cNvSpPr/>
      </dsp:nvSpPr>
      <dsp:spPr>
        <a:xfrm>
          <a:off x="0" y="528877"/>
          <a:ext cx="9906000" cy="444600"/>
        </a:xfrm>
        <a:prstGeom prst="roundRect">
          <a:avLst/>
        </a:prstGeom>
        <a:gradFill rotWithShape="0">
          <a:gsLst>
            <a:gs pos="0">
              <a:schemeClr val="accent5">
                <a:hueOff val="1065261"/>
                <a:satOff val="-7052"/>
                <a:lumOff val="-1225"/>
                <a:alphaOff val="0"/>
                <a:tint val="94000"/>
                <a:satMod val="105000"/>
                <a:lumMod val="102000"/>
              </a:schemeClr>
            </a:gs>
            <a:gs pos="100000">
              <a:schemeClr val="accent5">
                <a:hueOff val="1065261"/>
                <a:satOff val="-7052"/>
                <a:lumOff val="-1225"/>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Mục tiêu</a:t>
          </a:r>
        </a:p>
      </dsp:txBody>
      <dsp:txXfrm>
        <a:off x="21704" y="550581"/>
        <a:ext cx="9862592" cy="401192"/>
      </dsp:txXfrm>
    </dsp:sp>
    <dsp:sp modelId="{CE7DDD91-B6FB-4F38-8CF3-8E8F82598A3F}">
      <dsp:nvSpPr>
        <dsp:cNvPr id="0" name=""/>
        <dsp:cNvSpPr/>
      </dsp:nvSpPr>
      <dsp:spPr>
        <a:xfrm>
          <a:off x="0" y="1028197"/>
          <a:ext cx="9906000" cy="444600"/>
        </a:xfrm>
        <a:prstGeom prst="roundRect">
          <a:avLst/>
        </a:prstGeom>
        <a:gradFill rotWithShape="0">
          <a:gsLst>
            <a:gs pos="0">
              <a:schemeClr val="accent5">
                <a:hueOff val="2130522"/>
                <a:satOff val="-14104"/>
                <a:lumOff val="-2451"/>
                <a:alphaOff val="0"/>
                <a:tint val="94000"/>
                <a:satMod val="105000"/>
                <a:lumMod val="102000"/>
              </a:schemeClr>
            </a:gs>
            <a:gs pos="100000">
              <a:schemeClr val="accent5">
                <a:hueOff val="2130522"/>
                <a:satOff val="-14104"/>
                <a:lumOff val="-2451"/>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Cài đặt</a:t>
          </a:r>
        </a:p>
      </dsp:txBody>
      <dsp:txXfrm>
        <a:off x="21704" y="1049901"/>
        <a:ext cx="9862592" cy="401192"/>
      </dsp:txXfrm>
    </dsp:sp>
    <dsp:sp modelId="{81C2EB49-6F3A-4A79-A084-A25656094407}">
      <dsp:nvSpPr>
        <dsp:cNvPr id="0" name=""/>
        <dsp:cNvSpPr/>
      </dsp:nvSpPr>
      <dsp:spPr>
        <a:xfrm>
          <a:off x="0" y="1527517"/>
          <a:ext cx="9906000" cy="444600"/>
        </a:xfrm>
        <a:prstGeom prst="roundRect">
          <a:avLst/>
        </a:prstGeom>
        <a:gradFill rotWithShape="0">
          <a:gsLst>
            <a:gs pos="0">
              <a:schemeClr val="accent5">
                <a:hueOff val="3195783"/>
                <a:satOff val="-21155"/>
                <a:lumOff val="-3676"/>
                <a:alphaOff val="0"/>
                <a:tint val="94000"/>
                <a:satMod val="105000"/>
                <a:lumMod val="102000"/>
              </a:schemeClr>
            </a:gs>
            <a:gs pos="100000">
              <a:schemeClr val="accent5">
                <a:hueOff val="3195783"/>
                <a:satOff val="-21155"/>
                <a:lumOff val="-367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Các thao tác trên cấu trúc dữ liệu</a:t>
          </a:r>
        </a:p>
      </dsp:txBody>
      <dsp:txXfrm>
        <a:off x="21704" y="1549221"/>
        <a:ext cx="9862592" cy="401192"/>
      </dsp:txXfrm>
    </dsp:sp>
    <dsp:sp modelId="{A9656549-ABD3-4D4D-B1AD-F74CDDB770E1}">
      <dsp:nvSpPr>
        <dsp:cNvPr id="0" name=""/>
        <dsp:cNvSpPr/>
      </dsp:nvSpPr>
      <dsp:spPr>
        <a:xfrm>
          <a:off x="0" y="1972118"/>
          <a:ext cx="9906000"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vi-VN" sz="1500" kern="1200"/>
            <a:t>Xuất danh sách cạnh</a:t>
          </a:r>
        </a:p>
        <a:p>
          <a:pPr marL="114300" lvl="1" indent="-114300" algn="l" defTabSz="666750">
            <a:lnSpc>
              <a:spcPct val="90000"/>
            </a:lnSpc>
            <a:spcBef>
              <a:spcPct val="0"/>
            </a:spcBef>
            <a:spcAft>
              <a:spcPct val="20000"/>
            </a:spcAft>
            <a:buChar char="•"/>
          </a:pPr>
          <a:r>
            <a:rPr lang="vi-VN" sz="1500" kern="1200"/>
            <a:t>Thêm một đỉnh vào đồ thị</a:t>
          </a:r>
        </a:p>
        <a:p>
          <a:pPr marL="114300" lvl="1" indent="-114300" algn="l" defTabSz="666750">
            <a:lnSpc>
              <a:spcPct val="90000"/>
            </a:lnSpc>
            <a:spcBef>
              <a:spcPct val="0"/>
            </a:spcBef>
            <a:spcAft>
              <a:spcPct val="20000"/>
            </a:spcAft>
            <a:buChar char="•"/>
          </a:pPr>
          <a:r>
            <a:rPr lang="vi-VN" sz="1500" kern="1200"/>
            <a:t>Xuất thông tin một đỉnh</a:t>
          </a:r>
        </a:p>
        <a:p>
          <a:pPr marL="114300" lvl="1" indent="-114300" algn="l" defTabSz="666750">
            <a:lnSpc>
              <a:spcPct val="90000"/>
            </a:lnSpc>
            <a:spcBef>
              <a:spcPct val="0"/>
            </a:spcBef>
            <a:spcAft>
              <a:spcPct val="20000"/>
            </a:spcAft>
            <a:buChar char="•"/>
          </a:pPr>
          <a:r>
            <a:rPr lang="vi-VN" sz="1500" kern="1200"/>
            <a:t>Kiểm tra 2 đỉnh có kề</a:t>
          </a:r>
        </a:p>
        <a:p>
          <a:pPr marL="114300" lvl="1" indent="-114300" algn="l" defTabSz="666750">
            <a:lnSpc>
              <a:spcPct val="90000"/>
            </a:lnSpc>
            <a:spcBef>
              <a:spcPct val="0"/>
            </a:spcBef>
            <a:spcAft>
              <a:spcPct val="20000"/>
            </a:spcAft>
            <a:buChar char="•"/>
          </a:pPr>
          <a:r>
            <a:rPr lang="vi-VN" sz="1500" kern="1200"/>
            <a:t>Thêm một cạnh</a:t>
          </a:r>
        </a:p>
        <a:p>
          <a:pPr marL="114300" lvl="1" indent="-114300" algn="l" defTabSz="666750">
            <a:lnSpc>
              <a:spcPct val="90000"/>
            </a:lnSpc>
            <a:spcBef>
              <a:spcPct val="0"/>
            </a:spcBef>
            <a:spcAft>
              <a:spcPct val="20000"/>
            </a:spcAft>
            <a:buChar char="•"/>
          </a:pPr>
          <a:r>
            <a:rPr lang="vi-VN" sz="1500" kern="1200"/>
            <a:t>Lưu thông tin đồ thị xuống file</a:t>
          </a:r>
        </a:p>
        <a:p>
          <a:pPr marL="114300" lvl="1" indent="-114300" algn="l" defTabSz="666750">
            <a:lnSpc>
              <a:spcPct val="90000"/>
            </a:lnSpc>
            <a:spcBef>
              <a:spcPct val="0"/>
            </a:spcBef>
            <a:spcAft>
              <a:spcPct val="20000"/>
            </a:spcAft>
            <a:buChar char="•"/>
          </a:pPr>
          <a:r>
            <a:rPr lang="vi-VN" sz="1500" kern="1200"/>
            <a:t>Tạo đồ thị dữ liệu từ file</a:t>
          </a:r>
        </a:p>
        <a:p>
          <a:pPr marL="114300" lvl="1" indent="-114300" algn="l" defTabSz="666750">
            <a:lnSpc>
              <a:spcPct val="90000"/>
            </a:lnSpc>
            <a:spcBef>
              <a:spcPct val="0"/>
            </a:spcBef>
            <a:spcAft>
              <a:spcPct val="20000"/>
            </a:spcAft>
            <a:buChar char="•"/>
          </a:pPr>
          <a:r>
            <a:rPr lang="vi-VN" sz="1500" kern="1200"/>
            <a:t>Duyệt đồ thị</a:t>
          </a:r>
        </a:p>
      </dsp:txBody>
      <dsp:txXfrm>
        <a:off x="0" y="1972118"/>
        <a:ext cx="9906000" cy="1966500"/>
      </dsp:txXfrm>
    </dsp:sp>
    <dsp:sp modelId="{C60E22A6-25FE-4E2E-A11A-6D4251E83D25}">
      <dsp:nvSpPr>
        <dsp:cNvPr id="0" name=""/>
        <dsp:cNvSpPr/>
      </dsp:nvSpPr>
      <dsp:spPr>
        <a:xfrm>
          <a:off x="0" y="3938618"/>
          <a:ext cx="9906000" cy="444600"/>
        </a:xfrm>
        <a:prstGeom prst="roundRect">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Kết luận</a:t>
          </a:r>
        </a:p>
      </dsp:txBody>
      <dsp:txXfrm>
        <a:off x="21704" y="3960322"/>
        <a:ext cx="9862592"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AE115670-EF9B-45AC-B94F-DAB1A61D0A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8478DA74-F527-43FF-A5D9-FAA6060D8F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0ADEC2-D937-42C3-B073-E27991F061CC}" type="datetime1">
              <a:rPr lang="vi-VN" smtClean="0"/>
              <a:t>06/04/2018</a:t>
            </a:fld>
            <a:endParaRPr lang="vi-VN"/>
          </a:p>
        </p:txBody>
      </p:sp>
      <p:sp>
        <p:nvSpPr>
          <p:cNvPr id="4" name="Chỗ dành sẵn cho Chân trang 3">
            <a:extLst>
              <a:ext uri="{FF2B5EF4-FFF2-40B4-BE49-F238E27FC236}">
                <a16:creationId xmlns:a16="http://schemas.microsoft.com/office/drawing/2014/main" id="{2D8CC82A-7329-4BC3-B973-5298214D0D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9A021818-F8C5-4600-BF57-48B36EF754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BDFF2-55F7-4F2B-BD86-11E60ED2B4D5}" type="slidenum">
              <a:rPr lang="vi-VN" smtClean="0"/>
              <a:t>‹#›</a:t>
            </a:fld>
            <a:endParaRPr lang="vi-VN"/>
          </a:p>
        </p:txBody>
      </p:sp>
    </p:spTree>
    <p:extLst>
      <p:ext uri="{BB962C8B-B14F-4D97-AF65-F5344CB8AC3E}">
        <p14:creationId xmlns:p14="http://schemas.microsoft.com/office/powerpoint/2010/main" val="3592052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567D3-B66A-4D34-9E94-11D38F8E8E65}" type="datetime1">
              <a:rPr lang="vi-VN" smtClean="0"/>
              <a:t>06/04/2018</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E248B-C79B-42D3-8F38-D1D3C230F1D3}" type="slidenum">
              <a:rPr lang="vi-VN" smtClean="0"/>
              <a:t>‹#›</a:t>
            </a:fld>
            <a:endParaRPr lang="vi-VN"/>
          </a:p>
        </p:txBody>
      </p:sp>
    </p:spTree>
    <p:extLst>
      <p:ext uri="{BB962C8B-B14F-4D97-AF65-F5344CB8AC3E}">
        <p14:creationId xmlns:p14="http://schemas.microsoft.com/office/powerpoint/2010/main" val="26273643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vi-VN"/>
              <a:t>Bấm để sửa kiểu tiêu đề Bản cái</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3ED1B28-8A53-485A-84C1-0B265CFA598A}" type="datetime1">
              <a:rPr lang="vi-VN" smtClean="0"/>
              <a:t>06/04/2018</a:t>
            </a:fld>
            <a:endParaRPr lang="vi-VN"/>
          </a:p>
        </p:txBody>
      </p:sp>
      <p:sp>
        <p:nvSpPr>
          <p:cNvPr id="5" name="Footer Placeholder 4"/>
          <p:cNvSpPr>
            <a:spLocks noGrp="1"/>
          </p:cNvSpPr>
          <p:nvPr>
            <p:ph type="ftr" sz="quarter" idx="11"/>
          </p:nvPr>
        </p:nvSpPr>
        <p:spPr>
          <a:xfrm>
            <a:off x="1876424" y="5410201"/>
            <a:ext cx="5124886" cy="365125"/>
          </a:xfrm>
        </p:spPr>
        <p:txBody>
          <a:bodyPr/>
          <a:lstStyle/>
          <a:p>
            <a:endParaRPr lang="vi-VN"/>
          </a:p>
        </p:txBody>
      </p:sp>
      <p:sp>
        <p:nvSpPr>
          <p:cNvPr id="6" name="Slide Number Placeholder 5"/>
          <p:cNvSpPr>
            <a:spLocks noGrp="1"/>
          </p:cNvSpPr>
          <p:nvPr>
            <p:ph type="sldNum" sz="quarter" idx="12"/>
          </p:nvPr>
        </p:nvSpPr>
        <p:spPr>
          <a:xfrm>
            <a:off x="9896911" y="5410199"/>
            <a:ext cx="771089" cy="365125"/>
          </a:xfrm>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199892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vi-VN"/>
              <a:t>Bấm biểu tượng để thêm hình ảnh</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43DF1FD-6027-4423-9204-584D59F341A9}" type="datetime1">
              <a:rPr lang="vi-VN" smtClean="0"/>
              <a:t>06/04/2018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382569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10C5025-E012-495B-9D79-3E7ADA23E337}" type="datetime1">
              <a:rPr lang="vi-VN" smtClean="0"/>
              <a:t>06/04/2018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358906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vi-VN"/>
              <a:t>Bấm để sửa kiểu tiêu đề Bản cái</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CC91685-B27A-4B7A-ACBB-B5F2CC4D4F7E}" type="datetime1">
              <a:rPr lang="vi-VN" smtClean="0"/>
              <a:t>06/04/2018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44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1C1394FF-A915-45E7-9DAC-610FBE757E96}" type="datetime1">
              <a:rPr lang="vi-VN" smtClean="0"/>
              <a:t>06/04/2018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1255867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vi-VN"/>
              <a:t>Bấm để sửa kiểu tiêu đề Bản cái</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3" name="Date Placeholder 2"/>
          <p:cNvSpPr>
            <a:spLocks noGrp="1"/>
          </p:cNvSpPr>
          <p:nvPr>
            <p:ph type="dt" sz="half" idx="10"/>
          </p:nvPr>
        </p:nvSpPr>
        <p:spPr/>
        <p:txBody>
          <a:bodyPr/>
          <a:lstStyle/>
          <a:p>
            <a:fld id="{3D9DD4C4-C2BF-4DD0-980D-0DA422B6F21B}" type="datetime1">
              <a:rPr lang="vi-VN" smtClean="0"/>
              <a:t>06/04/2018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48402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vi-VN"/>
              <a:t>Bấm để sửa kiểu tiêu đề Bản cái</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3" name="Date Placeholder 2"/>
          <p:cNvSpPr>
            <a:spLocks noGrp="1"/>
          </p:cNvSpPr>
          <p:nvPr>
            <p:ph type="dt" sz="half" idx="10"/>
          </p:nvPr>
        </p:nvSpPr>
        <p:spPr/>
        <p:txBody>
          <a:bodyPr/>
          <a:lstStyle/>
          <a:p>
            <a:fld id="{51EA7A53-C042-4EB6-94D7-55332B1867C9}" type="datetime1">
              <a:rPr lang="vi-VN" smtClean="0"/>
              <a:t>06/04/2018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64184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8D3430C-8DDE-4534-984B-3E9E104D928E}" type="datetime1">
              <a:rPr lang="vi-VN" smtClean="0"/>
              <a:t>06/04/2018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2977136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C662DF59-246C-4172-A209-9E2EA46E264C}" type="datetime1">
              <a:rPr lang="vi-VN" smtClean="0"/>
              <a:t>06/04/2018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9399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9543D72-4924-4645-8811-0B9F9A3CC905}" type="datetime1">
              <a:rPr lang="vi-VN" smtClean="0"/>
              <a:t>06/04/2018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534374652"/>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vi-VN"/>
              <a:t>Bấm để sửa kiểu tiêu đề Bản cái</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1654EA2-923E-4D9B-9F4C-4B4357B0C763}" type="datetime1">
              <a:rPr lang="vi-VN" smtClean="0"/>
              <a:t>06/04/2018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20781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02D260AA-4342-4D71-9BB1-90E4766A8F37}" type="datetime1">
              <a:rPr lang="vi-VN" smtClean="0"/>
              <a:t>06/04/2018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117538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1141410" y="3073397"/>
            <a:ext cx="4878391" cy="2717801"/>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6172200" y="3073397"/>
            <a:ext cx="4875210" cy="2717801"/>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DC26DB49-B43F-4387-B95F-F66DE17F0D82}" type="datetime1">
              <a:rPr lang="vi-VN" smtClean="0"/>
              <a:t>06/04/2018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44003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8426DEAC-DAE7-4D72-9B67-46E49FBB1E61}" type="datetime1">
              <a:rPr lang="vi-VN" smtClean="0"/>
              <a:t>06/04/2018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19736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C1420-1935-4F13-A0BE-0A359366B795}" type="datetime1">
              <a:rPr lang="vi-VN" smtClean="0"/>
              <a:t>06/04/2018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351811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2182F944-713D-42A4-B739-9359BAF4E288}" type="datetime1">
              <a:rPr lang="vi-VN" smtClean="0"/>
              <a:t>06/04/2018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334953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C2D77836-907B-434A-A433-3D9F6CFB2C82}" type="datetime1">
              <a:rPr lang="vi-VN" smtClean="0"/>
              <a:t>06/04/2018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B2CFA18-319A-48AE-A18B-716ED0DA894D}" type="slidenum">
              <a:rPr lang="vi-VN" smtClean="0"/>
              <a:t>‹#›</a:t>
            </a:fld>
            <a:endParaRPr lang="vi-VN"/>
          </a:p>
        </p:txBody>
      </p:sp>
    </p:spTree>
    <p:extLst>
      <p:ext uri="{BB962C8B-B14F-4D97-AF65-F5344CB8AC3E}">
        <p14:creationId xmlns:p14="http://schemas.microsoft.com/office/powerpoint/2010/main" val="420960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543D72-4924-4645-8811-0B9F9A3CC905}" type="datetime1">
              <a:rPr lang="vi-VN" smtClean="0"/>
              <a:t>06/04/2018</a:t>
            </a:fld>
            <a:endParaRPr lang="vi-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2CFA18-319A-48AE-A18B-716ED0DA894D}" type="slidenum">
              <a:rPr lang="vi-VN" smtClean="0"/>
              <a:t>‹#›</a:t>
            </a:fld>
            <a:endParaRPr lang="vi-VN"/>
          </a:p>
        </p:txBody>
      </p:sp>
    </p:spTree>
    <p:extLst>
      <p:ext uri="{BB962C8B-B14F-4D97-AF65-F5344CB8AC3E}">
        <p14:creationId xmlns:p14="http://schemas.microsoft.com/office/powerpoint/2010/main" val="289006963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E1E0903-A31C-4EBA-BB5B-A88790EF2FCB}"/>
              </a:ext>
            </a:extLst>
          </p:cNvPr>
          <p:cNvSpPr>
            <a:spLocks noGrp="1"/>
          </p:cNvSpPr>
          <p:nvPr>
            <p:ph type="ctrTitle"/>
          </p:nvPr>
        </p:nvSpPr>
        <p:spPr>
          <a:xfrm>
            <a:off x="1887248" y="189489"/>
            <a:ext cx="8791575" cy="2387600"/>
          </a:xfrm>
        </p:spPr>
        <p:txBody>
          <a:bodyPr>
            <a:normAutofit/>
          </a:bodyPr>
          <a:lstStyle/>
          <a:p>
            <a:pPr algn="ctr"/>
            <a:r>
              <a:rPr lang="vi-VN" sz="3200"/>
              <a:t>Bài thuyết trình MÔN HỌC:</a:t>
            </a:r>
            <a:br>
              <a:rPr lang="vi-VN" sz="4000"/>
            </a:br>
            <a:r>
              <a:rPr lang="vi-VN" sz="3600"/>
              <a:t>CẤU TRÚC DỮ LIỆU VÀ GIẢI THUẬT 2</a:t>
            </a:r>
            <a:br>
              <a:rPr lang="vi-VN" sz="3600"/>
            </a:br>
            <a:r>
              <a:rPr lang="vi-VN" sz="3200"/>
              <a:t>Nhóm 10</a:t>
            </a:r>
          </a:p>
        </p:txBody>
      </p:sp>
      <p:sp>
        <p:nvSpPr>
          <p:cNvPr id="3" name="Tiêu đề phụ 2">
            <a:extLst>
              <a:ext uri="{FF2B5EF4-FFF2-40B4-BE49-F238E27FC236}">
                <a16:creationId xmlns:a16="http://schemas.microsoft.com/office/drawing/2014/main" id="{7E751708-4F79-41D9-95A1-9F977E0FD179}"/>
              </a:ext>
            </a:extLst>
          </p:cNvPr>
          <p:cNvSpPr>
            <a:spLocks noGrp="1"/>
          </p:cNvSpPr>
          <p:nvPr>
            <p:ph type="subTitle" idx="1"/>
          </p:nvPr>
        </p:nvSpPr>
        <p:spPr>
          <a:xfrm>
            <a:off x="1887248" y="2795154"/>
            <a:ext cx="8791575" cy="1655762"/>
          </a:xfrm>
        </p:spPr>
        <p:txBody>
          <a:bodyPr>
            <a:normAutofit/>
          </a:bodyPr>
          <a:lstStyle/>
          <a:p>
            <a:pPr algn="ctr">
              <a:lnSpc>
                <a:spcPct val="100000"/>
              </a:lnSpc>
            </a:pPr>
            <a:r>
              <a:rPr lang="vi-VN" sz="2800" b="1" cap="none">
                <a:solidFill>
                  <a:schemeClr val="accent6">
                    <a:lumMod val="40000"/>
                    <a:lumOff val="60000"/>
                  </a:schemeClr>
                </a:solidFill>
                <a:latin typeface="Constantia" panose="02030602050306030303" pitchFamily="18" charset="0"/>
              </a:rPr>
              <a:t>Tên đề tài</a:t>
            </a:r>
            <a:r>
              <a:rPr lang="vi-VN" sz="2800" b="1">
                <a:solidFill>
                  <a:schemeClr val="accent6">
                    <a:lumMod val="40000"/>
                    <a:lumOff val="60000"/>
                  </a:schemeClr>
                </a:solidFill>
                <a:latin typeface="Constantia" panose="02030602050306030303" pitchFamily="18" charset="0"/>
              </a:rPr>
              <a:t>:</a:t>
            </a:r>
          </a:p>
          <a:p>
            <a:pPr algn="ctr">
              <a:lnSpc>
                <a:spcPct val="100000"/>
              </a:lnSpc>
            </a:pPr>
            <a:r>
              <a:rPr lang="vi-VN" sz="2800" b="1">
                <a:solidFill>
                  <a:schemeClr val="accent6">
                    <a:lumMod val="40000"/>
                    <a:lumOff val="60000"/>
                  </a:schemeClr>
                </a:solidFill>
                <a:latin typeface="Constantia" panose="02030602050306030303" pitchFamily="18" charset="0"/>
              </a:rPr>
              <a:t>ĐỒ THỊ BIỂU DIỄN BẰNG DANH SÁCH CẠNH</a:t>
            </a:r>
          </a:p>
        </p:txBody>
      </p:sp>
      <p:sp>
        <p:nvSpPr>
          <p:cNvPr id="4" name="Hộp Văn bản 3">
            <a:extLst>
              <a:ext uri="{FF2B5EF4-FFF2-40B4-BE49-F238E27FC236}">
                <a16:creationId xmlns:a16="http://schemas.microsoft.com/office/drawing/2014/main" id="{F49FC9FC-3E9D-4F43-9688-65A1AC546820}"/>
              </a:ext>
            </a:extLst>
          </p:cNvPr>
          <p:cNvSpPr txBox="1"/>
          <p:nvPr/>
        </p:nvSpPr>
        <p:spPr>
          <a:xfrm>
            <a:off x="2396835" y="4450916"/>
            <a:ext cx="7772400" cy="1569660"/>
          </a:xfrm>
          <a:prstGeom prst="rect">
            <a:avLst/>
          </a:prstGeom>
          <a:noFill/>
        </p:spPr>
        <p:txBody>
          <a:bodyPr wrap="square" rtlCol="0">
            <a:spAutoFit/>
          </a:bodyPr>
          <a:lstStyle/>
          <a:p>
            <a:pPr>
              <a:tabLst>
                <a:tab pos="3048000" algn="l"/>
              </a:tabLst>
            </a:pPr>
            <a:r>
              <a:rPr lang="vi-VN" sz="2400">
                <a:latin typeface="Calibri" panose="020F0502020204030204" pitchFamily="34" charset="0"/>
                <a:cs typeface="Calibri" panose="020F0502020204030204" pitchFamily="34" charset="0"/>
              </a:rPr>
              <a:t>Giảng viên hướng dẫn: 	Đinh Viết Tuấn</a:t>
            </a:r>
          </a:p>
          <a:p>
            <a:pPr>
              <a:tabLst>
                <a:tab pos="3048000" algn="l"/>
              </a:tabLst>
            </a:pPr>
            <a:r>
              <a:rPr lang="vi-VN" sz="2400">
                <a:latin typeface="Calibri" panose="020F0502020204030204" pitchFamily="34" charset="0"/>
                <a:cs typeface="Calibri" panose="020F0502020204030204" pitchFamily="34" charset="0"/>
              </a:rPr>
              <a:t>Sinh viên thực hiện: 	1610207 – La Quốc Thắng</a:t>
            </a:r>
          </a:p>
          <a:p>
            <a:pPr>
              <a:tabLst>
                <a:tab pos="3048000" algn="l"/>
              </a:tabLst>
            </a:pPr>
            <a:r>
              <a:rPr lang="vi-VN" sz="2400">
                <a:latin typeface="Calibri" panose="020F0502020204030204" pitchFamily="34" charset="0"/>
                <a:cs typeface="Calibri" panose="020F0502020204030204" pitchFamily="34" charset="0"/>
              </a:rPr>
              <a:t>	1610229 – Cao Quốc Bảo Toàn</a:t>
            </a:r>
          </a:p>
          <a:p>
            <a:pPr>
              <a:tabLst>
                <a:tab pos="3048000" algn="l"/>
              </a:tabLst>
            </a:pPr>
            <a:r>
              <a:rPr lang="vi-VN" sz="2400">
                <a:latin typeface="Calibri" panose="020F0502020204030204" pitchFamily="34" charset="0"/>
                <a:cs typeface="Calibri" panose="020F0502020204030204" pitchFamily="34" charset="0"/>
              </a:rPr>
              <a:t>	1610235 – Nguyễn Hiếu Trung</a:t>
            </a:r>
          </a:p>
        </p:txBody>
      </p:sp>
    </p:spTree>
    <p:extLst>
      <p:ext uri="{BB962C8B-B14F-4D97-AF65-F5344CB8AC3E}">
        <p14:creationId xmlns:p14="http://schemas.microsoft.com/office/powerpoint/2010/main" val="387684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65 -0.36736 L -4.58333E-6 0.25 " pathEditMode="relative" rAng="0" ptsTypes="AA">
                                      <p:cBhvr>
                                        <p:cTn id="6" dur="2000" fill="hold"/>
                                        <p:tgtEl>
                                          <p:spTgt spid="2"/>
                                        </p:tgtEl>
                                        <p:attrNameLst>
                                          <p:attrName>ppt_x</p:attrName>
                                          <p:attrName>ppt_y</p:attrName>
                                        </p:attrNameLst>
                                      </p:cBhvr>
                                      <p:rCtr x="26" y="3085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1" nodeType="clickEffect">
                                  <p:stCondLst>
                                    <p:cond delay="0"/>
                                  </p:stCondLst>
                                  <p:childTnLst>
                                    <p:animMotion origin="layout" path="M 1.66667E-6 0.25 L 0.00169 -0.00046 " pathEditMode="relative" rAng="0" ptsTypes="AA">
                                      <p:cBhvr>
                                        <p:cTn id="10" dur="2000" fill="hold"/>
                                        <p:tgtEl>
                                          <p:spTgt spid="2"/>
                                        </p:tgtEl>
                                        <p:attrNameLst>
                                          <p:attrName>ppt_x</p:attrName>
                                          <p:attrName>ppt_y</p:attrName>
                                        </p:attrNameLst>
                                      </p:cBhvr>
                                      <p:rCtr x="78" y="-12523"/>
                                    </p:animMotion>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lstStyle/>
          <a:p>
            <a:r>
              <a:rPr lang="vi-VN"/>
              <a:t>Trong dự án, tạo ra 3 tập tin .h nằm trong thư mục Header Files như sau:</a:t>
            </a:r>
          </a:p>
          <a:p>
            <a:pPr lvl="1"/>
            <a:r>
              <a:rPr lang="vi-VN"/>
              <a:t>Menu.h: Định nghĩa menu vận hành các chức năng của chương trình.</a:t>
            </a:r>
          </a:p>
          <a:p>
            <a:pPr lvl="1"/>
            <a:r>
              <a:rPr lang="vi-VN"/>
              <a:t>Common.h: Định nghĩa các hằng số và kiểu dữ liệu của đồ thị.</a:t>
            </a:r>
          </a:p>
          <a:p>
            <a:pPr lvl="1"/>
            <a:r>
              <a:rPr lang="vi-VN"/>
              <a:t>Graph.h: Định nghĩa các thao tác trên đồ thị.</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10</a:t>
            </a:fld>
            <a:endParaRPr lang="vi-VN"/>
          </a:p>
        </p:txBody>
      </p:sp>
    </p:spTree>
    <p:extLst>
      <p:ext uri="{BB962C8B-B14F-4D97-AF65-F5344CB8AC3E}">
        <p14:creationId xmlns:p14="http://schemas.microsoft.com/office/powerpoint/2010/main" val="401477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a:bodyPr>
          <a:lstStyle/>
          <a:p>
            <a:r>
              <a:rPr lang="vi-VN"/>
              <a:t>Thư mục Resource Files ta tạo 6 tập tin TextX.txt chứa dữ liệu về đồ thị có cấu trúc xác định như sau: (Mỗi thông tin phải phân biệt rõ ràng bằng khoảng trắng hoặc xuống dòng)</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11</a:t>
            </a:fld>
            <a:endParaRPr lang="vi-VN"/>
          </a:p>
        </p:txBody>
      </p:sp>
    </p:spTree>
    <p:extLst>
      <p:ext uri="{BB962C8B-B14F-4D97-AF65-F5344CB8AC3E}">
        <p14:creationId xmlns:p14="http://schemas.microsoft.com/office/powerpoint/2010/main" val="329179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 name="Chỗ dành sẵn cho Nội dung 5">
            <a:extLst>
              <a:ext uri="{FF2B5EF4-FFF2-40B4-BE49-F238E27FC236}">
                <a16:creationId xmlns:a16="http://schemas.microsoft.com/office/drawing/2014/main" id="{303C20C3-229A-42EB-BDDF-88FBE09C4AE9}"/>
              </a:ext>
            </a:extLst>
          </p:cNvPr>
          <p:cNvPicPr>
            <a:picLocks noChangeAspect="1"/>
          </p:cNvPicPr>
          <p:nvPr/>
        </p:nvPicPr>
        <p:blipFill>
          <a:blip r:embed="rId3"/>
          <a:stretch>
            <a:fillRect/>
          </a:stretch>
        </p:blipFill>
        <p:spPr>
          <a:xfrm>
            <a:off x="1118988" y="1294576"/>
            <a:ext cx="6112382" cy="4263386"/>
          </a:xfrm>
          <a:prstGeom prst="rect">
            <a:avLst/>
          </a:prstGeom>
        </p:spPr>
      </p:pic>
      <p:sp>
        <p:nvSpPr>
          <p:cNvPr id="2" name="Tiêu đề 1">
            <a:extLst>
              <a:ext uri="{FF2B5EF4-FFF2-40B4-BE49-F238E27FC236}">
                <a16:creationId xmlns:a16="http://schemas.microsoft.com/office/drawing/2014/main" id="{19C9CB52-16BE-4B82-9BA2-C9C0AD43BCE5}"/>
              </a:ext>
            </a:extLst>
          </p:cNvPr>
          <p:cNvSpPr>
            <a:spLocks noGrp="1"/>
          </p:cNvSpPr>
          <p:nvPr>
            <p:ph type="title"/>
          </p:nvPr>
        </p:nvSpPr>
        <p:spPr>
          <a:xfrm>
            <a:off x="8036041" y="618518"/>
            <a:ext cx="3281003" cy="1478570"/>
          </a:xfrm>
        </p:spPr>
        <p:txBody>
          <a:bodyPr anchor="b">
            <a:normAutofit/>
          </a:bodyPr>
          <a:lstStyle/>
          <a:p>
            <a:r>
              <a:rPr lang="vi-VN" sz="2800"/>
              <a:t>iii. Cài đặt</a:t>
            </a:r>
          </a:p>
        </p:txBody>
      </p:sp>
      <p:sp>
        <p:nvSpPr>
          <p:cNvPr id="11" name="Content Placeholder 10">
            <a:extLst>
              <a:ext uri="{FF2B5EF4-FFF2-40B4-BE49-F238E27FC236}">
                <a16:creationId xmlns:a16="http://schemas.microsoft.com/office/drawing/2014/main" id="{8E770365-48F4-4805-9F56-A11CC190F52F}"/>
              </a:ext>
            </a:extLst>
          </p:cNvPr>
          <p:cNvSpPr>
            <a:spLocks noGrp="1"/>
          </p:cNvSpPr>
          <p:nvPr>
            <p:ph idx="1"/>
          </p:nvPr>
        </p:nvSpPr>
        <p:spPr>
          <a:xfrm>
            <a:off x="8036041" y="2249487"/>
            <a:ext cx="3281004" cy="3541714"/>
          </a:xfrm>
        </p:spPr>
        <p:txBody>
          <a:bodyPr>
            <a:normAutofit/>
          </a:bodyPr>
          <a:lstStyle/>
          <a:p>
            <a:pPr marL="241300" lvl="1"/>
            <a:r>
              <a:rPr lang="vi-VN"/>
              <a:t>Cấu trúc file text:</a:t>
            </a:r>
          </a:p>
          <a:p>
            <a:pPr lvl="1"/>
            <a:r>
              <a:rPr lang="vi-VN"/>
              <a:t>Số đỉnh</a:t>
            </a:r>
          </a:p>
          <a:p>
            <a:pPr lvl="1"/>
            <a:r>
              <a:rPr lang="vi-VN"/>
              <a:t>Số cạnh</a:t>
            </a:r>
          </a:p>
          <a:p>
            <a:pPr lvl="1"/>
            <a:r>
              <a:rPr lang="vi-VN"/>
              <a:t>Loại đồ thị (0 : vô hướng/ 1 : có hướng)</a:t>
            </a:r>
          </a:p>
          <a:p>
            <a:pPr lvl="1"/>
            <a:r>
              <a:rPr lang="vi-VN"/>
              <a:t>Ma trận kề</a:t>
            </a:r>
          </a:p>
        </p:txBody>
      </p:sp>
      <p:sp>
        <p:nvSpPr>
          <p:cNvPr id="4" name="Chỗ dành sẵn cho Ngày tháng 3">
            <a:extLst>
              <a:ext uri="{FF2B5EF4-FFF2-40B4-BE49-F238E27FC236}">
                <a16:creationId xmlns:a16="http://schemas.microsoft.com/office/drawing/2014/main" id="{DA126AF9-383D-4734-BD45-E14B4A100670}"/>
              </a:ext>
            </a:extLst>
          </p:cNvPr>
          <p:cNvSpPr>
            <a:spLocks noGrp="1"/>
          </p:cNvSpPr>
          <p:nvPr>
            <p:ph type="dt" sz="half" idx="10"/>
          </p:nvPr>
        </p:nvSpPr>
        <p:spPr>
          <a:xfrm>
            <a:off x="7456921" y="6309360"/>
            <a:ext cx="2743200" cy="365125"/>
          </a:xfrm>
        </p:spPr>
        <p:txBody>
          <a:bodyPr>
            <a:normAutofit/>
          </a:bodyPr>
          <a:lstStyle/>
          <a:p>
            <a:pPr>
              <a:spcAft>
                <a:spcPts val="600"/>
              </a:spcAft>
            </a:pPr>
            <a:fld id="{68F19A1A-1962-4605-B60B-F5ACA67B7D5D}" type="datetime1">
              <a:rPr lang="vi-VN" smtClean="0"/>
              <a:pPr>
                <a:spcAft>
                  <a:spcPts val="600"/>
                </a:spcAft>
              </a:pPr>
              <a:t>06/04/2018</a:t>
            </a:fld>
            <a:endParaRPr lang="vi-VN"/>
          </a:p>
        </p:txBody>
      </p:sp>
      <p:sp>
        <p:nvSpPr>
          <p:cNvPr id="5" name="Chỗ dành sẵn cho Số hiệu Bản chiếu 4">
            <a:extLst>
              <a:ext uri="{FF2B5EF4-FFF2-40B4-BE49-F238E27FC236}">
                <a16:creationId xmlns:a16="http://schemas.microsoft.com/office/drawing/2014/main" id="{4C5E0C73-9481-4691-B8D7-8E2A032A25B2}"/>
              </a:ext>
            </a:extLst>
          </p:cNvPr>
          <p:cNvSpPr>
            <a:spLocks noGrp="1"/>
          </p:cNvSpPr>
          <p:nvPr>
            <p:ph type="sldNum" sz="quarter" idx="12"/>
          </p:nvPr>
        </p:nvSpPr>
        <p:spPr>
          <a:xfrm>
            <a:off x="10276321" y="6309360"/>
            <a:ext cx="771089" cy="365125"/>
          </a:xfrm>
        </p:spPr>
        <p:txBody>
          <a:bodyPr>
            <a:normAutofit/>
          </a:bodyPr>
          <a:lstStyle/>
          <a:p>
            <a:pPr>
              <a:spcAft>
                <a:spcPts val="600"/>
              </a:spcAft>
            </a:pPr>
            <a:fld id="{0B2CFA18-319A-48AE-A18B-716ED0DA894D}" type="slidenum">
              <a:rPr lang="vi-VN" smtClean="0"/>
              <a:pPr>
                <a:spcAft>
                  <a:spcPts val="600"/>
                </a:spcAft>
              </a:pPr>
              <a:t>12</a:t>
            </a:fld>
            <a:endParaRPr lang="vi-VN"/>
          </a:p>
        </p:txBody>
      </p:sp>
    </p:spTree>
    <p:extLst>
      <p:ext uri="{BB962C8B-B14F-4D97-AF65-F5344CB8AC3E}">
        <p14:creationId xmlns:p14="http://schemas.microsoft.com/office/powerpoint/2010/main" val="2492750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92500" lnSpcReduction="20000"/>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các hằng số và kiểu dữ liệu:</a:t>
            </a: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UPPER</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100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//Số phần tử tối đa</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ZERO</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//Giá trị 0</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MAX</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20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//Số đỉnh tối đa</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INF</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1000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//Vô cùng</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YES</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1</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//Đã xét</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NO</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0</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//Chưa xét</a:t>
            </a:r>
            <a:endParaRPr lang="vi-VN" sz="1900">
              <a:solidFill>
                <a:srgbClr val="D3AF86"/>
              </a:solidFill>
              <a:latin typeface="Consolas" panose="020B0609020204030204" pitchFamily="49" charset="0"/>
            </a:endParaRPr>
          </a:p>
          <a:p>
            <a:pPr marL="1371600" lvl="3" indent="0">
              <a:buNone/>
            </a:pPr>
            <a:r>
              <a:rPr lang="vi-VN" sz="1900">
                <a:solidFill>
                  <a:srgbClr val="98676A"/>
                </a:solidFill>
                <a:latin typeface="Consolas" panose="020B0609020204030204" pitchFamily="49" charset="0"/>
              </a:rPr>
              <a:t>#define</a:t>
            </a:r>
            <a:r>
              <a:rPr lang="vi-VN" sz="1900">
                <a:solidFill>
                  <a:srgbClr val="D3AF86"/>
                </a:solidFill>
                <a:latin typeface="Consolas" panose="020B0609020204030204" pitchFamily="49" charset="0"/>
              </a:rPr>
              <a:t> </a:t>
            </a:r>
            <a:r>
              <a:rPr lang="vi-VN" sz="1900">
                <a:solidFill>
                  <a:srgbClr val="8AB1B0"/>
                </a:solidFill>
                <a:latin typeface="Consolas" panose="020B0609020204030204" pitchFamily="49" charset="0"/>
              </a:rPr>
              <a:t>NULLDATA</a:t>
            </a:r>
            <a:r>
              <a:rPr lang="vi-VN" sz="1900">
                <a:solidFill>
                  <a:srgbClr val="D3AF86"/>
                </a:solidFill>
                <a:latin typeface="Consolas" panose="020B0609020204030204" pitchFamily="49" charset="0"/>
              </a:rPr>
              <a:t> -</a:t>
            </a:r>
            <a:r>
              <a:rPr lang="vi-VN" sz="1900">
                <a:solidFill>
                  <a:srgbClr val="F79A32"/>
                </a:solidFill>
                <a:latin typeface="Consolas" panose="020B0609020204030204" pitchFamily="49" charset="0"/>
              </a:rPr>
              <a:t>1</a:t>
            </a:r>
            <a:r>
              <a:rPr lang="vi-VN" sz="1900">
                <a:solidFill>
                  <a:srgbClr val="D3AF86"/>
                </a:solidFill>
                <a:latin typeface="Consolas" panose="020B0609020204030204" pitchFamily="49" charset="0"/>
              </a:rPr>
              <a:t> </a:t>
            </a:r>
            <a:r>
              <a:rPr lang="vi-VN" sz="1900">
                <a:solidFill>
                  <a:srgbClr val="A57A4C"/>
                </a:solidFill>
                <a:latin typeface="Consolas" panose="020B0609020204030204" pitchFamily="49" charset="0"/>
              </a:rPr>
              <a:t>//Giá trị rỗng</a:t>
            </a:r>
            <a:endParaRPr lang="vi-VN" sz="1900">
              <a:solidFill>
                <a:srgbClr val="BBBBBB"/>
              </a:solidFill>
              <a:latin typeface="Consolas" panose="020B0609020204030204" pitchFamily="49" charset="0"/>
            </a:endParaRP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13</a:t>
            </a:fld>
            <a:endParaRPr lang="vi-VN"/>
          </a:p>
        </p:txBody>
      </p:sp>
    </p:spTree>
    <p:extLst>
      <p:ext uri="{BB962C8B-B14F-4D97-AF65-F5344CB8AC3E}">
        <p14:creationId xmlns:p14="http://schemas.microsoft.com/office/powerpoint/2010/main" val="35888902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anim calcmode="lin" valueType="num">
                                      <p:cBhvr>
                                        <p:cTn id="8"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500"/>
                                        <p:tgtEl>
                                          <p:spTgt spid="3">
                                            <p:txEl>
                                              <p:pRg st="1" end="1"/>
                                            </p:txEl>
                                          </p:spTgt>
                                        </p:tgtEl>
                                      </p:cBhvr>
                                    </p:animEffect>
                                    <p:anim calcmode="lin" valueType="num">
                                      <p:cBhvr>
                                        <p:cTn id="15"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500"/>
                                        <p:tgtEl>
                                          <p:spTgt spid="3">
                                            <p:txEl>
                                              <p:pRg st="2" end="2"/>
                                            </p:txEl>
                                          </p:spTgt>
                                        </p:tgtEl>
                                      </p:cBhvr>
                                    </p:animEffect>
                                    <p:anim calcmode="lin" valueType="num">
                                      <p:cBhvr>
                                        <p:cTn id="22"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500"/>
                                        <p:tgtEl>
                                          <p:spTgt spid="3">
                                            <p:txEl>
                                              <p:pRg st="3" end="3"/>
                                            </p:txEl>
                                          </p:spTgt>
                                        </p:tgtEl>
                                      </p:cBhvr>
                                    </p:animEffect>
                                    <p:anim calcmode="lin" valueType="num">
                                      <p:cBhvr>
                                        <p:cTn id="29"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500"/>
                                        <p:tgtEl>
                                          <p:spTgt spid="3">
                                            <p:txEl>
                                              <p:pRg st="4" end="4"/>
                                            </p:txEl>
                                          </p:spTgt>
                                        </p:tgtEl>
                                      </p:cBhvr>
                                    </p:animEffect>
                                    <p:anim calcmode="lin" valueType="num">
                                      <p:cBhvr>
                                        <p:cTn id="35"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500"/>
                                        <p:tgtEl>
                                          <p:spTgt spid="3">
                                            <p:txEl>
                                              <p:pRg st="5" end="5"/>
                                            </p:txEl>
                                          </p:spTgt>
                                        </p:tgtEl>
                                      </p:cBhvr>
                                    </p:animEffect>
                                    <p:anim calcmode="lin" valueType="num">
                                      <p:cBhvr>
                                        <p:cTn id="41"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42" presetClass="entr" presetSubtype="0" fill="hold" grpId="0"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500"/>
                                        <p:tgtEl>
                                          <p:spTgt spid="3">
                                            <p:txEl>
                                              <p:pRg st="6" end="6"/>
                                            </p:txEl>
                                          </p:spTgt>
                                        </p:tgtEl>
                                      </p:cBhvr>
                                    </p:animEffect>
                                    <p:anim calcmode="lin" valueType="num">
                                      <p:cBhvr>
                                        <p:cTn id="47" dur="1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9" fill="hold">
                            <p:stCondLst>
                              <p:cond delay="6000"/>
                            </p:stCondLst>
                            <p:childTnLst>
                              <p:par>
                                <p:cTn id="50" presetID="42" presetClass="entr" presetSubtype="0" fill="hold" grpId="0"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500"/>
                                        <p:tgtEl>
                                          <p:spTgt spid="3">
                                            <p:txEl>
                                              <p:pRg st="7" end="7"/>
                                            </p:txEl>
                                          </p:spTgt>
                                        </p:tgtEl>
                                      </p:cBhvr>
                                    </p:animEffect>
                                    <p:anim calcmode="lin" valueType="num">
                                      <p:cBhvr>
                                        <p:cTn id="53" dur="1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5" fill="hold">
                            <p:stCondLst>
                              <p:cond delay="7500"/>
                            </p:stCondLst>
                            <p:childTnLst>
                              <p:par>
                                <p:cTn id="56" presetID="42" presetClass="entr" presetSubtype="0" fill="hold" grpId="0" nodeType="after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500"/>
                                        <p:tgtEl>
                                          <p:spTgt spid="3">
                                            <p:txEl>
                                              <p:pRg st="8" end="8"/>
                                            </p:txEl>
                                          </p:spTgt>
                                        </p:tgtEl>
                                      </p:cBhvr>
                                    </p:animEffect>
                                    <p:anim calcmode="lin" valueType="num">
                                      <p:cBhvr>
                                        <p:cTn id="59" dur="1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61" fill="hold">
                            <p:stCondLst>
                              <p:cond delay="9000"/>
                            </p:stCondLst>
                            <p:childTnLst>
                              <p:par>
                                <p:cTn id="62" presetID="42" presetClass="entr" presetSubtype="0" fill="hold" grpId="0" nodeType="after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500"/>
                                        <p:tgtEl>
                                          <p:spTgt spid="3">
                                            <p:txEl>
                                              <p:pRg st="9" end="9"/>
                                            </p:txEl>
                                          </p:spTgt>
                                        </p:tgtEl>
                                      </p:cBhvr>
                                    </p:animEffect>
                                    <p:anim calcmode="lin" valueType="num">
                                      <p:cBhvr>
                                        <p:cTn id="65" dur="1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các kiểu dữ liệu:</a:t>
            </a:r>
          </a:p>
          <a:p>
            <a:pPr marL="1371600" lvl="3" indent="0">
              <a:buNone/>
            </a:pPr>
            <a:r>
              <a:rPr lang="vi-VN" sz="1800">
                <a:solidFill>
                  <a:srgbClr val="98676A"/>
                </a:solidFill>
                <a:latin typeface="Consolas" panose="020B0609020204030204" pitchFamily="49" charset="0"/>
              </a:rPr>
              <a:t>typedef</a:t>
            </a:r>
            <a:r>
              <a:rPr lang="vi-VN" sz="1800">
                <a:solidFill>
                  <a:srgbClr val="D3AF86"/>
                </a:solidFill>
                <a:latin typeface="Consolas" panose="020B0609020204030204" pitchFamily="49" charset="0"/>
              </a:rPr>
              <a:t> </a:t>
            </a:r>
            <a:r>
              <a:rPr lang="vi-VN" sz="1800">
                <a:solidFill>
                  <a:srgbClr val="98676A"/>
                </a:solidFill>
                <a:latin typeface="Consolas" panose="020B0609020204030204" pitchFamily="49" charset="0"/>
              </a:rPr>
              <a:t>char</a:t>
            </a:r>
            <a:r>
              <a:rPr lang="vi-VN" sz="1800">
                <a:solidFill>
                  <a:srgbClr val="D3AF86"/>
                </a:solidFill>
                <a:latin typeface="Consolas" panose="020B0609020204030204" pitchFamily="49" charset="0"/>
              </a:rPr>
              <a:t> LabelType; 	</a:t>
            </a:r>
            <a:r>
              <a:rPr lang="vi-VN" sz="1800">
                <a:solidFill>
                  <a:srgbClr val="A57A4C"/>
                </a:solidFill>
                <a:latin typeface="Consolas" panose="020B0609020204030204" pitchFamily="49" charset="0"/>
              </a:rPr>
              <a:t>//Kiểu tên nhãn là một ký tự</a:t>
            </a:r>
            <a:endParaRPr lang="vi-VN" sz="1800">
              <a:solidFill>
                <a:srgbClr val="D3AF86"/>
              </a:solidFill>
              <a:latin typeface="Consolas" panose="020B0609020204030204" pitchFamily="49" charset="0"/>
            </a:endParaRPr>
          </a:p>
          <a:p>
            <a:pPr marL="1371600" lvl="3" indent="0">
              <a:buNone/>
            </a:pPr>
            <a:r>
              <a:rPr lang="vi-VN" sz="1800">
                <a:solidFill>
                  <a:srgbClr val="98676A"/>
                </a:solidFill>
                <a:latin typeface="Consolas" panose="020B0609020204030204" pitchFamily="49" charset="0"/>
              </a:rPr>
              <a:t>typedef</a:t>
            </a:r>
            <a:r>
              <a:rPr lang="vi-VN" sz="1800">
                <a:solidFill>
                  <a:srgbClr val="D3AF86"/>
                </a:solidFill>
                <a:latin typeface="Consolas" panose="020B0609020204030204" pitchFamily="49" charset="0"/>
              </a:rPr>
              <a:t> </a:t>
            </a:r>
            <a:r>
              <a:rPr lang="vi-VN" sz="1800">
                <a:solidFill>
                  <a:srgbClr val="98676A"/>
                </a:solidFill>
                <a:latin typeface="Consolas" panose="020B0609020204030204" pitchFamily="49" charset="0"/>
              </a:rPr>
              <a:t>int</a:t>
            </a:r>
            <a:r>
              <a:rPr lang="vi-VN" sz="1800">
                <a:solidFill>
                  <a:srgbClr val="D3AF86"/>
                </a:solidFill>
                <a:latin typeface="Consolas" panose="020B0609020204030204" pitchFamily="49" charset="0"/>
              </a:rPr>
              <a:t> CostType; 	</a:t>
            </a:r>
            <a:r>
              <a:rPr lang="vi-VN" sz="1800">
                <a:solidFill>
                  <a:srgbClr val="A57A4C"/>
                </a:solidFill>
                <a:latin typeface="Consolas" panose="020B0609020204030204" pitchFamily="49" charset="0"/>
              </a:rPr>
              <a:t>//Trọng số</a:t>
            </a:r>
            <a:endParaRPr lang="vi-VN" sz="1800">
              <a:solidFill>
                <a:srgbClr val="D3AF86"/>
              </a:solidFill>
              <a:latin typeface="Consolas" panose="020B0609020204030204" pitchFamily="49" charset="0"/>
            </a:endParaRP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14</a:t>
            </a:fld>
            <a:endParaRPr lang="vi-VN"/>
          </a:p>
        </p:txBody>
      </p:sp>
    </p:spTree>
    <p:extLst>
      <p:ext uri="{BB962C8B-B14F-4D97-AF65-F5344CB8AC3E}">
        <p14:creationId xmlns:p14="http://schemas.microsoft.com/office/powerpoint/2010/main" val="3866468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85000" lnSpcReduction="20000"/>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cấu trúc một cạnh:</a:t>
            </a:r>
          </a:p>
          <a:p>
            <a:pPr marL="1371600" lvl="3" indent="0">
              <a:buNone/>
            </a:pPr>
            <a:r>
              <a:rPr lang="vi-VN" sz="2200">
                <a:solidFill>
                  <a:srgbClr val="98676A"/>
                </a:solidFill>
                <a:latin typeface="Consolas" panose="020B0609020204030204" pitchFamily="49" charset="0"/>
              </a:rPr>
              <a:t>struct</a:t>
            </a:r>
            <a:r>
              <a:rPr lang="vi-VN" sz="2200">
                <a:solidFill>
                  <a:srgbClr val="D3AF86"/>
                </a:solidFill>
                <a:latin typeface="Consolas" panose="020B0609020204030204" pitchFamily="49" charset="0"/>
              </a:rPr>
              <a:t> </a:t>
            </a:r>
            <a:r>
              <a:rPr lang="vi-VN" sz="2200">
                <a:solidFill>
                  <a:srgbClr val="F06431"/>
                </a:solidFill>
                <a:latin typeface="Consolas" panose="020B0609020204030204" pitchFamily="49" charset="0"/>
              </a:rPr>
              <a:t>Data</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a:t>
            </a:r>
          </a:p>
          <a:p>
            <a:pPr marL="1371600" lvl="3" indent="0">
              <a:buNone/>
            </a:pPr>
            <a:r>
              <a:rPr lang="vi-VN" sz="2200">
                <a:solidFill>
                  <a:srgbClr val="D3AF86"/>
                </a:solidFill>
                <a:latin typeface="Consolas" panose="020B0609020204030204" pitchFamily="49" charset="0"/>
              </a:rPr>
              <a:t>    </a:t>
            </a:r>
            <a:r>
              <a:rPr lang="vi-VN" sz="2200">
                <a:solidFill>
                  <a:srgbClr val="98676A"/>
                </a:solidFill>
                <a:latin typeface="Consolas" panose="020B0609020204030204" pitchFamily="49" charset="0"/>
              </a:rPr>
              <a:t>char</a:t>
            </a:r>
            <a:r>
              <a:rPr lang="vi-VN" sz="2200">
                <a:solidFill>
                  <a:srgbClr val="D3AF86"/>
                </a:solidFill>
                <a:latin typeface="Consolas" panose="020B0609020204030204" pitchFamily="49" charset="0"/>
              </a:rPr>
              <a:t> Source; 		</a:t>
            </a:r>
            <a:r>
              <a:rPr lang="vi-VN" sz="2200">
                <a:solidFill>
                  <a:srgbClr val="A57A4C"/>
                </a:solidFill>
                <a:latin typeface="Consolas" panose="020B0609020204030204" pitchFamily="49" charset="0"/>
              </a:rPr>
              <a:t>//Đỉnh đầu</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    </a:t>
            </a:r>
            <a:r>
              <a:rPr lang="vi-VN" sz="2200">
                <a:solidFill>
                  <a:srgbClr val="98676A"/>
                </a:solidFill>
                <a:latin typeface="Consolas" panose="020B0609020204030204" pitchFamily="49" charset="0"/>
              </a:rPr>
              <a:t>char</a:t>
            </a:r>
            <a:r>
              <a:rPr lang="vi-VN" sz="2200">
                <a:solidFill>
                  <a:srgbClr val="D3AF86"/>
                </a:solidFill>
                <a:latin typeface="Consolas" panose="020B0609020204030204" pitchFamily="49" charset="0"/>
              </a:rPr>
              <a:t> Target; 		</a:t>
            </a:r>
            <a:r>
              <a:rPr lang="vi-VN" sz="2200">
                <a:solidFill>
                  <a:srgbClr val="A57A4C"/>
                </a:solidFill>
                <a:latin typeface="Consolas" panose="020B0609020204030204" pitchFamily="49" charset="0"/>
              </a:rPr>
              <a:t>//Đỉnh cuối</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    CostType Weight; 	</a:t>
            </a:r>
            <a:r>
              <a:rPr lang="vi-VN" sz="2200">
                <a:solidFill>
                  <a:srgbClr val="A57A4C"/>
                </a:solidFill>
                <a:latin typeface="Consolas" panose="020B0609020204030204" pitchFamily="49" charset="0"/>
              </a:rPr>
              <a:t>//Trọng số</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    </a:t>
            </a:r>
            <a:r>
              <a:rPr lang="vi-VN" sz="2200">
                <a:solidFill>
                  <a:srgbClr val="98676A"/>
                </a:solidFill>
                <a:latin typeface="Consolas" panose="020B0609020204030204" pitchFamily="49" charset="0"/>
              </a:rPr>
              <a:t>int</a:t>
            </a:r>
            <a:r>
              <a:rPr lang="vi-VN" sz="2200">
                <a:solidFill>
                  <a:srgbClr val="D3AF86"/>
                </a:solidFill>
                <a:latin typeface="Consolas" panose="020B0609020204030204" pitchFamily="49" charset="0"/>
              </a:rPr>
              <a:t> Marked; 		</a:t>
            </a:r>
            <a:r>
              <a:rPr lang="vi-VN" sz="2200">
                <a:solidFill>
                  <a:srgbClr val="A57A4C"/>
                </a:solidFill>
                <a:latin typeface="Consolas" panose="020B0609020204030204" pitchFamily="49" charset="0"/>
              </a:rPr>
              <a:t>//Trạng thái</a:t>
            </a:r>
            <a:endParaRPr lang="vi-VN" sz="2200">
              <a:solidFill>
                <a:srgbClr val="D3AF86"/>
              </a:solidFill>
              <a:latin typeface="Consolas" panose="020B0609020204030204" pitchFamily="49" charset="0"/>
            </a:endParaRPr>
          </a:p>
          <a:p>
            <a:pPr marL="1371600" lvl="3" indent="0">
              <a:buNone/>
            </a:pPr>
            <a:r>
              <a:rPr lang="vi-VN" sz="22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15</a:t>
            </a:fld>
            <a:endParaRPr lang="vi-VN"/>
          </a:p>
        </p:txBody>
      </p:sp>
    </p:spTree>
    <p:extLst>
      <p:ext uri="{BB962C8B-B14F-4D97-AF65-F5344CB8AC3E}">
        <p14:creationId xmlns:p14="http://schemas.microsoft.com/office/powerpoint/2010/main" val="3891505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lnSpcReduction="10000"/>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cấu trúc danh sách cạnh:</a:t>
            </a:r>
          </a:p>
          <a:p>
            <a:pPr marL="1371600" lvl="3" indent="0">
              <a:buNone/>
            </a:pPr>
            <a:r>
              <a:rPr lang="en-US" sz="1800">
                <a:solidFill>
                  <a:srgbClr val="98676A"/>
                </a:solidFill>
                <a:latin typeface="Consolas" panose="020B0609020204030204" pitchFamily="49" charset="0"/>
              </a:rPr>
              <a:t>struct</a:t>
            </a:r>
            <a:r>
              <a:rPr lang="en-US" sz="1800">
                <a:solidFill>
                  <a:srgbClr val="D3AF86"/>
                </a:solidFill>
                <a:latin typeface="Consolas" panose="020B0609020204030204" pitchFamily="49" charset="0"/>
              </a:rPr>
              <a:t> </a:t>
            </a:r>
            <a:r>
              <a:rPr lang="en-US" sz="1800">
                <a:solidFill>
                  <a:srgbClr val="F06431"/>
                </a:solidFill>
                <a:latin typeface="Consolas" panose="020B0609020204030204" pitchFamily="49" charset="0"/>
              </a:rPr>
              <a:t>Edge</a:t>
            </a:r>
            <a:endParaRPr lang="en-US" sz="1800">
              <a:solidFill>
                <a:srgbClr val="D3AF86"/>
              </a:solidFill>
              <a:latin typeface="Consolas" panose="020B0609020204030204" pitchFamily="49" charset="0"/>
            </a:endParaRPr>
          </a:p>
          <a:p>
            <a:pPr marL="1371600" lvl="3" indent="0">
              <a:buNone/>
            </a:pPr>
            <a:r>
              <a:rPr lang="en-US" sz="1800">
                <a:solidFill>
                  <a:srgbClr val="D3AF86"/>
                </a:solidFill>
                <a:latin typeface="Consolas" panose="020B0609020204030204" pitchFamily="49" charset="0"/>
              </a:rPr>
              <a:t>{</a:t>
            </a:r>
          </a:p>
          <a:p>
            <a:pPr marL="1371600" lvl="3" indent="0">
              <a:buNone/>
            </a:pPr>
            <a:r>
              <a:rPr lang="en-US" sz="1800">
                <a:solidFill>
                  <a:srgbClr val="D3AF86"/>
                </a:solidFill>
                <a:latin typeface="Consolas" panose="020B0609020204030204" pitchFamily="49" charset="0"/>
              </a:rPr>
              <a:t>    Data info;</a:t>
            </a:r>
          </a:p>
          <a:p>
            <a:pPr marL="1371600" lvl="3" indent="0">
              <a:buNone/>
            </a:pPr>
            <a:r>
              <a:rPr lang="en-US" sz="1800">
                <a:solidFill>
                  <a:srgbClr val="D3AF86"/>
                </a:solidFill>
                <a:latin typeface="Consolas" panose="020B0609020204030204" pitchFamily="49" charset="0"/>
              </a:rPr>
              <a:t>    Edge *Next;</a:t>
            </a:r>
          </a:p>
          <a:p>
            <a:pPr marL="1371600" lvl="3" indent="0">
              <a:buNone/>
            </a:pPr>
            <a:r>
              <a:rPr lang="en-US" sz="1800">
                <a:solidFill>
                  <a:srgbClr val="D3AF86"/>
                </a:solidFill>
                <a:latin typeface="Consolas" panose="020B0609020204030204" pitchFamily="49" charset="0"/>
              </a:rPr>
              <a:t>};</a:t>
            </a:r>
          </a:p>
          <a:p>
            <a:pPr lvl="2">
              <a:buFont typeface="Wingdings" panose="05000000000000000000" pitchFamily="2" charset="2"/>
              <a:buChar char="Ø"/>
            </a:pPr>
            <a:r>
              <a:rPr lang="en-US"/>
              <a:t> Định nghĩa danh sách cạnh: </a:t>
            </a:r>
            <a:r>
              <a:rPr lang="vi-VN">
                <a:solidFill>
                  <a:srgbClr val="98676A"/>
                </a:solidFill>
                <a:latin typeface="Consolas" panose="020B0609020204030204" pitchFamily="49" charset="0"/>
              </a:rPr>
              <a:t>typedef</a:t>
            </a:r>
            <a:r>
              <a:rPr lang="vi-VN">
                <a:solidFill>
                  <a:srgbClr val="D3AF86"/>
                </a:solidFill>
                <a:latin typeface="Consolas" panose="020B0609020204030204" pitchFamily="49" charset="0"/>
              </a:rPr>
              <a:t> Edge *LIST;</a:t>
            </a:r>
            <a:endParaRPr lang="en-US"/>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16</a:t>
            </a:fld>
            <a:endParaRPr lang="vi-VN"/>
          </a:p>
        </p:txBody>
      </p:sp>
    </p:spTree>
    <p:extLst>
      <p:ext uri="{BB962C8B-B14F-4D97-AF65-F5344CB8AC3E}">
        <p14:creationId xmlns:p14="http://schemas.microsoft.com/office/powerpoint/2010/main" val="467056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cấu trúc của một đỉnh:</a:t>
            </a:r>
          </a:p>
          <a:p>
            <a:pPr marL="1371600" lvl="3" indent="0">
              <a:buNone/>
            </a:pPr>
            <a:r>
              <a:rPr lang="vi-VN" sz="1800">
                <a:solidFill>
                  <a:srgbClr val="98676A"/>
                </a:solidFill>
                <a:latin typeface="Consolas" panose="020B0609020204030204" pitchFamily="49" charset="0"/>
              </a:rPr>
              <a:t>struct</a:t>
            </a:r>
            <a:r>
              <a:rPr lang="vi-VN" sz="1800">
                <a:solidFill>
                  <a:srgbClr val="D3AF86"/>
                </a:solidFill>
                <a:latin typeface="Consolas" panose="020B0609020204030204" pitchFamily="49" charset="0"/>
              </a:rPr>
              <a:t> </a:t>
            </a:r>
            <a:r>
              <a:rPr lang="vi-VN" sz="1800">
                <a:solidFill>
                  <a:srgbClr val="F06431"/>
                </a:solidFill>
                <a:latin typeface="Consolas" panose="020B0609020204030204" pitchFamily="49" charset="0"/>
              </a:rPr>
              <a:t>Vertex</a:t>
            </a:r>
            <a:endParaRPr lang="vi-VN" sz="1800">
              <a:solidFill>
                <a:srgbClr val="D3AF86"/>
              </a:solidFill>
              <a:latin typeface="Consolas" panose="020B0609020204030204" pitchFamily="49" charset="0"/>
            </a:endParaRPr>
          </a:p>
          <a:p>
            <a:pPr marL="1371600" lvl="3" indent="0">
              <a:buNone/>
            </a:pPr>
            <a:r>
              <a:rPr lang="vi-VN" sz="1800">
                <a:solidFill>
                  <a:srgbClr val="D3AF86"/>
                </a:solidFill>
                <a:latin typeface="Consolas" panose="020B0609020204030204" pitchFamily="49" charset="0"/>
              </a:rPr>
              <a:t>{</a:t>
            </a:r>
          </a:p>
          <a:p>
            <a:pPr marL="1371600" lvl="3" indent="0">
              <a:buNone/>
            </a:pPr>
            <a:r>
              <a:rPr lang="vi-VN" sz="1800">
                <a:solidFill>
                  <a:srgbClr val="D3AF86"/>
                </a:solidFill>
                <a:latin typeface="Consolas" panose="020B0609020204030204" pitchFamily="49" charset="0"/>
              </a:rPr>
              <a:t>    LabelType Label;</a:t>
            </a:r>
          </a:p>
          <a:p>
            <a:pPr marL="1371600" lvl="3" indent="0">
              <a:buNone/>
            </a:pPr>
            <a:r>
              <a:rPr lang="vi-VN" sz="1800">
                <a:solidFill>
                  <a:srgbClr val="D3AF86"/>
                </a:solidFill>
                <a:latin typeface="Consolas" panose="020B0609020204030204" pitchFamily="49" charset="0"/>
              </a:rPr>
              <a:t>    </a:t>
            </a:r>
            <a:r>
              <a:rPr lang="vi-VN" sz="1800">
                <a:solidFill>
                  <a:srgbClr val="98676A"/>
                </a:solidFill>
                <a:latin typeface="Consolas" panose="020B0609020204030204" pitchFamily="49" charset="0"/>
              </a:rPr>
              <a:t>int</a:t>
            </a:r>
            <a:r>
              <a:rPr lang="vi-VN" sz="1800">
                <a:solidFill>
                  <a:srgbClr val="D3AF86"/>
                </a:solidFill>
                <a:latin typeface="Consolas" panose="020B0609020204030204" pitchFamily="49" charset="0"/>
              </a:rPr>
              <a:t>      Visited;</a:t>
            </a:r>
          </a:p>
          <a:p>
            <a:pPr marL="1371600" lvl="3" indent="0">
              <a:buNone/>
            </a:pPr>
            <a:r>
              <a:rPr lang="vi-VN" sz="18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17</a:t>
            </a:fld>
            <a:endParaRPr lang="vi-VN"/>
          </a:p>
        </p:txBody>
      </p:sp>
    </p:spTree>
    <p:extLst>
      <p:ext uri="{BB962C8B-B14F-4D97-AF65-F5344CB8AC3E}">
        <p14:creationId xmlns:p14="http://schemas.microsoft.com/office/powerpoint/2010/main" val="387496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92500" lnSpcReduction="20000"/>
          </a:bodyPr>
          <a:lstStyle/>
          <a:p>
            <a:r>
              <a:rPr lang="vi-VN"/>
              <a:t>Các bước tiến hành cài đặt:</a:t>
            </a:r>
          </a:p>
          <a:p>
            <a:pPr marL="914400" lvl="1" indent="-457200">
              <a:buFont typeface="+mj-lt"/>
              <a:buAutoNum type="arabicPeriod"/>
            </a:pPr>
            <a:r>
              <a:rPr lang="vi-VN"/>
              <a:t>Trong tập tin Common.h viết như sau:</a:t>
            </a:r>
          </a:p>
          <a:p>
            <a:pPr lvl="2">
              <a:buFont typeface="Wingdings" panose="05000000000000000000" pitchFamily="2" charset="2"/>
              <a:buChar char="Ø"/>
            </a:pPr>
            <a:r>
              <a:rPr lang="vi-VN"/>
              <a:t> Định nghĩa kiểu dữ liệu đồ thị: </a:t>
            </a:r>
          </a:p>
          <a:p>
            <a:pPr marL="1371600" lvl="3" indent="0">
              <a:buNone/>
            </a:pPr>
            <a:r>
              <a:rPr lang="vi-VN">
                <a:solidFill>
                  <a:srgbClr val="98676A"/>
                </a:solidFill>
                <a:latin typeface="Consolas" panose="020B0609020204030204" pitchFamily="49" charset="0"/>
              </a:rPr>
              <a:t>struct</a:t>
            </a:r>
            <a:r>
              <a:rPr lang="vi-VN">
                <a:solidFill>
                  <a:srgbClr val="D3AF86"/>
                </a:solidFill>
                <a:latin typeface="Consolas" panose="020B0609020204030204" pitchFamily="49" charset="0"/>
              </a:rPr>
              <a:t> </a:t>
            </a:r>
            <a:r>
              <a:rPr lang="vi-VN">
                <a:solidFill>
                  <a:srgbClr val="F06431"/>
                </a:solidFill>
                <a:latin typeface="Consolas" panose="020B0609020204030204" pitchFamily="49" charset="0"/>
              </a:rPr>
              <a:t>Graph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a:t>
            </a:r>
          </a:p>
          <a:p>
            <a:pPr marL="1371600" lvl="3"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bool</a:t>
            </a:r>
            <a:r>
              <a:rPr lang="vi-VN">
                <a:solidFill>
                  <a:srgbClr val="D3AF86"/>
                </a:solidFill>
                <a:latin typeface="Consolas" panose="020B0609020204030204" pitchFamily="49" charset="0"/>
              </a:rPr>
              <a:t> Directed;		</a:t>
            </a:r>
            <a:r>
              <a:rPr lang="vi-VN">
                <a:solidFill>
                  <a:srgbClr val="A57A4C"/>
                </a:solidFill>
                <a:latin typeface="Consolas" panose="020B0609020204030204" pitchFamily="49" charset="0"/>
              </a:rPr>
              <a:t>//Có hướng hay không?</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NumVertices;		</a:t>
            </a:r>
            <a:r>
              <a:rPr lang="vi-VN">
                <a:solidFill>
                  <a:srgbClr val="A57A4C"/>
                </a:solidFill>
                <a:latin typeface="Consolas" panose="020B0609020204030204" pitchFamily="49" charset="0"/>
              </a:rPr>
              <a:t>//Số đỉnh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NumEdges; 		</a:t>
            </a:r>
            <a:r>
              <a:rPr lang="vi-VN">
                <a:solidFill>
                  <a:srgbClr val="A57A4C"/>
                </a:solidFill>
                <a:latin typeface="Consolas" panose="020B0609020204030204" pitchFamily="49" charset="0"/>
              </a:rPr>
              <a:t>//Số cạnh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    Vertex Vertices[MAX];   	</a:t>
            </a:r>
            <a:r>
              <a:rPr lang="vi-VN">
                <a:solidFill>
                  <a:srgbClr val="A57A4C"/>
                </a:solidFill>
                <a:latin typeface="Consolas" panose="020B0609020204030204" pitchFamily="49" charset="0"/>
              </a:rPr>
              <a:t>//Danh sách đỉnh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    LIST ListEdges; 		</a:t>
            </a:r>
            <a:r>
              <a:rPr lang="vi-VN">
                <a:solidFill>
                  <a:srgbClr val="A57A4C"/>
                </a:solidFill>
                <a:latin typeface="Consolas" panose="020B0609020204030204" pitchFamily="49" charset="0"/>
              </a:rPr>
              <a:t>//Danh sach cạnh</a:t>
            </a:r>
            <a:endParaRPr lang="vi-VN">
              <a:solidFill>
                <a:srgbClr val="D3AF86"/>
              </a:solidFill>
              <a:latin typeface="Consolas" panose="020B0609020204030204" pitchFamily="49" charset="0"/>
            </a:endParaRPr>
          </a:p>
          <a:p>
            <a:pPr marL="1371600" lvl="3" indent="0">
              <a:buNone/>
            </a:pPr>
            <a:r>
              <a:rPr lang="vi-VN">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18</a:t>
            </a:fld>
            <a:endParaRPr lang="vi-VN"/>
          </a:p>
        </p:txBody>
      </p:sp>
    </p:spTree>
    <p:extLst>
      <p:ext uri="{BB962C8B-B14F-4D97-AF65-F5344CB8AC3E}">
        <p14:creationId xmlns:p14="http://schemas.microsoft.com/office/powerpoint/2010/main" val="1047887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a:bodyPr>
          <a:lstStyle/>
          <a:p>
            <a:r>
              <a:rPr lang="vi-VN"/>
              <a:t>Các bước tiến hành cài đặt:</a:t>
            </a:r>
          </a:p>
          <a:p>
            <a:pPr marL="914400" lvl="1" indent="-457200">
              <a:buFont typeface="+mj-lt"/>
              <a:buAutoNum type="arabicPeriod" startAt="2"/>
            </a:pPr>
            <a:r>
              <a:rPr lang="vi-VN"/>
              <a:t>Trong tập tin Program.cpp viết như sau:</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19</a:t>
            </a:fld>
            <a:endParaRPr lang="vi-VN"/>
          </a:p>
        </p:txBody>
      </p:sp>
    </p:spTree>
    <p:extLst>
      <p:ext uri="{BB962C8B-B14F-4D97-AF65-F5344CB8AC3E}">
        <p14:creationId xmlns:p14="http://schemas.microsoft.com/office/powerpoint/2010/main" val="2565611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FBD530-A9D7-4D90-A306-BA35EB1127B3}"/>
              </a:ext>
            </a:extLst>
          </p:cNvPr>
          <p:cNvSpPr>
            <a:spLocks noGrp="1"/>
          </p:cNvSpPr>
          <p:nvPr>
            <p:ph type="title"/>
          </p:nvPr>
        </p:nvSpPr>
        <p:spPr>
          <a:xfrm>
            <a:off x="1141413" y="618518"/>
            <a:ext cx="9905998" cy="759906"/>
          </a:xfrm>
        </p:spPr>
        <p:txBody>
          <a:bodyPr/>
          <a:lstStyle/>
          <a:p>
            <a:pPr algn="ctr"/>
            <a:r>
              <a:rPr lang="vi-VN"/>
              <a:t>Nội dung chính</a:t>
            </a:r>
          </a:p>
        </p:txBody>
      </p:sp>
      <p:graphicFrame>
        <p:nvGraphicFramePr>
          <p:cNvPr id="7" name="Chỗ dành sẵn cho Nội dung 6">
            <a:extLst>
              <a:ext uri="{FF2B5EF4-FFF2-40B4-BE49-F238E27FC236}">
                <a16:creationId xmlns:a16="http://schemas.microsoft.com/office/drawing/2014/main" id="{BA9E3453-7232-40E2-8F81-445804831313}"/>
              </a:ext>
            </a:extLst>
          </p:cNvPr>
          <p:cNvGraphicFramePr>
            <a:graphicFrameLocks noGrp="1"/>
          </p:cNvGraphicFramePr>
          <p:nvPr>
            <p:ph idx="1"/>
            <p:extLst>
              <p:ext uri="{D42A27DB-BD31-4B8C-83A1-F6EECF244321}">
                <p14:modId xmlns:p14="http://schemas.microsoft.com/office/powerpoint/2010/main" val="1689838871"/>
              </p:ext>
            </p:extLst>
          </p:nvPr>
        </p:nvGraphicFramePr>
        <p:xfrm>
          <a:off x="1141413" y="1378424"/>
          <a:ext cx="9906000" cy="4412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hỗ dành sẵn cho Ngày tháng 3">
            <a:extLst>
              <a:ext uri="{FF2B5EF4-FFF2-40B4-BE49-F238E27FC236}">
                <a16:creationId xmlns:a16="http://schemas.microsoft.com/office/drawing/2014/main" id="{AF883958-89E7-48A1-B1B2-5E5EE7F4B700}"/>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E1C6A15A-A77D-49DA-BEFC-9291D190106C}"/>
              </a:ext>
            </a:extLst>
          </p:cNvPr>
          <p:cNvSpPr>
            <a:spLocks noGrp="1"/>
          </p:cNvSpPr>
          <p:nvPr>
            <p:ph type="sldNum" sz="quarter" idx="12"/>
          </p:nvPr>
        </p:nvSpPr>
        <p:spPr/>
        <p:txBody>
          <a:bodyPr/>
          <a:lstStyle/>
          <a:p>
            <a:fld id="{0B2CFA18-319A-48AE-A18B-716ED0DA894D}" type="slidenum">
              <a:rPr lang="vi-VN" smtClean="0"/>
              <a:t>2</a:t>
            </a:fld>
            <a:endParaRPr lang="vi-VN"/>
          </a:p>
        </p:txBody>
      </p:sp>
    </p:spTree>
    <p:extLst>
      <p:ext uri="{BB962C8B-B14F-4D97-AF65-F5344CB8AC3E}">
        <p14:creationId xmlns:p14="http://schemas.microsoft.com/office/powerpoint/2010/main" val="578045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graphicEl>
                                              <a:dgm id="{57A49CE8-8BB7-45EC-8E26-7D3DB0F21665}"/>
                                            </p:graphicEl>
                                          </p:spTgt>
                                        </p:tgtEl>
                                        <p:attrNameLst>
                                          <p:attrName>style.visibility</p:attrName>
                                        </p:attrNameLst>
                                      </p:cBhvr>
                                      <p:to>
                                        <p:strVal val="visible"/>
                                      </p:to>
                                    </p:set>
                                    <p:animEffect transition="in" filter="wipe(up)">
                                      <p:cBhvr>
                                        <p:cTn id="7" dur="750"/>
                                        <p:tgtEl>
                                          <p:spTgt spid="7">
                                            <p:graphicEl>
                                              <a:dgm id="{57A49CE8-8BB7-45EC-8E26-7D3DB0F2166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graphicEl>
                                              <a:dgm id="{37856C68-A158-49EA-B83F-6AC62FEE12E4}"/>
                                            </p:graphicEl>
                                          </p:spTgt>
                                        </p:tgtEl>
                                        <p:attrNameLst>
                                          <p:attrName>style.visibility</p:attrName>
                                        </p:attrNameLst>
                                      </p:cBhvr>
                                      <p:to>
                                        <p:strVal val="visible"/>
                                      </p:to>
                                    </p:set>
                                    <p:animEffect transition="in" filter="wipe(up)">
                                      <p:cBhvr>
                                        <p:cTn id="12" dur="750"/>
                                        <p:tgtEl>
                                          <p:spTgt spid="7">
                                            <p:graphicEl>
                                              <a:dgm id="{37856C68-A158-49EA-B83F-6AC62FEE12E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graphicEl>
                                              <a:dgm id="{CE7DDD91-B6FB-4F38-8CF3-8E8F82598A3F}"/>
                                            </p:graphicEl>
                                          </p:spTgt>
                                        </p:tgtEl>
                                        <p:attrNameLst>
                                          <p:attrName>style.visibility</p:attrName>
                                        </p:attrNameLst>
                                      </p:cBhvr>
                                      <p:to>
                                        <p:strVal val="visible"/>
                                      </p:to>
                                    </p:set>
                                    <p:animEffect transition="in" filter="wipe(up)">
                                      <p:cBhvr>
                                        <p:cTn id="17" dur="750"/>
                                        <p:tgtEl>
                                          <p:spTgt spid="7">
                                            <p:graphicEl>
                                              <a:dgm id="{CE7DDD91-B6FB-4F38-8CF3-8E8F82598A3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graphicEl>
                                              <a:dgm id="{81C2EB49-6F3A-4A79-A084-A25656094407}"/>
                                            </p:graphicEl>
                                          </p:spTgt>
                                        </p:tgtEl>
                                        <p:attrNameLst>
                                          <p:attrName>style.visibility</p:attrName>
                                        </p:attrNameLst>
                                      </p:cBhvr>
                                      <p:to>
                                        <p:strVal val="visible"/>
                                      </p:to>
                                    </p:set>
                                    <p:animEffect transition="in" filter="wipe(up)">
                                      <p:cBhvr>
                                        <p:cTn id="22" dur="750"/>
                                        <p:tgtEl>
                                          <p:spTgt spid="7">
                                            <p:graphicEl>
                                              <a:dgm id="{81C2EB49-6F3A-4A79-A084-A2565609440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graphicEl>
                                              <a:dgm id="{A9656549-ABD3-4D4D-B1AD-F74CDDB770E1}"/>
                                            </p:graphicEl>
                                          </p:spTgt>
                                        </p:tgtEl>
                                        <p:attrNameLst>
                                          <p:attrName>style.visibility</p:attrName>
                                        </p:attrNameLst>
                                      </p:cBhvr>
                                      <p:to>
                                        <p:strVal val="visible"/>
                                      </p:to>
                                    </p:set>
                                    <p:animEffect transition="in" filter="wipe(up)">
                                      <p:cBhvr>
                                        <p:cTn id="27" dur="750"/>
                                        <p:tgtEl>
                                          <p:spTgt spid="7">
                                            <p:graphicEl>
                                              <a:dgm id="{A9656549-ABD3-4D4D-B1AD-F74CDDB770E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graphicEl>
                                              <a:dgm id="{C60E22A6-25FE-4E2E-A11A-6D4251E83D25}"/>
                                            </p:graphicEl>
                                          </p:spTgt>
                                        </p:tgtEl>
                                        <p:attrNameLst>
                                          <p:attrName>style.visibility</p:attrName>
                                        </p:attrNameLst>
                                      </p:cBhvr>
                                      <p:to>
                                        <p:strVal val="visible"/>
                                      </p:to>
                                    </p:set>
                                    <p:animEffect transition="in" filter="wipe(up)">
                                      <p:cBhvr>
                                        <p:cTn id="32" dur="750"/>
                                        <p:tgtEl>
                                          <p:spTgt spid="7">
                                            <p:graphicEl>
                                              <a:dgm id="{C60E22A6-25FE-4E2E-A11A-6D4251E83D2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sz="half" idx="1"/>
          </p:nvPr>
        </p:nvSpPr>
        <p:spPr>
          <a:xfrm>
            <a:off x="1141410" y="1774209"/>
            <a:ext cx="4878389" cy="4016991"/>
          </a:xfrm>
        </p:spPr>
        <p:txBody>
          <a:bodyPr>
            <a:normAutofit fontScale="62500" lnSpcReduction="20000"/>
          </a:bodyPr>
          <a:lstStyle/>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iostream</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conio.h</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fstream</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iomanip</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queue</a:t>
            </a:r>
            <a:r>
              <a:rPr lang="vi-VN">
                <a:solidFill>
                  <a:srgbClr val="D3AF86"/>
                </a:solidFill>
                <a:latin typeface="Consolas" panose="020B0609020204030204" pitchFamily="49" charset="0"/>
              </a:rPr>
              <a:t>&gt;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&lt;</a:t>
            </a:r>
            <a:r>
              <a:rPr lang="vi-VN">
                <a:solidFill>
                  <a:srgbClr val="889B4A"/>
                </a:solidFill>
                <a:latin typeface="Consolas" panose="020B0609020204030204" pitchFamily="49" charset="0"/>
              </a:rPr>
              <a:t>stack</a:t>
            </a:r>
            <a:r>
              <a:rPr lang="vi-VN">
                <a:solidFill>
                  <a:srgbClr val="D3AF86"/>
                </a:solidFill>
                <a:latin typeface="Consolas" panose="020B0609020204030204" pitchFamily="49" charset="0"/>
              </a:rPr>
              <a:t>&gt;</a:t>
            </a:r>
          </a:p>
          <a:p>
            <a:pPr marL="0" indent="0">
              <a:buNone/>
            </a:pPr>
            <a:br>
              <a:rPr lang="vi-VN">
                <a:solidFill>
                  <a:srgbClr val="D3AF86"/>
                </a:solidFill>
                <a:latin typeface="Consolas" panose="020B0609020204030204" pitchFamily="49" charset="0"/>
              </a:rPr>
            </a:br>
            <a:r>
              <a:rPr lang="vi-VN">
                <a:solidFill>
                  <a:srgbClr val="98676A"/>
                </a:solidFill>
                <a:latin typeface="Consolas" panose="020B0609020204030204" pitchFamily="49" charset="0"/>
              </a:rPr>
              <a:t>using</a:t>
            </a: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namespace</a:t>
            </a:r>
            <a:r>
              <a:rPr lang="vi-VN">
                <a:solidFill>
                  <a:srgbClr val="D3AF86"/>
                </a:solidFill>
                <a:latin typeface="Consolas" panose="020B0609020204030204" pitchFamily="49" charset="0"/>
              </a:rPr>
              <a:t> </a:t>
            </a:r>
            <a:r>
              <a:rPr lang="vi-VN">
                <a:solidFill>
                  <a:srgbClr val="F06431"/>
                </a:solidFill>
                <a:latin typeface="Consolas" panose="020B0609020204030204" pitchFamily="49" charset="0"/>
              </a:rPr>
              <a:t>std</a:t>
            </a:r>
            <a:r>
              <a:rPr lang="vi-VN">
                <a:solidFill>
                  <a:srgbClr val="D3AF86"/>
                </a:solidFill>
                <a:latin typeface="Consolas" panose="020B0609020204030204" pitchFamily="49" charset="0"/>
              </a:rPr>
              <a:t>;</a:t>
            </a:r>
          </a:p>
          <a:p>
            <a:pPr marL="0" indent="0">
              <a:buNone/>
            </a:pPr>
            <a:br>
              <a:rPr lang="vi-VN">
                <a:solidFill>
                  <a:srgbClr val="D3AF86"/>
                </a:solidFill>
                <a:latin typeface="Consolas" panose="020B0609020204030204" pitchFamily="49" charset="0"/>
              </a:rPr>
            </a:b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a:t>
            </a:r>
            <a:r>
              <a:rPr lang="vi-VN">
                <a:solidFill>
                  <a:srgbClr val="889B4A"/>
                </a:solidFill>
                <a:latin typeface="Consolas" panose="020B0609020204030204" pitchFamily="49" charset="0"/>
              </a:rPr>
              <a:t>Common.h</a:t>
            </a:r>
            <a:r>
              <a:rPr lang="vi-VN">
                <a:solidFill>
                  <a:srgbClr val="D3AF86"/>
                </a:solidFill>
                <a:latin typeface="Consolas" panose="020B0609020204030204" pitchFamily="49" charset="0"/>
              </a:rPr>
              <a: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a:t>
            </a:r>
            <a:r>
              <a:rPr lang="vi-VN">
                <a:solidFill>
                  <a:srgbClr val="889B4A"/>
                </a:solidFill>
                <a:latin typeface="Consolas" panose="020B0609020204030204" pitchFamily="49" charset="0"/>
              </a:rPr>
              <a:t>Graph.h</a:t>
            </a:r>
            <a:r>
              <a:rPr lang="vi-VN">
                <a:solidFill>
                  <a:srgbClr val="D3AF86"/>
                </a:solidFill>
                <a:latin typeface="Consolas" panose="020B0609020204030204" pitchFamily="49" charset="0"/>
              </a:rPr>
              <a:t>"</a:t>
            </a:r>
          </a:p>
          <a:p>
            <a:pPr marL="0" indent="0">
              <a:buNone/>
            </a:pPr>
            <a:r>
              <a:rPr lang="vi-VN">
                <a:solidFill>
                  <a:srgbClr val="98676A"/>
                </a:solidFill>
                <a:latin typeface="Consolas" panose="020B0609020204030204" pitchFamily="49" charset="0"/>
              </a:rPr>
              <a:t>#include</a:t>
            </a:r>
            <a:r>
              <a:rPr lang="vi-VN">
                <a:solidFill>
                  <a:srgbClr val="D3AF86"/>
                </a:solidFill>
                <a:latin typeface="Consolas" panose="020B0609020204030204" pitchFamily="49" charset="0"/>
              </a:rPr>
              <a:t>"</a:t>
            </a:r>
            <a:r>
              <a:rPr lang="vi-VN">
                <a:solidFill>
                  <a:srgbClr val="889B4A"/>
                </a:solidFill>
                <a:latin typeface="Consolas" panose="020B0609020204030204" pitchFamily="49" charset="0"/>
              </a:rPr>
              <a:t>Menu.h</a:t>
            </a:r>
            <a:r>
              <a:rPr lang="vi-VN">
                <a:solidFill>
                  <a:srgbClr val="D3AF86"/>
                </a:solidFill>
                <a:latin typeface="Consolas" panose="020B0609020204030204" pitchFamily="49" charset="0"/>
              </a:rPr>
              <a:t>";</a:t>
            </a:r>
          </a:p>
          <a:p>
            <a:pPr marL="0" indent="0">
              <a:buNone/>
            </a:pPr>
            <a:endParaRPr lang="vi-VN">
              <a:solidFill>
                <a:srgbClr val="D3AF86"/>
              </a:solidFill>
              <a:latin typeface="Consolas" panose="020B0609020204030204" pitchFamily="49" charset="0"/>
            </a:endParaRPr>
          </a:p>
        </p:txBody>
      </p:sp>
      <p:sp>
        <p:nvSpPr>
          <p:cNvPr id="6" name="Chỗ dành sẵn cho Nội dung 5">
            <a:extLst>
              <a:ext uri="{FF2B5EF4-FFF2-40B4-BE49-F238E27FC236}">
                <a16:creationId xmlns:a16="http://schemas.microsoft.com/office/drawing/2014/main" id="{4BDACE7D-3547-4AB4-AF0E-63892BE4811A}"/>
              </a:ext>
            </a:extLst>
          </p:cNvPr>
          <p:cNvSpPr>
            <a:spLocks noGrp="1"/>
          </p:cNvSpPr>
          <p:nvPr>
            <p:ph sz="half" idx="2"/>
          </p:nvPr>
        </p:nvSpPr>
        <p:spPr>
          <a:xfrm>
            <a:off x="6172200" y="1774209"/>
            <a:ext cx="4875211" cy="4016991"/>
          </a:xfrm>
        </p:spPr>
        <p:txBody>
          <a:bodyPr>
            <a:normAutofit fontScale="62500" lnSpcReduction="20000"/>
          </a:bodyPr>
          <a:lstStyle/>
          <a:p>
            <a:pPr marL="0" indent="0">
              <a:buNone/>
            </a:pP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main</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int</a:t>
            </a:r>
            <a:r>
              <a:rPr lang="vi-VN">
                <a:solidFill>
                  <a:srgbClr val="D3AF86"/>
                </a:solidFill>
                <a:latin typeface="Consolas" panose="020B0609020204030204" pitchFamily="49" charset="0"/>
              </a:rPr>
              <a:t> soMenu = </a:t>
            </a:r>
            <a:r>
              <a:rPr lang="vi-VN">
                <a:solidFill>
                  <a:srgbClr val="F79A32"/>
                </a:solidFill>
                <a:latin typeface="Consolas" panose="020B0609020204030204" pitchFamily="49" charset="0"/>
              </a:rPr>
              <a:t>10</a:t>
            </a:r>
            <a:r>
              <a:rPr lang="vi-VN">
                <a:solidFill>
                  <a:srgbClr val="D3AF86"/>
                </a:solidFill>
                <a:latin typeface="Consolas" panose="020B0609020204030204" pitchFamily="49" charset="0"/>
              </a:rPr>
              <a:t>, menu;</a:t>
            </a:r>
          </a:p>
          <a:p>
            <a:pPr marL="0" indent="0">
              <a:buNone/>
            </a:pPr>
            <a:r>
              <a:rPr lang="vi-VN">
                <a:solidFill>
                  <a:srgbClr val="D3AF86"/>
                </a:solidFill>
                <a:latin typeface="Consolas" panose="020B0609020204030204" pitchFamily="49" charset="0"/>
              </a:rPr>
              <a:t>    Graph g;</a:t>
            </a:r>
          </a:p>
          <a:p>
            <a:pPr marL="0"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do</a:t>
            </a:r>
            <a:endParaRPr lang="vi-VN">
              <a:solidFill>
                <a:srgbClr val="D3AF86"/>
              </a:solidFill>
              <a:latin typeface="Consolas" panose="020B0609020204030204" pitchFamily="49" charset="0"/>
            </a:endParaRPr>
          </a:p>
          <a:p>
            <a:pPr marL="0" indent="0">
              <a:buNone/>
            </a:pPr>
            <a:r>
              <a:rPr lang="vi-VN">
                <a:solidFill>
                  <a:srgbClr val="D3AF86"/>
                </a:solidFill>
                <a:latin typeface="Consolas" panose="020B0609020204030204" pitchFamily="49" charset="0"/>
              </a:rPr>
              <a:t>    {</a:t>
            </a:r>
          </a:p>
          <a:p>
            <a:pPr marL="0" indent="0">
              <a:buNone/>
            </a:pPr>
            <a:r>
              <a:rPr lang="vi-VN">
                <a:solidFill>
                  <a:srgbClr val="D3AF86"/>
                </a:solidFill>
                <a:latin typeface="Consolas" panose="020B0609020204030204" pitchFamily="49" charset="0"/>
              </a:rPr>
              <a:t>        menu = </a:t>
            </a:r>
            <a:r>
              <a:rPr lang="vi-VN">
                <a:solidFill>
                  <a:srgbClr val="8AB1B0"/>
                </a:solidFill>
                <a:latin typeface="Consolas" panose="020B0609020204030204" pitchFamily="49" charset="0"/>
              </a:rPr>
              <a:t>ChonMenu</a:t>
            </a:r>
            <a:r>
              <a:rPr lang="vi-VN">
                <a:solidFill>
                  <a:srgbClr val="D3AF86"/>
                </a:solidFill>
                <a:latin typeface="Consolas" panose="020B0609020204030204" pitchFamily="49" charset="0"/>
              </a:rPr>
              <a:t>(soMenu);</a:t>
            </a:r>
          </a:p>
          <a:p>
            <a:pPr marL="0" indent="0">
              <a:buNone/>
            </a:pPr>
            <a:r>
              <a:rPr lang="vi-VN">
                <a:solidFill>
                  <a:srgbClr val="D3AF86"/>
                </a:solidFill>
                <a:latin typeface="Consolas" panose="020B0609020204030204" pitchFamily="49" charset="0"/>
              </a:rPr>
              <a:t>        </a:t>
            </a:r>
            <a:r>
              <a:rPr lang="vi-VN">
                <a:solidFill>
                  <a:srgbClr val="8AB1B0"/>
                </a:solidFill>
                <a:latin typeface="Consolas" panose="020B0609020204030204" pitchFamily="49" charset="0"/>
              </a:rPr>
              <a:t>XuLyMenu</a:t>
            </a:r>
            <a:r>
              <a:rPr lang="vi-VN">
                <a:solidFill>
                  <a:srgbClr val="D3AF86"/>
                </a:solidFill>
                <a:latin typeface="Consolas" panose="020B0609020204030204" pitchFamily="49" charset="0"/>
              </a:rPr>
              <a:t>(menu, g);</a:t>
            </a:r>
          </a:p>
          <a:p>
            <a:pPr marL="0" indent="0">
              <a:buNone/>
            </a:pPr>
            <a:r>
              <a:rPr lang="vi-VN">
                <a:solidFill>
                  <a:srgbClr val="D3AF86"/>
                </a:solidFill>
                <a:latin typeface="Consolas" panose="020B0609020204030204" pitchFamily="49" charset="0"/>
              </a:rPr>
              <a:t>    } </a:t>
            </a:r>
            <a:r>
              <a:rPr lang="vi-VN">
                <a:solidFill>
                  <a:srgbClr val="98676A"/>
                </a:solidFill>
                <a:latin typeface="Consolas" panose="020B0609020204030204" pitchFamily="49" charset="0"/>
              </a:rPr>
              <a:t>while</a:t>
            </a:r>
            <a:r>
              <a:rPr lang="vi-VN">
                <a:solidFill>
                  <a:srgbClr val="D3AF86"/>
                </a:solidFill>
                <a:latin typeface="Consolas" panose="020B0609020204030204" pitchFamily="49" charset="0"/>
              </a:rPr>
              <a:t> (menu &gt; </a:t>
            </a:r>
            <a:r>
              <a:rPr lang="vi-VN">
                <a:solidFill>
                  <a:srgbClr val="F79A32"/>
                </a:solidFill>
                <a:latin typeface="Consolas" panose="020B0609020204030204" pitchFamily="49" charset="0"/>
              </a:rPr>
              <a:t>0</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    </a:t>
            </a:r>
            <a:r>
              <a:rPr lang="vi-VN">
                <a:solidFill>
                  <a:srgbClr val="98676A"/>
                </a:solidFill>
                <a:latin typeface="Consolas" panose="020B0609020204030204" pitchFamily="49" charset="0"/>
              </a:rPr>
              <a:t>return</a:t>
            </a:r>
            <a:r>
              <a:rPr lang="vi-VN">
                <a:solidFill>
                  <a:srgbClr val="D3AF86"/>
                </a:solidFill>
                <a:latin typeface="Consolas" panose="020B0609020204030204" pitchFamily="49" charset="0"/>
              </a:rPr>
              <a:t> </a:t>
            </a:r>
            <a:r>
              <a:rPr lang="vi-VN">
                <a:solidFill>
                  <a:srgbClr val="F79A32"/>
                </a:solidFill>
                <a:latin typeface="Consolas" panose="020B0609020204030204" pitchFamily="49" charset="0"/>
              </a:rPr>
              <a:t>1</a:t>
            </a:r>
            <a:r>
              <a:rPr lang="vi-VN">
                <a:solidFill>
                  <a:srgbClr val="D3AF86"/>
                </a:solidFill>
                <a:latin typeface="Consolas" panose="020B0609020204030204" pitchFamily="49" charset="0"/>
              </a:rPr>
              <a:t>;</a:t>
            </a:r>
          </a:p>
          <a:p>
            <a:pPr marL="0" indent="0">
              <a:buNone/>
            </a:pPr>
            <a:r>
              <a:rPr lang="vi-VN">
                <a:solidFill>
                  <a:srgbClr val="D3AF86"/>
                </a:solidFill>
                <a:latin typeface="Consolas" panose="020B0609020204030204" pitchFamily="49" charset="0"/>
              </a:rPr>
              <a:t>}</a:t>
            </a:r>
            <a:endParaRPr lang="vi-VN"/>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20</a:t>
            </a:fld>
            <a:endParaRPr lang="vi-VN"/>
          </a:p>
        </p:txBody>
      </p:sp>
    </p:spTree>
    <p:extLst>
      <p:ext uri="{BB962C8B-B14F-4D97-AF65-F5344CB8AC3E}">
        <p14:creationId xmlns:p14="http://schemas.microsoft.com/office/powerpoint/2010/main" val="359735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77500" lnSpcReduction="20000"/>
          </a:bodyPr>
          <a:lstStyle/>
          <a:p>
            <a:r>
              <a:rPr lang="vi-VN" sz="2600"/>
              <a:t>Các bước tiến hành cài đặt:</a:t>
            </a:r>
          </a:p>
          <a:p>
            <a:pPr marL="914400" lvl="1" indent="-457200">
              <a:buFont typeface="+mj-lt"/>
              <a:buAutoNum type="arabicPeriod" startAt="3"/>
            </a:pPr>
            <a:r>
              <a:rPr lang="vi-VN" sz="2300"/>
              <a:t>Trong tập tin Graph.h:</a:t>
            </a:r>
          </a:p>
          <a:p>
            <a:pPr marL="914400" lvl="2" indent="0">
              <a:buNone/>
            </a:pPr>
            <a:r>
              <a:rPr lang="vi-VN" sz="2300">
                <a:solidFill>
                  <a:srgbClr val="A57A4C"/>
                </a:solidFill>
                <a:latin typeface="Consolas" panose="020B0609020204030204" pitchFamily="49" charset="0"/>
              </a:rPr>
              <a:t>//Tạo và trả về đỉnh có nhãn là lab</a:t>
            </a:r>
            <a:endParaRPr lang="vi-VN" sz="2300">
              <a:solidFill>
                <a:srgbClr val="D3AF86"/>
              </a:solidFill>
              <a:latin typeface="Consolas" panose="020B0609020204030204" pitchFamily="49" charset="0"/>
            </a:endParaRPr>
          </a:p>
          <a:p>
            <a:pPr marL="914400" lvl="2" indent="0">
              <a:buNone/>
            </a:pPr>
            <a:r>
              <a:rPr lang="vi-VN" sz="2300">
                <a:solidFill>
                  <a:srgbClr val="D3AF86"/>
                </a:solidFill>
                <a:latin typeface="Consolas" panose="020B0609020204030204" pitchFamily="49" charset="0"/>
              </a:rPr>
              <a:t>Vertex </a:t>
            </a:r>
            <a:r>
              <a:rPr lang="vi-VN" sz="2300">
                <a:solidFill>
                  <a:srgbClr val="8AB1B0"/>
                </a:solidFill>
                <a:latin typeface="Consolas" panose="020B0609020204030204" pitchFamily="49" charset="0"/>
              </a:rPr>
              <a:t>CreateVertex</a:t>
            </a:r>
            <a:r>
              <a:rPr lang="vi-VN" sz="2300">
                <a:solidFill>
                  <a:srgbClr val="D3AF86"/>
                </a:solidFill>
                <a:latin typeface="Consolas" panose="020B0609020204030204" pitchFamily="49" charset="0"/>
              </a:rPr>
              <a:t>(LabelType lab)</a:t>
            </a:r>
          </a:p>
          <a:p>
            <a:pPr marL="914400" lvl="2" indent="0">
              <a:buNone/>
            </a:pPr>
            <a:r>
              <a:rPr lang="vi-VN" sz="2300">
                <a:solidFill>
                  <a:srgbClr val="D3AF86"/>
                </a:solidFill>
                <a:latin typeface="Consolas" panose="020B0609020204030204" pitchFamily="49" charset="0"/>
              </a:rPr>
              <a:t>{</a:t>
            </a:r>
          </a:p>
          <a:p>
            <a:pPr marL="914400" lvl="2" indent="0">
              <a:buNone/>
            </a:pPr>
            <a:r>
              <a:rPr lang="vi-VN" sz="2300">
                <a:solidFill>
                  <a:srgbClr val="D3AF86"/>
                </a:solidFill>
                <a:latin typeface="Consolas" panose="020B0609020204030204" pitchFamily="49" charset="0"/>
              </a:rPr>
              <a:t>    Vertex v;</a:t>
            </a:r>
          </a:p>
          <a:p>
            <a:pPr marL="914400" lvl="2" indent="0">
              <a:buNone/>
            </a:pPr>
            <a:r>
              <a:rPr lang="vi-VN" sz="2300">
                <a:solidFill>
                  <a:srgbClr val="D3AF86"/>
                </a:solidFill>
                <a:latin typeface="Consolas" panose="020B0609020204030204" pitchFamily="49" charset="0"/>
              </a:rPr>
              <a:t>    v.</a:t>
            </a:r>
            <a:r>
              <a:rPr lang="vi-VN" sz="2300">
                <a:solidFill>
                  <a:srgbClr val="DC3958"/>
                </a:solidFill>
                <a:latin typeface="Consolas" panose="020B0609020204030204" pitchFamily="49" charset="0"/>
              </a:rPr>
              <a:t>Label</a:t>
            </a:r>
            <a:r>
              <a:rPr lang="vi-VN" sz="2300">
                <a:solidFill>
                  <a:srgbClr val="D3AF86"/>
                </a:solidFill>
                <a:latin typeface="Consolas" panose="020B0609020204030204" pitchFamily="49" charset="0"/>
              </a:rPr>
              <a:t> = lab;</a:t>
            </a:r>
          </a:p>
          <a:p>
            <a:pPr marL="914400" lvl="2" indent="0">
              <a:buNone/>
            </a:pPr>
            <a:r>
              <a:rPr lang="vi-VN" sz="2300">
                <a:solidFill>
                  <a:srgbClr val="D3AF86"/>
                </a:solidFill>
                <a:latin typeface="Consolas" panose="020B0609020204030204" pitchFamily="49" charset="0"/>
              </a:rPr>
              <a:t>    v.</a:t>
            </a:r>
            <a:r>
              <a:rPr lang="vi-VN" sz="2300">
                <a:solidFill>
                  <a:srgbClr val="DC3958"/>
                </a:solidFill>
                <a:latin typeface="Consolas" panose="020B0609020204030204" pitchFamily="49" charset="0"/>
              </a:rPr>
              <a:t>Visited</a:t>
            </a:r>
            <a:r>
              <a:rPr lang="vi-VN" sz="2300">
                <a:solidFill>
                  <a:srgbClr val="D3AF86"/>
                </a:solidFill>
                <a:latin typeface="Consolas" panose="020B0609020204030204" pitchFamily="49" charset="0"/>
              </a:rPr>
              <a:t> = NO;</a:t>
            </a:r>
          </a:p>
          <a:p>
            <a:pPr marL="914400" lvl="2" indent="0">
              <a:buNone/>
            </a:pPr>
            <a:r>
              <a:rPr lang="vi-VN" sz="2300">
                <a:solidFill>
                  <a:srgbClr val="D3AF86"/>
                </a:solidFill>
                <a:latin typeface="Consolas" panose="020B0609020204030204" pitchFamily="49" charset="0"/>
              </a:rPr>
              <a:t>    </a:t>
            </a:r>
            <a:r>
              <a:rPr lang="vi-VN" sz="2300">
                <a:solidFill>
                  <a:srgbClr val="98676A"/>
                </a:solidFill>
                <a:latin typeface="Consolas" panose="020B0609020204030204" pitchFamily="49" charset="0"/>
              </a:rPr>
              <a:t>return</a:t>
            </a:r>
            <a:r>
              <a:rPr lang="vi-VN" sz="2300">
                <a:solidFill>
                  <a:srgbClr val="D3AF86"/>
                </a:solidFill>
                <a:latin typeface="Consolas" panose="020B0609020204030204" pitchFamily="49" charset="0"/>
              </a:rPr>
              <a:t> v;</a:t>
            </a:r>
          </a:p>
          <a:p>
            <a:pPr marL="914400" lvl="2" indent="0">
              <a:buNone/>
            </a:pPr>
            <a:r>
              <a:rPr lang="vi-VN" sz="23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21</a:t>
            </a:fld>
            <a:endParaRPr lang="vi-VN"/>
          </a:p>
        </p:txBody>
      </p:sp>
    </p:spTree>
    <p:extLst>
      <p:ext uri="{BB962C8B-B14F-4D97-AF65-F5344CB8AC3E}">
        <p14:creationId xmlns:p14="http://schemas.microsoft.com/office/powerpoint/2010/main" val="1032537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40000" lnSpcReduction="20000"/>
          </a:bodyPr>
          <a:lstStyle/>
          <a:p>
            <a:r>
              <a:rPr lang="vi-VN" sz="5000"/>
              <a:t>Các bước tiến hành cài đặt:</a:t>
            </a:r>
          </a:p>
          <a:p>
            <a:pPr marL="914400" lvl="1" indent="-457200">
              <a:buFont typeface="+mj-lt"/>
              <a:buAutoNum type="arabicPeriod" startAt="3"/>
            </a:pPr>
            <a:r>
              <a:rPr lang="vi-VN" sz="4500"/>
              <a:t>Trong tập tin Graph.h:</a:t>
            </a:r>
          </a:p>
          <a:p>
            <a:pPr marL="914400" lvl="3" indent="0">
              <a:buNone/>
            </a:pPr>
            <a:r>
              <a:rPr lang="vi-VN" sz="3400">
                <a:solidFill>
                  <a:srgbClr val="A57A4C"/>
                </a:solidFill>
                <a:latin typeface="Consolas" panose="020B0609020204030204" pitchFamily="49" charset="0"/>
              </a:rPr>
              <a:t>//Tạo 1 cạnh từ 2 đỉnh và trả về data của cạnh đó</a:t>
            </a:r>
            <a:endParaRPr lang="vi-VN" sz="3400">
              <a:solidFill>
                <a:srgbClr val="D3AF86"/>
              </a:solidFill>
              <a:latin typeface="Consolas" panose="020B0609020204030204" pitchFamily="49" charset="0"/>
            </a:endParaRPr>
          </a:p>
          <a:p>
            <a:pPr marL="914400" lvl="3" indent="0">
              <a:buNone/>
            </a:pPr>
            <a:r>
              <a:rPr lang="vi-VN" sz="3400">
                <a:solidFill>
                  <a:srgbClr val="D3AF86"/>
                </a:solidFill>
                <a:latin typeface="Consolas" panose="020B0609020204030204" pitchFamily="49" charset="0"/>
              </a:rPr>
              <a:t>Data </a:t>
            </a:r>
            <a:r>
              <a:rPr lang="vi-VN" sz="3400">
                <a:solidFill>
                  <a:srgbClr val="8AB1B0"/>
                </a:solidFill>
                <a:latin typeface="Consolas" panose="020B0609020204030204" pitchFamily="49" charset="0"/>
              </a:rPr>
              <a:t>CreateEdge</a:t>
            </a:r>
            <a:r>
              <a:rPr lang="vi-VN" sz="3400">
                <a:solidFill>
                  <a:srgbClr val="D3AF86"/>
                </a:solidFill>
                <a:latin typeface="Consolas" panose="020B0609020204030204" pitchFamily="49" charset="0"/>
              </a:rPr>
              <a:t>(</a:t>
            </a:r>
            <a:r>
              <a:rPr lang="vi-VN" sz="3400">
                <a:solidFill>
                  <a:srgbClr val="98676A"/>
                </a:solidFill>
                <a:latin typeface="Consolas" panose="020B0609020204030204" pitchFamily="49" charset="0"/>
              </a:rPr>
              <a:t>char</a:t>
            </a:r>
            <a:r>
              <a:rPr lang="vi-VN" sz="3400">
                <a:solidFill>
                  <a:srgbClr val="D3AF86"/>
                </a:solidFill>
                <a:latin typeface="Consolas" panose="020B0609020204030204" pitchFamily="49" charset="0"/>
              </a:rPr>
              <a:t> start, </a:t>
            </a:r>
            <a:r>
              <a:rPr lang="vi-VN" sz="3400">
                <a:solidFill>
                  <a:srgbClr val="98676A"/>
                </a:solidFill>
                <a:latin typeface="Consolas" panose="020B0609020204030204" pitchFamily="49" charset="0"/>
              </a:rPr>
              <a:t>char</a:t>
            </a:r>
            <a:r>
              <a:rPr lang="vi-VN" sz="3400">
                <a:solidFill>
                  <a:srgbClr val="D3AF86"/>
                </a:solidFill>
                <a:latin typeface="Consolas" panose="020B0609020204030204" pitchFamily="49" charset="0"/>
              </a:rPr>
              <a:t> end, </a:t>
            </a:r>
            <a:r>
              <a:rPr lang="vi-VN" sz="3400">
                <a:solidFill>
                  <a:srgbClr val="98676A"/>
                </a:solidFill>
                <a:latin typeface="Consolas" panose="020B0609020204030204" pitchFamily="49" charset="0"/>
              </a:rPr>
              <a:t>int</a:t>
            </a:r>
            <a:r>
              <a:rPr lang="vi-VN" sz="3400">
                <a:solidFill>
                  <a:srgbClr val="D3AF86"/>
                </a:solidFill>
                <a:latin typeface="Consolas" panose="020B0609020204030204" pitchFamily="49" charset="0"/>
              </a:rPr>
              <a:t> w)</a:t>
            </a:r>
          </a:p>
          <a:p>
            <a:pPr marL="914400" lvl="3" indent="0">
              <a:buNone/>
            </a:pPr>
            <a:r>
              <a:rPr lang="vi-VN" sz="3400">
                <a:solidFill>
                  <a:srgbClr val="D3AF86"/>
                </a:solidFill>
                <a:latin typeface="Consolas" panose="020B0609020204030204" pitchFamily="49" charset="0"/>
              </a:rPr>
              <a:t>{</a:t>
            </a:r>
          </a:p>
          <a:p>
            <a:pPr marL="914400" lvl="3" indent="0">
              <a:buNone/>
            </a:pPr>
            <a:r>
              <a:rPr lang="vi-VN" sz="3400">
                <a:solidFill>
                  <a:srgbClr val="D3AF86"/>
                </a:solidFill>
                <a:latin typeface="Consolas" panose="020B0609020204030204" pitchFamily="49" charset="0"/>
              </a:rPr>
              <a:t>    Data x;</a:t>
            </a:r>
          </a:p>
          <a:p>
            <a:pPr marL="914400" lvl="3" indent="0">
              <a:buNone/>
            </a:pPr>
            <a:r>
              <a:rPr lang="vi-VN" sz="3400">
                <a:solidFill>
                  <a:srgbClr val="D3AF86"/>
                </a:solidFill>
                <a:latin typeface="Consolas" panose="020B0609020204030204" pitchFamily="49" charset="0"/>
              </a:rPr>
              <a:t>    x.</a:t>
            </a:r>
            <a:r>
              <a:rPr lang="vi-VN" sz="3400">
                <a:solidFill>
                  <a:srgbClr val="DC3958"/>
                </a:solidFill>
                <a:latin typeface="Consolas" panose="020B0609020204030204" pitchFamily="49" charset="0"/>
              </a:rPr>
              <a:t>Source</a:t>
            </a:r>
            <a:r>
              <a:rPr lang="vi-VN" sz="3400">
                <a:solidFill>
                  <a:srgbClr val="D3AF86"/>
                </a:solidFill>
                <a:latin typeface="Consolas" panose="020B0609020204030204" pitchFamily="49" charset="0"/>
              </a:rPr>
              <a:t> = start;</a:t>
            </a:r>
          </a:p>
          <a:p>
            <a:pPr marL="914400" lvl="3" indent="0">
              <a:buNone/>
            </a:pPr>
            <a:r>
              <a:rPr lang="vi-VN" sz="3400">
                <a:solidFill>
                  <a:srgbClr val="D3AF86"/>
                </a:solidFill>
                <a:latin typeface="Consolas" panose="020B0609020204030204" pitchFamily="49" charset="0"/>
              </a:rPr>
              <a:t>    x.</a:t>
            </a:r>
            <a:r>
              <a:rPr lang="vi-VN" sz="3400">
                <a:solidFill>
                  <a:srgbClr val="DC3958"/>
                </a:solidFill>
                <a:latin typeface="Consolas" panose="020B0609020204030204" pitchFamily="49" charset="0"/>
              </a:rPr>
              <a:t>Target</a:t>
            </a:r>
            <a:r>
              <a:rPr lang="vi-VN" sz="3400">
                <a:solidFill>
                  <a:srgbClr val="D3AF86"/>
                </a:solidFill>
                <a:latin typeface="Consolas" panose="020B0609020204030204" pitchFamily="49" charset="0"/>
              </a:rPr>
              <a:t> = end;</a:t>
            </a:r>
          </a:p>
          <a:p>
            <a:pPr marL="914400" lvl="3" indent="0">
              <a:buNone/>
            </a:pPr>
            <a:r>
              <a:rPr lang="vi-VN" sz="3400">
                <a:solidFill>
                  <a:srgbClr val="D3AF86"/>
                </a:solidFill>
                <a:latin typeface="Consolas" panose="020B0609020204030204" pitchFamily="49" charset="0"/>
              </a:rPr>
              <a:t>    x.</a:t>
            </a:r>
            <a:r>
              <a:rPr lang="vi-VN" sz="3400">
                <a:solidFill>
                  <a:srgbClr val="DC3958"/>
                </a:solidFill>
                <a:latin typeface="Consolas" panose="020B0609020204030204" pitchFamily="49" charset="0"/>
              </a:rPr>
              <a:t>Weight</a:t>
            </a:r>
            <a:r>
              <a:rPr lang="vi-VN" sz="3400">
                <a:solidFill>
                  <a:srgbClr val="D3AF86"/>
                </a:solidFill>
                <a:latin typeface="Consolas" panose="020B0609020204030204" pitchFamily="49" charset="0"/>
              </a:rPr>
              <a:t> = w;</a:t>
            </a:r>
          </a:p>
          <a:p>
            <a:pPr marL="914400" lvl="3" indent="0">
              <a:buNone/>
            </a:pPr>
            <a:r>
              <a:rPr lang="vi-VN" sz="3400">
                <a:solidFill>
                  <a:srgbClr val="D3AF86"/>
                </a:solidFill>
                <a:latin typeface="Consolas" panose="020B0609020204030204" pitchFamily="49" charset="0"/>
              </a:rPr>
              <a:t>    x.</a:t>
            </a:r>
            <a:r>
              <a:rPr lang="vi-VN" sz="3400">
                <a:solidFill>
                  <a:srgbClr val="DC3958"/>
                </a:solidFill>
                <a:latin typeface="Consolas" panose="020B0609020204030204" pitchFamily="49" charset="0"/>
              </a:rPr>
              <a:t>Marked</a:t>
            </a:r>
            <a:r>
              <a:rPr lang="vi-VN" sz="3400">
                <a:solidFill>
                  <a:srgbClr val="D3AF86"/>
                </a:solidFill>
                <a:latin typeface="Consolas" panose="020B0609020204030204" pitchFamily="49" charset="0"/>
              </a:rPr>
              <a:t> = NO;</a:t>
            </a:r>
          </a:p>
          <a:p>
            <a:pPr marL="914400" lvl="3" indent="0">
              <a:buNone/>
            </a:pPr>
            <a:r>
              <a:rPr lang="vi-VN" sz="3400">
                <a:solidFill>
                  <a:srgbClr val="D3AF86"/>
                </a:solidFill>
                <a:latin typeface="Consolas" panose="020B0609020204030204" pitchFamily="49" charset="0"/>
              </a:rPr>
              <a:t>    </a:t>
            </a:r>
            <a:r>
              <a:rPr lang="vi-VN" sz="3400">
                <a:solidFill>
                  <a:srgbClr val="98676A"/>
                </a:solidFill>
                <a:latin typeface="Consolas" panose="020B0609020204030204" pitchFamily="49" charset="0"/>
              </a:rPr>
              <a:t>return</a:t>
            </a:r>
            <a:r>
              <a:rPr lang="vi-VN" sz="3400">
                <a:solidFill>
                  <a:srgbClr val="D3AF86"/>
                </a:solidFill>
                <a:latin typeface="Consolas" panose="020B0609020204030204" pitchFamily="49" charset="0"/>
              </a:rPr>
              <a:t> x;</a:t>
            </a:r>
          </a:p>
          <a:p>
            <a:pPr marL="914400" lvl="3" indent="0">
              <a:buNone/>
            </a:pPr>
            <a:r>
              <a:rPr lang="vi-VN" sz="34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22</a:t>
            </a:fld>
            <a:endParaRPr lang="vi-VN"/>
          </a:p>
        </p:txBody>
      </p:sp>
    </p:spTree>
    <p:extLst>
      <p:ext uri="{BB962C8B-B14F-4D97-AF65-F5344CB8AC3E}">
        <p14:creationId xmlns:p14="http://schemas.microsoft.com/office/powerpoint/2010/main" val="269199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40000" lnSpcReduction="20000"/>
          </a:bodyPr>
          <a:lstStyle/>
          <a:p>
            <a:r>
              <a:rPr lang="vi-VN" sz="5000"/>
              <a:t>Các bước tiến hành cài đặt:</a:t>
            </a:r>
          </a:p>
          <a:p>
            <a:pPr marL="914400" lvl="1" indent="-457200">
              <a:buFont typeface="+mj-lt"/>
              <a:buAutoNum type="arabicPeriod" startAt="3"/>
            </a:pPr>
            <a:r>
              <a:rPr lang="vi-VN" sz="4500"/>
              <a:t>Trong tập tin Graph.h:</a:t>
            </a:r>
          </a:p>
          <a:p>
            <a:pPr marL="914400" lvl="2" indent="0">
              <a:buNone/>
            </a:pPr>
            <a:r>
              <a:rPr lang="vi-VN" sz="2900">
                <a:solidFill>
                  <a:srgbClr val="A57A4C"/>
                </a:solidFill>
                <a:latin typeface="Consolas" panose="020B0609020204030204" pitchFamily="49" charset="0"/>
              </a:rPr>
              <a:t>//Chuyển một cạnh thành một nút trong danh sách</a:t>
            </a:r>
            <a:endParaRPr lang="vi-VN" sz="2900">
              <a:solidFill>
                <a:srgbClr val="D3AF86"/>
              </a:solidFill>
              <a:latin typeface="Consolas" panose="020B0609020204030204" pitchFamily="49" charset="0"/>
            </a:endParaRPr>
          </a:p>
          <a:p>
            <a:pPr marL="914400" lvl="2" indent="0">
              <a:buNone/>
            </a:pPr>
            <a:r>
              <a:rPr lang="vi-VN" sz="2900">
                <a:solidFill>
                  <a:srgbClr val="D3AF86"/>
                </a:solidFill>
                <a:latin typeface="Consolas" panose="020B0609020204030204" pitchFamily="49" charset="0"/>
              </a:rPr>
              <a:t>Edge* </a:t>
            </a:r>
            <a:r>
              <a:rPr lang="vi-VN" sz="2900">
                <a:solidFill>
                  <a:srgbClr val="8AB1B0"/>
                </a:solidFill>
                <a:latin typeface="Consolas" panose="020B0609020204030204" pitchFamily="49" charset="0"/>
              </a:rPr>
              <a:t>GetEdge</a:t>
            </a:r>
            <a:r>
              <a:rPr lang="vi-VN" sz="2900">
                <a:solidFill>
                  <a:srgbClr val="D3AF86"/>
                </a:solidFill>
                <a:latin typeface="Consolas" panose="020B0609020204030204" pitchFamily="49" charset="0"/>
              </a:rPr>
              <a:t>(Data v)</a:t>
            </a:r>
          </a:p>
          <a:p>
            <a:pPr marL="914400" lvl="2" indent="0">
              <a:buNone/>
            </a:pP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Edge* kq = </a:t>
            </a:r>
            <a:r>
              <a:rPr lang="vi-VN" sz="2900">
                <a:solidFill>
                  <a:srgbClr val="98676A"/>
                </a:solidFill>
                <a:latin typeface="Consolas" panose="020B0609020204030204" pitchFamily="49" charset="0"/>
              </a:rPr>
              <a:t>new</a:t>
            </a:r>
            <a:r>
              <a:rPr lang="vi-VN" sz="2900">
                <a:solidFill>
                  <a:srgbClr val="D3AF86"/>
                </a:solidFill>
                <a:latin typeface="Consolas" panose="020B0609020204030204" pitchFamily="49" charset="0"/>
              </a:rPr>
              <a:t> Edge;</a:t>
            </a:r>
          </a:p>
          <a:p>
            <a:pPr marL="914400" lvl="2" indent="0">
              <a:buNone/>
            </a:pPr>
            <a:r>
              <a:rPr lang="vi-VN" sz="2900">
                <a:solidFill>
                  <a:srgbClr val="D3AF86"/>
                </a:solidFill>
                <a:latin typeface="Consolas" panose="020B0609020204030204" pitchFamily="49" charset="0"/>
              </a:rPr>
              <a:t>    </a:t>
            </a:r>
            <a:r>
              <a:rPr lang="vi-VN" sz="2900">
                <a:solidFill>
                  <a:srgbClr val="98676A"/>
                </a:solidFill>
                <a:latin typeface="Consolas" panose="020B0609020204030204" pitchFamily="49" charset="0"/>
              </a:rPr>
              <a:t>if</a:t>
            </a:r>
            <a:r>
              <a:rPr lang="vi-VN" sz="2900">
                <a:solidFill>
                  <a:srgbClr val="D3AF86"/>
                </a:solidFill>
                <a:latin typeface="Consolas" panose="020B0609020204030204" pitchFamily="49" charset="0"/>
              </a:rPr>
              <a:t> (kq != </a:t>
            </a:r>
            <a:r>
              <a:rPr lang="vi-VN" sz="2900">
                <a:solidFill>
                  <a:srgbClr val="F79A32"/>
                </a:solidFill>
                <a:latin typeface="Consolas" panose="020B0609020204030204" pitchFamily="49" charset="0"/>
              </a:rPr>
              <a:t>NULL</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a:t>
            </a:r>
          </a:p>
          <a:p>
            <a:pPr marL="914400" lvl="2" indent="0">
              <a:buNone/>
            </a:pPr>
            <a:r>
              <a:rPr lang="vi-VN" sz="2900">
                <a:solidFill>
                  <a:srgbClr val="D3AF86"/>
                </a:solidFill>
                <a:latin typeface="Consolas" panose="020B0609020204030204" pitchFamily="49" charset="0"/>
              </a:rPr>
              <a:t>        kq-&gt;</a:t>
            </a:r>
            <a:r>
              <a:rPr lang="vi-VN" sz="2900">
                <a:solidFill>
                  <a:srgbClr val="DC3958"/>
                </a:solidFill>
                <a:latin typeface="Consolas" panose="020B0609020204030204" pitchFamily="49" charset="0"/>
              </a:rPr>
              <a:t>info</a:t>
            </a:r>
            <a:r>
              <a:rPr lang="vi-VN" sz="2900">
                <a:solidFill>
                  <a:srgbClr val="D3AF86"/>
                </a:solidFill>
                <a:latin typeface="Consolas" panose="020B0609020204030204" pitchFamily="49" charset="0"/>
              </a:rPr>
              <a:t> = v;</a:t>
            </a:r>
          </a:p>
          <a:p>
            <a:pPr marL="914400" lvl="2" indent="0">
              <a:buNone/>
            </a:pPr>
            <a:r>
              <a:rPr lang="vi-VN" sz="2900">
                <a:solidFill>
                  <a:srgbClr val="D3AF86"/>
                </a:solidFill>
                <a:latin typeface="Consolas" panose="020B0609020204030204" pitchFamily="49" charset="0"/>
              </a:rPr>
              <a:t>        kq-&gt;</a:t>
            </a:r>
            <a:r>
              <a:rPr lang="vi-VN" sz="2900">
                <a:solidFill>
                  <a:srgbClr val="DC3958"/>
                </a:solidFill>
                <a:latin typeface="Consolas" panose="020B0609020204030204" pitchFamily="49" charset="0"/>
              </a:rPr>
              <a:t>Next</a:t>
            </a:r>
            <a:r>
              <a:rPr lang="vi-VN" sz="2900">
                <a:solidFill>
                  <a:srgbClr val="D3AF86"/>
                </a:solidFill>
                <a:latin typeface="Consolas" panose="020B0609020204030204" pitchFamily="49" charset="0"/>
              </a:rPr>
              <a:t> = </a:t>
            </a:r>
            <a:r>
              <a:rPr lang="vi-VN" sz="2900">
                <a:solidFill>
                  <a:srgbClr val="F79A32"/>
                </a:solidFill>
                <a:latin typeface="Consolas" panose="020B0609020204030204" pitchFamily="49" charset="0"/>
              </a:rPr>
              <a:t>NULL</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a:t>
            </a:r>
          </a:p>
          <a:p>
            <a:pPr marL="914400" lvl="2" indent="0">
              <a:buNone/>
            </a:pPr>
            <a:r>
              <a:rPr lang="vi-VN" sz="2900">
                <a:solidFill>
                  <a:srgbClr val="D3AF86"/>
                </a:solidFill>
                <a:latin typeface="Consolas" panose="020B0609020204030204" pitchFamily="49" charset="0"/>
              </a:rPr>
              <a:t>    </a:t>
            </a:r>
            <a:r>
              <a:rPr lang="vi-VN" sz="2900">
                <a:solidFill>
                  <a:srgbClr val="98676A"/>
                </a:solidFill>
                <a:latin typeface="Consolas" panose="020B0609020204030204" pitchFamily="49" charset="0"/>
              </a:rPr>
              <a:t>return</a:t>
            </a:r>
            <a:r>
              <a:rPr lang="vi-VN" sz="2900">
                <a:solidFill>
                  <a:srgbClr val="D3AF86"/>
                </a:solidFill>
                <a:latin typeface="Consolas" panose="020B0609020204030204" pitchFamily="49" charset="0"/>
              </a:rPr>
              <a:t> kq;</a:t>
            </a:r>
          </a:p>
          <a:p>
            <a:pPr marL="914400" lvl="2" indent="0">
              <a:buNone/>
            </a:pPr>
            <a:r>
              <a:rPr lang="vi-VN" sz="29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23</a:t>
            </a:fld>
            <a:endParaRPr lang="vi-VN"/>
          </a:p>
        </p:txBody>
      </p:sp>
    </p:spTree>
    <p:extLst>
      <p:ext uri="{BB962C8B-B14F-4D97-AF65-F5344CB8AC3E}">
        <p14:creationId xmlns:p14="http://schemas.microsoft.com/office/powerpoint/2010/main" val="829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40000" lnSpcReduction="20000"/>
          </a:bodyPr>
          <a:lstStyle/>
          <a:p>
            <a:r>
              <a:rPr lang="vi-VN" sz="5000"/>
              <a:t>Các bước tiến hành cài đặt:</a:t>
            </a:r>
          </a:p>
          <a:p>
            <a:pPr marL="914400" lvl="1" indent="-457200">
              <a:buFont typeface="+mj-lt"/>
              <a:buAutoNum type="arabicPeriod" startAt="3"/>
            </a:pPr>
            <a:r>
              <a:rPr lang="vi-VN" sz="4500"/>
              <a:t>Trong tập tin Graph.h:</a:t>
            </a:r>
          </a:p>
          <a:p>
            <a:pPr marL="914400" lvl="2" indent="0">
              <a:buNone/>
            </a:pPr>
            <a:r>
              <a:rPr lang="vi-VN" sz="2900">
                <a:solidFill>
                  <a:srgbClr val="A57A4C"/>
                </a:solidFill>
                <a:latin typeface="Consolas" panose="020B0609020204030204" pitchFamily="49" charset="0"/>
              </a:rPr>
              <a:t>//Khởi tạo đồ thị</a:t>
            </a:r>
            <a:endParaRPr lang="vi-VN" sz="2900">
              <a:solidFill>
                <a:srgbClr val="D3AF86"/>
              </a:solidFill>
              <a:latin typeface="Consolas" panose="020B0609020204030204" pitchFamily="49" charset="0"/>
            </a:endParaRPr>
          </a:p>
          <a:p>
            <a:pPr marL="914400" lvl="2" indent="0">
              <a:buNone/>
            </a:pPr>
            <a:r>
              <a:rPr lang="vi-VN" sz="2900">
                <a:solidFill>
                  <a:srgbClr val="D3AF86"/>
                </a:solidFill>
                <a:latin typeface="Consolas" panose="020B0609020204030204" pitchFamily="49" charset="0"/>
              </a:rPr>
              <a:t>Graph </a:t>
            </a:r>
            <a:r>
              <a:rPr lang="vi-VN" sz="2900">
                <a:solidFill>
                  <a:srgbClr val="8AB1B0"/>
                </a:solidFill>
                <a:latin typeface="Consolas" panose="020B0609020204030204" pitchFamily="49" charset="0"/>
              </a:rPr>
              <a:t>InitGraph</a:t>
            </a:r>
            <a:r>
              <a:rPr lang="vi-VN" sz="2900">
                <a:solidFill>
                  <a:srgbClr val="D3AF86"/>
                </a:solidFill>
                <a:latin typeface="Consolas" panose="020B0609020204030204" pitchFamily="49" charset="0"/>
              </a:rPr>
              <a:t>(</a:t>
            </a:r>
            <a:r>
              <a:rPr lang="vi-VN" sz="2900">
                <a:solidFill>
                  <a:srgbClr val="98676A"/>
                </a:solidFill>
                <a:latin typeface="Consolas" panose="020B0609020204030204" pitchFamily="49" charset="0"/>
              </a:rPr>
              <a:t>bool</a:t>
            </a:r>
            <a:r>
              <a:rPr lang="vi-VN" sz="2900">
                <a:solidFill>
                  <a:srgbClr val="D3AF86"/>
                </a:solidFill>
                <a:latin typeface="Consolas" panose="020B0609020204030204" pitchFamily="49" charset="0"/>
              </a:rPr>
              <a:t> directed)</a:t>
            </a:r>
          </a:p>
          <a:p>
            <a:pPr marL="914400" lvl="2" indent="0">
              <a:buNone/>
            </a:pP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Graph g;</a:t>
            </a:r>
          </a:p>
          <a:p>
            <a:pPr marL="914400" lvl="2" indent="0">
              <a:buNone/>
            </a:pPr>
            <a:r>
              <a:rPr lang="vi-VN" sz="2900">
                <a:solidFill>
                  <a:srgbClr val="D3AF86"/>
                </a:solidFill>
                <a:latin typeface="Consolas" panose="020B0609020204030204" pitchFamily="49" charset="0"/>
              </a:rPr>
              <a:t>    g.</a:t>
            </a:r>
            <a:r>
              <a:rPr lang="vi-VN" sz="2900">
                <a:solidFill>
                  <a:srgbClr val="DC3958"/>
                </a:solidFill>
                <a:latin typeface="Consolas" panose="020B0609020204030204" pitchFamily="49" charset="0"/>
              </a:rPr>
              <a:t>NumEdges</a:t>
            </a:r>
            <a:r>
              <a:rPr lang="vi-VN" sz="2900">
                <a:solidFill>
                  <a:srgbClr val="D3AF86"/>
                </a:solidFill>
                <a:latin typeface="Consolas" panose="020B0609020204030204" pitchFamily="49" charset="0"/>
              </a:rPr>
              <a:t> = </a:t>
            </a:r>
            <a:r>
              <a:rPr lang="vi-VN" sz="2900">
                <a:solidFill>
                  <a:srgbClr val="F79A32"/>
                </a:solidFill>
                <a:latin typeface="Consolas" panose="020B0609020204030204" pitchFamily="49" charset="0"/>
              </a:rPr>
              <a:t>0</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g.</a:t>
            </a:r>
            <a:r>
              <a:rPr lang="vi-VN" sz="2900">
                <a:solidFill>
                  <a:srgbClr val="DC3958"/>
                </a:solidFill>
                <a:latin typeface="Consolas" panose="020B0609020204030204" pitchFamily="49" charset="0"/>
              </a:rPr>
              <a:t>NumVertices</a:t>
            </a:r>
            <a:r>
              <a:rPr lang="vi-VN" sz="2900">
                <a:solidFill>
                  <a:srgbClr val="D3AF86"/>
                </a:solidFill>
                <a:latin typeface="Consolas" panose="020B0609020204030204" pitchFamily="49" charset="0"/>
              </a:rPr>
              <a:t> = </a:t>
            </a:r>
            <a:r>
              <a:rPr lang="vi-VN" sz="2900">
                <a:solidFill>
                  <a:srgbClr val="F79A32"/>
                </a:solidFill>
                <a:latin typeface="Consolas" panose="020B0609020204030204" pitchFamily="49" charset="0"/>
              </a:rPr>
              <a:t>0</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g.</a:t>
            </a:r>
            <a:r>
              <a:rPr lang="vi-VN" sz="2900">
                <a:solidFill>
                  <a:srgbClr val="DC3958"/>
                </a:solidFill>
                <a:latin typeface="Consolas" panose="020B0609020204030204" pitchFamily="49" charset="0"/>
              </a:rPr>
              <a:t>Directed</a:t>
            </a:r>
            <a:r>
              <a:rPr lang="vi-VN" sz="2900">
                <a:solidFill>
                  <a:srgbClr val="D3AF86"/>
                </a:solidFill>
                <a:latin typeface="Consolas" panose="020B0609020204030204" pitchFamily="49" charset="0"/>
              </a:rPr>
              <a:t> = directed;</a:t>
            </a:r>
          </a:p>
          <a:p>
            <a:pPr marL="914400" lvl="2" indent="0">
              <a:buNone/>
            </a:pPr>
            <a:r>
              <a:rPr lang="vi-VN" sz="2900">
                <a:solidFill>
                  <a:srgbClr val="D3AF86"/>
                </a:solidFill>
                <a:latin typeface="Consolas" panose="020B0609020204030204" pitchFamily="49" charset="0"/>
              </a:rPr>
              <a:t>    g.</a:t>
            </a:r>
            <a:r>
              <a:rPr lang="vi-VN" sz="2900">
                <a:solidFill>
                  <a:srgbClr val="DC3958"/>
                </a:solidFill>
                <a:latin typeface="Consolas" panose="020B0609020204030204" pitchFamily="49" charset="0"/>
              </a:rPr>
              <a:t>ListEdges</a:t>
            </a:r>
            <a:r>
              <a:rPr lang="vi-VN" sz="2900">
                <a:solidFill>
                  <a:srgbClr val="D3AF86"/>
                </a:solidFill>
                <a:latin typeface="Consolas" panose="020B0609020204030204" pitchFamily="49" charset="0"/>
              </a:rPr>
              <a:t> = </a:t>
            </a:r>
            <a:r>
              <a:rPr lang="vi-VN" sz="2900">
                <a:solidFill>
                  <a:srgbClr val="F79A32"/>
                </a:solidFill>
                <a:latin typeface="Consolas" panose="020B0609020204030204" pitchFamily="49" charset="0"/>
              </a:rPr>
              <a:t>NULL</a:t>
            </a:r>
            <a:r>
              <a:rPr lang="vi-VN" sz="2900">
                <a:solidFill>
                  <a:srgbClr val="D3AF86"/>
                </a:solidFill>
                <a:latin typeface="Consolas" panose="020B0609020204030204" pitchFamily="49" charset="0"/>
              </a:rPr>
              <a:t>;</a:t>
            </a:r>
          </a:p>
          <a:p>
            <a:pPr marL="914400" lvl="2" indent="0">
              <a:buNone/>
            </a:pPr>
            <a:r>
              <a:rPr lang="vi-VN" sz="2900">
                <a:solidFill>
                  <a:srgbClr val="D3AF86"/>
                </a:solidFill>
                <a:latin typeface="Consolas" panose="020B0609020204030204" pitchFamily="49" charset="0"/>
              </a:rPr>
              <a:t>    </a:t>
            </a:r>
            <a:r>
              <a:rPr lang="vi-VN" sz="2900">
                <a:solidFill>
                  <a:srgbClr val="98676A"/>
                </a:solidFill>
                <a:latin typeface="Consolas" panose="020B0609020204030204" pitchFamily="49" charset="0"/>
              </a:rPr>
              <a:t>return</a:t>
            </a:r>
            <a:r>
              <a:rPr lang="vi-VN" sz="2900">
                <a:solidFill>
                  <a:srgbClr val="D3AF86"/>
                </a:solidFill>
                <a:latin typeface="Consolas" panose="020B0609020204030204" pitchFamily="49" charset="0"/>
              </a:rPr>
              <a:t> g;</a:t>
            </a:r>
          </a:p>
          <a:p>
            <a:pPr marL="914400" lvl="2" indent="0">
              <a:buNone/>
            </a:pPr>
            <a:r>
              <a:rPr lang="vi-VN" sz="29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24</a:t>
            </a:fld>
            <a:endParaRPr lang="vi-VN"/>
          </a:p>
        </p:txBody>
      </p:sp>
    </p:spTree>
    <p:extLst>
      <p:ext uri="{BB962C8B-B14F-4D97-AF65-F5344CB8AC3E}">
        <p14:creationId xmlns:p14="http://schemas.microsoft.com/office/powerpoint/2010/main" val="3389248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35705-A9EC-47F0-98EF-F431E32486EB}"/>
              </a:ext>
            </a:extLst>
          </p:cNvPr>
          <p:cNvSpPr>
            <a:spLocks noGrp="1"/>
          </p:cNvSpPr>
          <p:nvPr>
            <p:ph type="title"/>
          </p:nvPr>
        </p:nvSpPr>
        <p:spPr/>
        <p:txBody>
          <a:bodyPr/>
          <a:lstStyle/>
          <a:p>
            <a:r>
              <a:rPr lang="vi-VN"/>
              <a:t>iii. Cài đặt</a:t>
            </a:r>
          </a:p>
        </p:txBody>
      </p:sp>
      <p:sp>
        <p:nvSpPr>
          <p:cNvPr id="3" name="Chỗ dành sẵn cho Nội dung 2">
            <a:extLst>
              <a:ext uri="{FF2B5EF4-FFF2-40B4-BE49-F238E27FC236}">
                <a16:creationId xmlns:a16="http://schemas.microsoft.com/office/drawing/2014/main" id="{72D7B278-D739-4FB8-A105-FCD973CBD3B4}"/>
              </a:ext>
            </a:extLst>
          </p:cNvPr>
          <p:cNvSpPr>
            <a:spLocks noGrp="1"/>
          </p:cNvSpPr>
          <p:nvPr>
            <p:ph idx="1"/>
          </p:nvPr>
        </p:nvSpPr>
        <p:spPr/>
        <p:txBody>
          <a:bodyPr>
            <a:normAutofit fontScale="40000" lnSpcReduction="20000"/>
          </a:bodyPr>
          <a:lstStyle/>
          <a:p>
            <a:r>
              <a:rPr lang="vi-VN" sz="5000"/>
              <a:t>Các bước tiến hành cài đặt:</a:t>
            </a:r>
          </a:p>
          <a:p>
            <a:pPr marL="914400" lvl="1" indent="-457200">
              <a:buFont typeface="+mj-lt"/>
              <a:buAutoNum type="arabicPeriod" startAt="3"/>
            </a:pPr>
            <a:r>
              <a:rPr lang="vi-VN" sz="4500"/>
              <a:t>Trong tập tin Graph.h:</a:t>
            </a:r>
          </a:p>
          <a:p>
            <a:pPr marL="914400" lvl="2" indent="0">
              <a:buNone/>
            </a:pPr>
            <a:r>
              <a:rPr lang="vi-VN" sz="3800">
                <a:solidFill>
                  <a:srgbClr val="A57A4C"/>
                </a:solidFill>
                <a:latin typeface="Consolas" panose="020B0609020204030204" pitchFamily="49" charset="0"/>
              </a:rPr>
              <a:t>//Trả về vị trí của một đỉnh trong danh sách đỉnh</a:t>
            </a:r>
            <a:endParaRPr lang="vi-VN" sz="3800">
              <a:solidFill>
                <a:srgbClr val="D3AF86"/>
              </a:solidFill>
              <a:latin typeface="Consolas" panose="020B0609020204030204" pitchFamily="49" charset="0"/>
            </a:endParaRPr>
          </a:p>
          <a:p>
            <a:pPr marL="914400" lvl="2" indent="0">
              <a:buNone/>
            </a:pPr>
            <a:r>
              <a:rPr lang="vi-VN" sz="3800">
                <a:solidFill>
                  <a:srgbClr val="98676A"/>
                </a:solidFill>
                <a:latin typeface="Consolas" panose="020B0609020204030204" pitchFamily="49" charset="0"/>
              </a:rPr>
              <a:t>int</a:t>
            </a:r>
            <a:r>
              <a:rPr lang="vi-VN" sz="3800">
                <a:solidFill>
                  <a:srgbClr val="D3AF86"/>
                </a:solidFill>
                <a:latin typeface="Consolas" panose="020B0609020204030204" pitchFamily="49" charset="0"/>
              </a:rPr>
              <a:t> </a:t>
            </a:r>
            <a:r>
              <a:rPr lang="vi-VN" sz="3800">
                <a:solidFill>
                  <a:srgbClr val="8AB1B0"/>
                </a:solidFill>
                <a:latin typeface="Consolas" panose="020B0609020204030204" pitchFamily="49" charset="0"/>
              </a:rPr>
              <a:t>FindIndexVertex</a:t>
            </a:r>
            <a:r>
              <a:rPr lang="vi-VN" sz="3800">
                <a:solidFill>
                  <a:srgbClr val="D3AF86"/>
                </a:solidFill>
                <a:latin typeface="Consolas" panose="020B0609020204030204" pitchFamily="49" charset="0"/>
              </a:rPr>
              <a:t>(Graph g, </a:t>
            </a:r>
            <a:r>
              <a:rPr lang="vi-VN" sz="3800">
                <a:solidFill>
                  <a:srgbClr val="98676A"/>
                </a:solidFill>
                <a:latin typeface="Consolas" panose="020B0609020204030204" pitchFamily="49" charset="0"/>
              </a:rPr>
              <a:t>char</a:t>
            </a:r>
            <a:r>
              <a:rPr lang="vi-VN" sz="3800">
                <a:solidFill>
                  <a:srgbClr val="D3AF86"/>
                </a:solidFill>
                <a:latin typeface="Consolas" panose="020B0609020204030204" pitchFamily="49" charset="0"/>
              </a:rPr>
              <a:t> v)</a:t>
            </a:r>
          </a:p>
          <a:p>
            <a:pPr marL="914400" lvl="2" indent="0">
              <a:buNone/>
            </a:pPr>
            <a:r>
              <a:rPr lang="vi-VN" sz="3800">
                <a:solidFill>
                  <a:srgbClr val="D3AF86"/>
                </a:solidFill>
                <a:latin typeface="Consolas" panose="020B0609020204030204" pitchFamily="49" charset="0"/>
              </a:rPr>
              <a:t>{</a:t>
            </a:r>
          </a:p>
          <a:p>
            <a:pPr marL="914400" lvl="2" indent="0">
              <a:buNone/>
            </a:pP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for</a:t>
            </a: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int</a:t>
            </a:r>
            <a:r>
              <a:rPr lang="vi-VN" sz="3800">
                <a:solidFill>
                  <a:srgbClr val="D3AF86"/>
                </a:solidFill>
                <a:latin typeface="Consolas" panose="020B0609020204030204" pitchFamily="49" charset="0"/>
              </a:rPr>
              <a:t> i = </a:t>
            </a:r>
            <a:r>
              <a:rPr lang="vi-VN" sz="3800">
                <a:solidFill>
                  <a:srgbClr val="F79A32"/>
                </a:solidFill>
                <a:latin typeface="Consolas" panose="020B0609020204030204" pitchFamily="49" charset="0"/>
              </a:rPr>
              <a:t>0</a:t>
            </a:r>
            <a:r>
              <a:rPr lang="vi-VN" sz="3800">
                <a:solidFill>
                  <a:srgbClr val="D3AF86"/>
                </a:solidFill>
                <a:latin typeface="Consolas" panose="020B0609020204030204" pitchFamily="49" charset="0"/>
              </a:rPr>
              <a:t>; i &lt; g.</a:t>
            </a:r>
            <a:r>
              <a:rPr lang="vi-VN" sz="3800">
                <a:solidFill>
                  <a:srgbClr val="DC3958"/>
                </a:solidFill>
                <a:latin typeface="Consolas" panose="020B0609020204030204" pitchFamily="49" charset="0"/>
              </a:rPr>
              <a:t>NumVertices</a:t>
            </a:r>
            <a:r>
              <a:rPr lang="vi-VN" sz="3800">
                <a:solidFill>
                  <a:srgbClr val="D3AF86"/>
                </a:solidFill>
                <a:latin typeface="Consolas" panose="020B0609020204030204" pitchFamily="49" charset="0"/>
              </a:rPr>
              <a:t>; i++)</a:t>
            </a:r>
          </a:p>
          <a:p>
            <a:pPr marL="914400" lvl="2" indent="0">
              <a:buNone/>
            </a:pP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if</a:t>
            </a:r>
            <a:r>
              <a:rPr lang="vi-VN" sz="3800">
                <a:solidFill>
                  <a:srgbClr val="D3AF86"/>
                </a:solidFill>
                <a:latin typeface="Consolas" panose="020B0609020204030204" pitchFamily="49" charset="0"/>
              </a:rPr>
              <a:t> (g.</a:t>
            </a:r>
            <a:r>
              <a:rPr lang="vi-VN" sz="3800">
                <a:solidFill>
                  <a:srgbClr val="DC3958"/>
                </a:solidFill>
                <a:latin typeface="Consolas" panose="020B0609020204030204" pitchFamily="49" charset="0"/>
              </a:rPr>
              <a:t>Vertices</a:t>
            </a:r>
            <a:r>
              <a:rPr lang="vi-VN" sz="3800">
                <a:solidFill>
                  <a:srgbClr val="D3AF86"/>
                </a:solidFill>
                <a:latin typeface="Consolas" panose="020B0609020204030204" pitchFamily="49" charset="0"/>
              </a:rPr>
              <a:t>[i].</a:t>
            </a:r>
            <a:r>
              <a:rPr lang="vi-VN" sz="3800">
                <a:solidFill>
                  <a:srgbClr val="DC3958"/>
                </a:solidFill>
                <a:latin typeface="Consolas" panose="020B0609020204030204" pitchFamily="49" charset="0"/>
              </a:rPr>
              <a:t>Label</a:t>
            </a:r>
            <a:r>
              <a:rPr lang="vi-VN" sz="3800">
                <a:solidFill>
                  <a:srgbClr val="D3AF86"/>
                </a:solidFill>
                <a:latin typeface="Consolas" panose="020B0609020204030204" pitchFamily="49" charset="0"/>
              </a:rPr>
              <a:t> == v)</a:t>
            </a:r>
          </a:p>
          <a:p>
            <a:pPr marL="914400" lvl="2" indent="0">
              <a:buNone/>
            </a:pP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return</a:t>
            </a:r>
            <a:r>
              <a:rPr lang="vi-VN" sz="3800">
                <a:solidFill>
                  <a:srgbClr val="D3AF86"/>
                </a:solidFill>
                <a:latin typeface="Consolas" panose="020B0609020204030204" pitchFamily="49" charset="0"/>
              </a:rPr>
              <a:t> i;</a:t>
            </a:r>
          </a:p>
          <a:p>
            <a:pPr marL="914400" lvl="2" indent="0">
              <a:buNone/>
            </a:pPr>
            <a:r>
              <a:rPr lang="vi-VN" sz="3800">
                <a:solidFill>
                  <a:srgbClr val="D3AF86"/>
                </a:solidFill>
                <a:latin typeface="Consolas" panose="020B0609020204030204" pitchFamily="49" charset="0"/>
              </a:rPr>
              <a:t>    </a:t>
            </a:r>
            <a:r>
              <a:rPr lang="vi-VN" sz="3800">
                <a:solidFill>
                  <a:srgbClr val="98676A"/>
                </a:solidFill>
                <a:latin typeface="Consolas" panose="020B0609020204030204" pitchFamily="49" charset="0"/>
              </a:rPr>
              <a:t>return</a:t>
            </a:r>
            <a:r>
              <a:rPr lang="vi-VN" sz="3800">
                <a:solidFill>
                  <a:srgbClr val="D3AF86"/>
                </a:solidFill>
                <a:latin typeface="Consolas" panose="020B0609020204030204" pitchFamily="49" charset="0"/>
              </a:rPr>
              <a:t> -</a:t>
            </a:r>
            <a:r>
              <a:rPr lang="vi-VN" sz="3800">
                <a:solidFill>
                  <a:srgbClr val="F79A32"/>
                </a:solidFill>
                <a:latin typeface="Consolas" panose="020B0609020204030204" pitchFamily="49" charset="0"/>
              </a:rPr>
              <a:t>1</a:t>
            </a:r>
            <a:r>
              <a:rPr lang="vi-VN" sz="3800">
                <a:solidFill>
                  <a:srgbClr val="D3AF86"/>
                </a:solidFill>
                <a:latin typeface="Consolas" panose="020B0609020204030204" pitchFamily="49" charset="0"/>
              </a:rPr>
              <a:t>;</a:t>
            </a:r>
          </a:p>
          <a:p>
            <a:pPr marL="914400" lvl="2" indent="0">
              <a:buNone/>
            </a:pPr>
            <a:r>
              <a:rPr lang="vi-VN" sz="3800">
                <a:solidFill>
                  <a:srgbClr val="D3AF86"/>
                </a:solidFill>
                <a:latin typeface="Consolas" panose="020B0609020204030204" pitchFamily="49" charset="0"/>
              </a:rPr>
              <a:t>}</a:t>
            </a:r>
          </a:p>
        </p:txBody>
      </p:sp>
      <p:sp>
        <p:nvSpPr>
          <p:cNvPr id="4" name="Chỗ dành sẵn cho Ngày tháng 3">
            <a:extLst>
              <a:ext uri="{FF2B5EF4-FFF2-40B4-BE49-F238E27FC236}">
                <a16:creationId xmlns:a16="http://schemas.microsoft.com/office/drawing/2014/main" id="{DA5CB648-3A5C-410C-9091-507C683A8BD5}"/>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7DCB33DA-CF87-46E8-AFD4-334B46775BBC}"/>
              </a:ext>
            </a:extLst>
          </p:cNvPr>
          <p:cNvSpPr>
            <a:spLocks noGrp="1"/>
          </p:cNvSpPr>
          <p:nvPr>
            <p:ph type="sldNum" sz="quarter" idx="12"/>
          </p:nvPr>
        </p:nvSpPr>
        <p:spPr/>
        <p:txBody>
          <a:bodyPr/>
          <a:lstStyle/>
          <a:p>
            <a:fld id="{0B2CFA18-319A-48AE-A18B-716ED0DA894D}" type="slidenum">
              <a:rPr lang="vi-VN" smtClean="0"/>
              <a:t>25</a:t>
            </a:fld>
            <a:endParaRPr lang="vi-VN"/>
          </a:p>
        </p:txBody>
      </p:sp>
    </p:spTree>
    <p:extLst>
      <p:ext uri="{BB962C8B-B14F-4D97-AF65-F5344CB8AC3E}">
        <p14:creationId xmlns:p14="http://schemas.microsoft.com/office/powerpoint/2010/main" val="3525635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a:bodyPr>
          <a:lstStyle/>
          <a:p>
            <a:pPr marL="457200" indent="-457200">
              <a:buFont typeface="+mj-lt"/>
              <a:buAutoNum type="arabicPeriod"/>
            </a:pPr>
            <a:r>
              <a:rPr lang="vi-VN"/>
              <a:t>Xuất danh sách cạnh của đồ thị</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26</a:t>
            </a:fld>
            <a:endParaRPr lang="vi-VN"/>
          </a:p>
        </p:txBody>
      </p:sp>
    </p:spTree>
    <p:extLst>
      <p:ext uri="{BB962C8B-B14F-4D97-AF65-F5344CB8AC3E}">
        <p14:creationId xmlns:p14="http://schemas.microsoft.com/office/powerpoint/2010/main" val="3301548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normAutofit/>
          </a:bodyPr>
          <a:lstStyle/>
          <a:p>
            <a:pPr marL="457200" indent="-457200">
              <a:buFont typeface="+mj-lt"/>
              <a:buAutoNum type="arabicPeriod"/>
            </a:pPr>
            <a:r>
              <a:rPr lang="vi-VN"/>
              <a:t>Xuất danh sách cạnh của đồ thị</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27</a:t>
            </a:fld>
            <a:endParaRPr lang="vi-VN"/>
          </a:p>
        </p:txBody>
      </p:sp>
    </p:spTree>
    <p:extLst>
      <p:ext uri="{BB962C8B-B14F-4D97-AF65-F5344CB8AC3E}">
        <p14:creationId xmlns:p14="http://schemas.microsoft.com/office/powerpoint/2010/main" val="2377673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04870"/>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2"/>
            </a:pPr>
            <a:r>
              <a:rPr lang="vi-VN"/>
              <a:t>Thêm một đỉnh có nhãn label vào đồ thị</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28</a:t>
            </a:fld>
            <a:endParaRPr lang="vi-VN"/>
          </a:p>
        </p:txBody>
      </p:sp>
    </p:spTree>
    <p:extLst>
      <p:ext uri="{BB962C8B-B14F-4D97-AF65-F5344CB8AC3E}">
        <p14:creationId xmlns:p14="http://schemas.microsoft.com/office/powerpoint/2010/main" val="2802585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04870"/>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a:xfrm>
            <a:off x="1141412" y="2249487"/>
            <a:ext cx="9905999" cy="3541714"/>
          </a:xfrm>
        </p:spPr>
        <p:txBody>
          <a:bodyPr/>
          <a:lstStyle/>
          <a:p>
            <a:pPr marL="457200" indent="-457200">
              <a:buFont typeface="+mj-lt"/>
              <a:buAutoNum type="arabicPeriod" startAt="2"/>
            </a:pPr>
            <a:r>
              <a:rPr lang="vi-VN"/>
              <a:t>Thêm một đỉnh có nhãn label vào đồ thị</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29</a:t>
            </a:fld>
            <a:endParaRPr lang="vi-VN"/>
          </a:p>
        </p:txBody>
      </p:sp>
      <p:sp>
        <p:nvSpPr>
          <p:cNvPr id="6" name="Oval 22">
            <a:extLst>
              <a:ext uri="{FF2B5EF4-FFF2-40B4-BE49-F238E27FC236}">
                <a16:creationId xmlns:a16="http://schemas.microsoft.com/office/drawing/2014/main" id="{AE314FEA-2C9A-4FEF-8156-42CDFFB737D9}"/>
              </a:ext>
            </a:extLst>
          </p:cNvPr>
          <p:cNvSpPr/>
          <p:nvPr/>
        </p:nvSpPr>
        <p:spPr>
          <a:xfrm>
            <a:off x="7809352" y="4568268"/>
            <a:ext cx="457200" cy="4468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vi-VN" dirty="0"/>
          </a:p>
        </p:txBody>
      </p:sp>
      <p:sp>
        <p:nvSpPr>
          <p:cNvPr id="7" name="Oval 24">
            <a:extLst>
              <a:ext uri="{FF2B5EF4-FFF2-40B4-BE49-F238E27FC236}">
                <a16:creationId xmlns:a16="http://schemas.microsoft.com/office/drawing/2014/main" id="{96FB3E0B-B329-4B51-BCCF-B4E05CA23B58}"/>
              </a:ext>
            </a:extLst>
          </p:cNvPr>
          <p:cNvSpPr/>
          <p:nvPr/>
        </p:nvSpPr>
        <p:spPr>
          <a:xfrm>
            <a:off x="5538355" y="2957057"/>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8" name="Oval 25">
            <a:extLst>
              <a:ext uri="{FF2B5EF4-FFF2-40B4-BE49-F238E27FC236}">
                <a16:creationId xmlns:a16="http://schemas.microsoft.com/office/drawing/2014/main" id="{96A18241-AE36-42C1-9A70-16A8303CDC31}"/>
              </a:ext>
            </a:extLst>
          </p:cNvPr>
          <p:cNvSpPr/>
          <p:nvPr/>
        </p:nvSpPr>
        <p:spPr>
          <a:xfrm>
            <a:off x="5538355" y="405998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9" name="Oval 26">
            <a:extLst>
              <a:ext uri="{FF2B5EF4-FFF2-40B4-BE49-F238E27FC236}">
                <a16:creationId xmlns:a16="http://schemas.microsoft.com/office/drawing/2014/main" id="{C7A672A7-291E-4DB4-A80B-B14672CB5773}"/>
              </a:ext>
            </a:extLst>
          </p:cNvPr>
          <p:cNvSpPr/>
          <p:nvPr/>
        </p:nvSpPr>
        <p:spPr>
          <a:xfrm>
            <a:off x="6858000" y="36888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10" name="Oval 28">
            <a:extLst>
              <a:ext uri="{FF2B5EF4-FFF2-40B4-BE49-F238E27FC236}">
                <a16:creationId xmlns:a16="http://schemas.microsoft.com/office/drawing/2014/main" id="{56DFAD5F-A738-4434-A2F0-03EEB48B1861}"/>
              </a:ext>
            </a:extLst>
          </p:cNvPr>
          <p:cNvSpPr/>
          <p:nvPr/>
        </p:nvSpPr>
        <p:spPr>
          <a:xfrm>
            <a:off x="6400800" y="50358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11" name="Oval 29">
            <a:extLst>
              <a:ext uri="{FF2B5EF4-FFF2-40B4-BE49-F238E27FC236}">
                <a16:creationId xmlns:a16="http://schemas.microsoft.com/office/drawing/2014/main" id="{96EB78CF-DBDF-4EC8-9539-68F90318DF6B}"/>
              </a:ext>
            </a:extLst>
          </p:cNvPr>
          <p:cNvSpPr/>
          <p:nvPr/>
        </p:nvSpPr>
        <p:spPr>
          <a:xfrm>
            <a:off x="4675910" y="50358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12" name="Oval 30">
            <a:extLst>
              <a:ext uri="{FF2B5EF4-FFF2-40B4-BE49-F238E27FC236}">
                <a16:creationId xmlns:a16="http://schemas.microsoft.com/office/drawing/2014/main" id="{3CA20D6E-C820-44F1-A09B-1350CCBA587F}"/>
              </a:ext>
            </a:extLst>
          </p:cNvPr>
          <p:cNvSpPr/>
          <p:nvPr/>
        </p:nvSpPr>
        <p:spPr>
          <a:xfrm>
            <a:off x="4218710" y="36888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13" name="Straight Connector 31">
            <a:extLst>
              <a:ext uri="{FF2B5EF4-FFF2-40B4-BE49-F238E27FC236}">
                <a16:creationId xmlns:a16="http://schemas.microsoft.com/office/drawing/2014/main" id="{0974125D-61DB-44C3-8B83-6F44308AAA22}"/>
              </a:ext>
            </a:extLst>
          </p:cNvPr>
          <p:cNvCxnSpPr>
            <a:cxnSpLocks/>
            <a:stCxn id="12" idx="7"/>
          </p:cNvCxnSpPr>
          <p:nvPr/>
        </p:nvCxnSpPr>
        <p:spPr>
          <a:xfrm flipV="1">
            <a:off x="4608955" y="31953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32">
            <a:extLst>
              <a:ext uri="{FF2B5EF4-FFF2-40B4-BE49-F238E27FC236}">
                <a16:creationId xmlns:a16="http://schemas.microsoft.com/office/drawing/2014/main" id="{6339542E-0090-494D-8FB9-4977B530F101}"/>
              </a:ext>
            </a:extLst>
          </p:cNvPr>
          <p:cNvCxnSpPr>
            <a:cxnSpLocks/>
            <a:endCxn id="9" idx="1"/>
          </p:cNvCxnSpPr>
          <p:nvPr/>
        </p:nvCxnSpPr>
        <p:spPr>
          <a:xfrm>
            <a:off x="5995555" y="31953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33">
            <a:extLst>
              <a:ext uri="{FF2B5EF4-FFF2-40B4-BE49-F238E27FC236}">
                <a16:creationId xmlns:a16="http://schemas.microsoft.com/office/drawing/2014/main" id="{E9727FD8-A30F-44A0-ADEA-B104522B3BC5}"/>
              </a:ext>
            </a:extLst>
          </p:cNvPr>
          <p:cNvCxnSpPr>
            <a:stCxn id="9" idx="4"/>
            <a:endCxn id="10" idx="7"/>
          </p:cNvCxnSpPr>
          <p:nvPr/>
        </p:nvCxnSpPr>
        <p:spPr>
          <a:xfrm flipH="1">
            <a:off x="6791045" y="41356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34">
            <a:extLst>
              <a:ext uri="{FF2B5EF4-FFF2-40B4-BE49-F238E27FC236}">
                <a16:creationId xmlns:a16="http://schemas.microsoft.com/office/drawing/2014/main" id="{4B9D4D5A-D8E9-4440-B180-1F9F528290C2}"/>
              </a:ext>
            </a:extLst>
          </p:cNvPr>
          <p:cNvCxnSpPr>
            <a:stCxn id="12" idx="4"/>
            <a:endCxn id="11" idx="1"/>
          </p:cNvCxnSpPr>
          <p:nvPr/>
        </p:nvCxnSpPr>
        <p:spPr>
          <a:xfrm>
            <a:off x="4447310" y="41356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35">
            <a:extLst>
              <a:ext uri="{FF2B5EF4-FFF2-40B4-BE49-F238E27FC236}">
                <a16:creationId xmlns:a16="http://schemas.microsoft.com/office/drawing/2014/main" id="{1AB8EE3E-E6EA-4176-BBCF-0DDDFBF40A4D}"/>
              </a:ext>
            </a:extLst>
          </p:cNvPr>
          <p:cNvCxnSpPr>
            <a:stCxn id="11" idx="6"/>
            <a:endCxn id="10" idx="2"/>
          </p:cNvCxnSpPr>
          <p:nvPr/>
        </p:nvCxnSpPr>
        <p:spPr>
          <a:xfrm>
            <a:off x="5133110" y="5259264"/>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36">
            <a:extLst>
              <a:ext uri="{FF2B5EF4-FFF2-40B4-BE49-F238E27FC236}">
                <a16:creationId xmlns:a16="http://schemas.microsoft.com/office/drawing/2014/main" id="{2B8420AE-A8F2-4DB9-8D36-0C97A9A146E5}"/>
              </a:ext>
            </a:extLst>
          </p:cNvPr>
          <p:cNvCxnSpPr>
            <a:cxnSpLocks/>
            <a:endCxn id="8" idx="0"/>
          </p:cNvCxnSpPr>
          <p:nvPr/>
        </p:nvCxnSpPr>
        <p:spPr>
          <a:xfrm>
            <a:off x="5766955" y="3418718"/>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37">
            <a:extLst>
              <a:ext uri="{FF2B5EF4-FFF2-40B4-BE49-F238E27FC236}">
                <a16:creationId xmlns:a16="http://schemas.microsoft.com/office/drawing/2014/main" id="{C8116EF1-335F-4D03-B14B-24128CFE9CDD}"/>
              </a:ext>
            </a:extLst>
          </p:cNvPr>
          <p:cNvCxnSpPr>
            <a:stCxn id="12" idx="5"/>
            <a:endCxn id="8" idx="2"/>
          </p:cNvCxnSpPr>
          <p:nvPr/>
        </p:nvCxnSpPr>
        <p:spPr>
          <a:xfrm>
            <a:off x="4608955" y="40702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38">
            <a:extLst>
              <a:ext uri="{FF2B5EF4-FFF2-40B4-BE49-F238E27FC236}">
                <a16:creationId xmlns:a16="http://schemas.microsoft.com/office/drawing/2014/main" id="{CD70C6FB-E7B9-45D9-8BB4-9A234CA49FDF}"/>
              </a:ext>
            </a:extLst>
          </p:cNvPr>
          <p:cNvCxnSpPr>
            <a:stCxn id="8" idx="6"/>
            <a:endCxn id="9" idx="3"/>
          </p:cNvCxnSpPr>
          <p:nvPr/>
        </p:nvCxnSpPr>
        <p:spPr>
          <a:xfrm flipV="1">
            <a:off x="5995555" y="40702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39">
            <a:extLst>
              <a:ext uri="{FF2B5EF4-FFF2-40B4-BE49-F238E27FC236}">
                <a16:creationId xmlns:a16="http://schemas.microsoft.com/office/drawing/2014/main" id="{56C480C9-4CB2-4810-AF45-745FE67A6623}"/>
              </a:ext>
            </a:extLst>
          </p:cNvPr>
          <p:cNvCxnSpPr>
            <a:stCxn id="8" idx="5"/>
            <a:endCxn id="10" idx="1"/>
          </p:cNvCxnSpPr>
          <p:nvPr/>
        </p:nvCxnSpPr>
        <p:spPr>
          <a:xfrm>
            <a:off x="5928600" y="4441355"/>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41">
            <a:extLst>
              <a:ext uri="{FF2B5EF4-FFF2-40B4-BE49-F238E27FC236}">
                <a16:creationId xmlns:a16="http://schemas.microsoft.com/office/drawing/2014/main" id="{47906E91-5A56-4326-90C0-739A04D77174}"/>
              </a:ext>
            </a:extLst>
          </p:cNvPr>
          <p:cNvCxnSpPr>
            <a:stCxn id="8" idx="3"/>
            <a:endCxn id="11" idx="7"/>
          </p:cNvCxnSpPr>
          <p:nvPr/>
        </p:nvCxnSpPr>
        <p:spPr>
          <a:xfrm flipH="1">
            <a:off x="5066155" y="4441355"/>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43">
            <a:extLst>
              <a:ext uri="{FF2B5EF4-FFF2-40B4-BE49-F238E27FC236}">
                <a16:creationId xmlns:a16="http://schemas.microsoft.com/office/drawing/2014/main" id="{0FE7EDE9-7FB1-4810-B0C0-03244BFE386C}"/>
              </a:ext>
            </a:extLst>
          </p:cNvPr>
          <p:cNvSpPr txBox="1"/>
          <p:nvPr/>
        </p:nvSpPr>
        <p:spPr>
          <a:xfrm>
            <a:off x="4901033" y="3195313"/>
            <a:ext cx="301686" cy="369332"/>
          </a:xfrm>
          <a:prstGeom prst="rect">
            <a:avLst/>
          </a:prstGeom>
          <a:noFill/>
        </p:spPr>
        <p:txBody>
          <a:bodyPr wrap="none" rtlCol="0">
            <a:spAutoFit/>
          </a:bodyPr>
          <a:lstStyle/>
          <a:p>
            <a:r>
              <a:rPr lang="en-US" dirty="0"/>
              <a:t>6</a:t>
            </a:r>
            <a:endParaRPr lang="vi-VN" dirty="0"/>
          </a:p>
        </p:txBody>
      </p:sp>
      <p:sp>
        <p:nvSpPr>
          <p:cNvPr id="24" name="TextBox 44">
            <a:extLst>
              <a:ext uri="{FF2B5EF4-FFF2-40B4-BE49-F238E27FC236}">
                <a16:creationId xmlns:a16="http://schemas.microsoft.com/office/drawing/2014/main" id="{97B64621-4E1D-44DD-B4A4-647E9754A444}"/>
              </a:ext>
            </a:extLst>
          </p:cNvPr>
          <p:cNvSpPr txBox="1"/>
          <p:nvPr/>
        </p:nvSpPr>
        <p:spPr>
          <a:xfrm>
            <a:off x="6309412" y="3184958"/>
            <a:ext cx="301686" cy="369332"/>
          </a:xfrm>
          <a:prstGeom prst="rect">
            <a:avLst/>
          </a:prstGeom>
          <a:noFill/>
        </p:spPr>
        <p:txBody>
          <a:bodyPr wrap="none" rtlCol="0">
            <a:spAutoFit/>
          </a:bodyPr>
          <a:lstStyle/>
          <a:p>
            <a:r>
              <a:rPr lang="en-US" dirty="0"/>
              <a:t>5</a:t>
            </a:r>
            <a:endParaRPr lang="vi-VN" dirty="0"/>
          </a:p>
        </p:txBody>
      </p:sp>
      <p:sp>
        <p:nvSpPr>
          <p:cNvPr id="25" name="TextBox 46">
            <a:extLst>
              <a:ext uri="{FF2B5EF4-FFF2-40B4-BE49-F238E27FC236}">
                <a16:creationId xmlns:a16="http://schemas.microsoft.com/office/drawing/2014/main" id="{BC2B11C6-1D68-4F6F-965E-37621A84DD7F}"/>
              </a:ext>
            </a:extLst>
          </p:cNvPr>
          <p:cNvSpPr txBox="1"/>
          <p:nvPr/>
        </p:nvSpPr>
        <p:spPr>
          <a:xfrm>
            <a:off x="4296467" y="4433825"/>
            <a:ext cx="301686" cy="369332"/>
          </a:xfrm>
          <a:prstGeom prst="rect">
            <a:avLst/>
          </a:prstGeom>
          <a:noFill/>
        </p:spPr>
        <p:txBody>
          <a:bodyPr wrap="none" rtlCol="0">
            <a:spAutoFit/>
          </a:bodyPr>
          <a:lstStyle/>
          <a:p>
            <a:r>
              <a:rPr lang="en-US" dirty="0"/>
              <a:t>3</a:t>
            </a:r>
            <a:endParaRPr lang="vi-VN" dirty="0"/>
          </a:p>
        </p:txBody>
      </p:sp>
      <p:sp>
        <p:nvSpPr>
          <p:cNvPr id="26" name="TextBox 47">
            <a:extLst>
              <a:ext uri="{FF2B5EF4-FFF2-40B4-BE49-F238E27FC236}">
                <a16:creationId xmlns:a16="http://schemas.microsoft.com/office/drawing/2014/main" id="{2E969A08-F9CD-46EB-9F52-203F7E6D7664}"/>
              </a:ext>
            </a:extLst>
          </p:cNvPr>
          <p:cNvSpPr txBox="1"/>
          <p:nvPr/>
        </p:nvSpPr>
        <p:spPr>
          <a:xfrm>
            <a:off x="5705742" y="3554780"/>
            <a:ext cx="301686" cy="369332"/>
          </a:xfrm>
          <a:prstGeom prst="rect">
            <a:avLst/>
          </a:prstGeom>
          <a:noFill/>
        </p:spPr>
        <p:txBody>
          <a:bodyPr wrap="none" rtlCol="0">
            <a:spAutoFit/>
          </a:bodyPr>
          <a:lstStyle/>
          <a:p>
            <a:r>
              <a:rPr lang="en-US" dirty="0"/>
              <a:t>1</a:t>
            </a:r>
            <a:endParaRPr lang="vi-VN" dirty="0"/>
          </a:p>
        </p:txBody>
      </p:sp>
      <p:sp>
        <p:nvSpPr>
          <p:cNvPr id="27" name="TextBox 48">
            <a:extLst>
              <a:ext uri="{FF2B5EF4-FFF2-40B4-BE49-F238E27FC236}">
                <a16:creationId xmlns:a16="http://schemas.microsoft.com/office/drawing/2014/main" id="{152A94D7-2293-4763-8E5D-94224C7E5D06}"/>
              </a:ext>
            </a:extLst>
          </p:cNvPr>
          <p:cNvSpPr txBox="1"/>
          <p:nvPr/>
        </p:nvSpPr>
        <p:spPr>
          <a:xfrm>
            <a:off x="5335732" y="4588104"/>
            <a:ext cx="301686" cy="369332"/>
          </a:xfrm>
          <a:prstGeom prst="rect">
            <a:avLst/>
          </a:prstGeom>
          <a:noFill/>
        </p:spPr>
        <p:txBody>
          <a:bodyPr wrap="none" rtlCol="0">
            <a:spAutoFit/>
          </a:bodyPr>
          <a:lstStyle/>
          <a:p>
            <a:r>
              <a:rPr lang="en-US" dirty="0"/>
              <a:t>6</a:t>
            </a:r>
            <a:endParaRPr lang="vi-VN" dirty="0"/>
          </a:p>
        </p:txBody>
      </p:sp>
      <p:sp>
        <p:nvSpPr>
          <p:cNvPr id="28" name="TextBox 50">
            <a:extLst>
              <a:ext uri="{FF2B5EF4-FFF2-40B4-BE49-F238E27FC236}">
                <a16:creationId xmlns:a16="http://schemas.microsoft.com/office/drawing/2014/main" id="{41CA0CEC-2337-4FC5-A28B-82D86C1D06EC}"/>
              </a:ext>
            </a:extLst>
          </p:cNvPr>
          <p:cNvSpPr txBox="1"/>
          <p:nvPr/>
        </p:nvSpPr>
        <p:spPr>
          <a:xfrm>
            <a:off x="5927779" y="4599326"/>
            <a:ext cx="301686" cy="369332"/>
          </a:xfrm>
          <a:prstGeom prst="rect">
            <a:avLst/>
          </a:prstGeom>
          <a:noFill/>
        </p:spPr>
        <p:txBody>
          <a:bodyPr wrap="none" rtlCol="0">
            <a:spAutoFit/>
          </a:bodyPr>
          <a:lstStyle/>
          <a:p>
            <a:r>
              <a:rPr lang="en-US" dirty="0"/>
              <a:t>4</a:t>
            </a:r>
            <a:endParaRPr lang="vi-VN" dirty="0"/>
          </a:p>
        </p:txBody>
      </p:sp>
      <p:sp>
        <p:nvSpPr>
          <p:cNvPr id="29" name="TextBox 52">
            <a:extLst>
              <a:ext uri="{FF2B5EF4-FFF2-40B4-BE49-F238E27FC236}">
                <a16:creationId xmlns:a16="http://schemas.microsoft.com/office/drawing/2014/main" id="{929EB277-A5C0-4D5B-A99E-8CFB13DF961C}"/>
              </a:ext>
            </a:extLst>
          </p:cNvPr>
          <p:cNvSpPr txBox="1"/>
          <p:nvPr/>
        </p:nvSpPr>
        <p:spPr>
          <a:xfrm>
            <a:off x="6314235" y="4104740"/>
            <a:ext cx="301686" cy="369332"/>
          </a:xfrm>
          <a:prstGeom prst="rect">
            <a:avLst/>
          </a:prstGeom>
          <a:noFill/>
        </p:spPr>
        <p:txBody>
          <a:bodyPr wrap="none" rtlCol="0">
            <a:spAutoFit/>
          </a:bodyPr>
          <a:lstStyle/>
          <a:p>
            <a:r>
              <a:rPr lang="en-US" dirty="0"/>
              <a:t>5</a:t>
            </a:r>
            <a:endParaRPr lang="vi-VN" dirty="0"/>
          </a:p>
        </p:txBody>
      </p:sp>
      <p:sp>
        <p:nvSpPr>
          <p:cNvPr id="30" name="TextBox 53">
            <a:extLst>
              <a:ext uri="{FF2B5EF4-FFF2-40B4-BE49-F238E27FC236}">
                <a16:creationId xmlns:a16="http://schemas.microsoft.com/office/drawing/2014/main" id="{96AB2680-B4C9-4B15-92CE-587A58C4CB2C}"/>
              </a:ext>
            </a:extLst>
          </p:cNvPr>
          <p:cNvSpPr txBox="1"/>
          <p:nvPr/>
        </p:nvSpPr>
        <p:spPr>
          <a:xfrm>
            <a:off x="5616112" y="5190969"/>
            <a:ext cx="301686" cy="369332"/>
          </a:xfrm>
          <a:prstGeom prst="rect">
            <a:avLst/>
          </a:prstGeom>
          <a:noFill/>
        </p:spPr>
        <p:txBody>
          <a:bodyPr wrap="none" rtlCol="0">
            <a:spAutoFit/>
          </a:bodyPr>
          <a:lstStyle/>
          <a:p>
            <a:r>
              <a:rPr lang="en-US" dirty="0"/>
              <a:t>6</a:t>
            </a:r>
            <a:endParaRPr lang="vi-VN" dirty="0"/>
          </a:p>
        </p:txBody>
      </p:sp>
      <p:sp>
        <p:nvSpPr>
          <p:cNvPr id="31" name="TextBox 54">
            <a:extLst>
              <a:ext uri="{FF2B5EF4-FFF2-40B4-BE49-F238E27FC236}">
                <a16:creationId xmlns:a16="http://schemas.microsoft.com/office/drawing/2014/main" id="{4304B43A-F0A5-4996-A6FE-44C2D4D18626}"/>
              </a:ext>
            </a:extLst>
          </p:cNvPr>
          <p:cNvSpPr txBox="1"/>
          <p:nvPr/>
        </p:nvSpPr>
        <p:spPr>
          <a:xfrm>
            <a:off x="6938822" y="4441355"/>
            <a:ext cx="301686" cy="369332"/>
          </a:xfrm>
          <a:prstGeom prst="rect">
            <a:avLst/>
          </a:prstGeom>
          <a:noFill/>
        </p:spPr>
        <p:txBody>
          <a:bodyPr wrap="none" rtlCol="0">
            <a:spAutoFit/>
          </a:bodyPr>
          <a:lstStyle/>
          <a:p>
            <a:r>
              <a:rPr lang="en-US" dirty="0"/>
              <a:t>2</a:t>
            </a:r>
            <a:endParaRPr lang="vi-VN" dirty="0"/>
          </a:p>
        </p:txBody>
      </p:sp>
      <p:sp>
        <p:nvSpPr>
          <p:cNvPr id="32" name="TextBox 55">
            <a:extLst>
              <a:ext uri="{FF2B5EF4-FFF2-40B4-BE49-F238E27FC236}">
                <a16:creationId xmlns:a16="http://schemas.microsoft.com/office/drawing/2014/main" id="{9EE46945-5FA2-4387-BF78-1F995DB0C656}"/>
              </a:ext>
            </a:extLst>
          </p:cNvPr>
          <p:cNvSpPr txBox="1"/>
          <p:nvPr/>
        </p:nvSpPr>
        <p:spPr>
          <a:xfrm>
            <a:off x="4902988" y="4095232"/>
            <a:ext cx="301686" cy="369332"/>
          </a:xfrm>
          <a:prstGeom prst="rect">
            <a:avLst/>
          </a:prstGeom>
          <a:noFill/>
        </p:spPr>
        <p:txBody>
          <a:bodyPr wrap="none" rtlCol="0">
            <a:spAutoFit/>
          </a:bodyPr>
          <a:lstStyle/>
          <a:p>
            <a:r>
              <a:rPr lang="en-US" dirty="0"/>
              <a:t>5</a:t>
            </a:r>
            <a:endParaRPr lang="vi-VN" dirty="0"/>
          </a:p>
        </p:txBody>
      </p:sp>
    </p:spTree>
    <p:extLst>
      <p:ext uri="{BB962C8B-B14F-4D97-AF65-F5344CB8AC3E}">
        <p14:creationId xmlns:p14="http://schemas.microsoft.com/office/powerpoint/2010/main" val="2318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6B7D09-C447-4FAA-A9DC-39DD4A9CD141}"/>
              </a:ext>
            </a:extLst>
          </p:cNvPr>
          <p:cNvSpPr>
            <a:spLocks noGrp="1"/>
          </p:cNvSpPr>
          <p:nvPr>
            <p:ph type="title"/>
          </p:nvPr>
        </p:nvSpPr>
        <p:spPr/>
        <p:txBody>
          <a:bodyPr/>
          <a:lstStyle/>
          <a:p>
            <a:r>
              <a:rPr lang="vi-VN"/>
              <a:t>I. tổng quan về phương pháp</a:t>
            </a:r>
          </a:p>
        </p:txBody>
      </p:sp>
      <p:sp>
        <p:nvSpPr>
          <p:cNvPr id="3" name="Chỗ dành sẵn cho Nội dung 2">
            <a:extLst>
              <a:ext uri="{FF2B5EF4-FFF2-40B4-BE49-F238E27FC236}">
                <a16:creationId xmlns:a16="http://schemas.microsoft.com/office/drawing/2014/main" id="{F7AB169E-3358-4D63-AAA1-26F6F06040C7}"/>
              </a:ext>
            </a:extLst>
          </p:cNvPr>
          <p:cNvSpPr>
            <a:spLocks noGrp="1"/>
          </p:cNvSpPr>
          <p:nvPr>
            <p:ph idx="1"/>
          </p:nvPr>
        </p:nvSpPr>
        <p:spPr/>
        <p:txBody>
          <a:bodyPr/>
          <a:lstStyle/>
          <a:p>
            <a:pPr marL="0" indent="0">
              <a:buNone/>
            </a:pPr>
            <a:r>
              <a:rPr lang="vi-VN"/>
              <a:t>Trong lĩnh vực tin học và toán học, để lưu trữ đồ thị và thực hiện các thuật toán khác nhau với đồ thị trên máy tính, người ta thường dùng những cấu trúc để biểu diễn đồ thị như ma trận liền kề (ma trận kề), danh sách cạnh, danh sách kề,…</a:t>
            </a:r>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p:txBody>
          <a:bodyPr/>
          <a:lstStyle/>
          <a:p>
            <a:fld id="{CF8B094E-B3F7-45CC-9FE8-D76D32A4AEFA}" type="datetime1">
              <a:rPr lang="vi-VN" smtClean="0"/>
              <a:t>06/04/2018</a:t>
            </a:fld>
            <a:endParaRPr lang="vi-VN"/>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p:txBody>
          <a:bodyPr/>
          <a:lstStyle/>
          <a:p>
            <a:fld id="{0B2CFA18-319A-48AE-A18B-716ED0DA894D}" type="slidenum">
              <a:rPr lang="vi-VN" smtClean="0"/>
              <a:t>3</a:t>
            </a:fld>
            <a:endParaRPr lang="vi-VN"/>
          </a:p>
        </p:txBody>
      </p:sp>
    </p:spTree>
    <p:extLst>
      <p:ext uri="{BB962C8B-B14F-4D97-AF65-F5344CB8AC3E}">
        <p14:creationId xmlns:p14="http://schemas.microsoft.com/office/powerpoint/2010/main" val="2410528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3"/>
            </a:pPr>
            <a:r>
              <a:rPr lang="vi-VN"/>
              <a:t>Xuất thông tin của một đỉnh trong đồ thị</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30</a:t>
            </a:fld>
            <a:endParaRPr lang="vi-VN"/>
          </a:p>
        </p:txBody>
      </p:sp>
    </p:spTree>
    <p:extLst>
      <p:ext uri="{BB962C8B-B14F-4D97-AF65-F5344CB8AC3E}">
        <p14:creationId xmlns:p14="http://schemas.microsoft.com/office/powerpoint/2010/main" val="92566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63399"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4"/>
            </a:pPr>
            <a:r>
              <a:rPr lang="vi-VN"/>
              <a:t>Kiểm tra hai đỉnh u, v có kề nhau (có cạnh nối giữa chúng) hay không?</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31</a:t>
            </a:fld>
            <a:endParaRPr lang="vi-VN"/>
          </a:p>
        </p:txBody>
      </p:sp>
    </p:spTree>
    <p:extLst>
      <p:ext uri="{BB962C8B-B14F-4D97-AF65-F5344CB8AC3E}">
        <p14:creationId xmlns:p14="http://schemas.microsoft.com/office/powerpoint/2010/main" val="2380922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63399"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4"/>
            </a:pPr>
            <a:r>
              <a:rPr lang="vi-VN"/>
              <a:t>Kiểm tra hai đỉnh u, v có kề nhau (có cạnh nối giữa chúng) hay không?</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32</a:t>
            </a:fld>
            <a:endParaRPr lang="vi-VN"/>
          </a:p>
        </p:txBody>
      </p:sp>
      <p:sp>
        <p:nvSpPr>
          <p:cNvPr id="6" name="Oval 20">
            <a:extLst>
              <a:ext uri="{FF2B5EF4-FFF2-40B4-BE49-F238E27FC236}">
                <a16:creationId xmlns:a16="http://schemas.microsoft.com/office/drawing/2014/main" id="{862D5E25-17BD-4DF9-88A2-49FA7705B6EF}"/>
              </a:ext>
            </a:extLst>
          </p:cNvPr>
          <p:cNvSpPr/>
          <p:nvPr/>
        </p:nvSpPr>
        <p:spPr>
          <a:xfrm>
            <a:off x="5680076" y="3202809"/>
            <a:ext cx="457200" cy="4468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7" name="Oval 24">
            <a:extLst>
              <a:ext uri="{FF2B5EF4-FFF2-40B4-BE49-F238E27FC236}">
                <a16:creationId xmlns:a16="http://schemas.microsoft.com/office/drawing/2014/main" id="{947D6106-C84F-48AB-9D32-FCA12CDC261C}"/>
              </a:ext>
            </a:extLst>
          </p:cNvPr>
          <p:cNvSpPr/>
          <p:nvPr/>
        </p:nvSpPr>
        <p:spPr>
          <a:xfrm>
            <a:off x="5680076" y="429088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8" name="Oval 25">
            <a:extLst>
              <a:ext uri="{FF2B5EF4-FFF2-40B4-BE49-F238E27FC236}">
                <a16:creationId xmlns:a16="http://schemas.microsoft.com/office/drawing/2014/main" id="{C3758F51-100E-41A9-AF16-F66F10F037DC}"/>
              </a:ext>
            </a:extLst>
          </p:cNvPr>
          <p:cNvSpPr/>
          <p:nvPr/>
        </p:nvSpPr>
        <p:spPr>
          <a:xfrm>
            <a:off x="6999721" y="39197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9" name="Oval 26">
            <a:extLst>
              <a:ext uri="{FF2B5EF4-FFF2-40B4-BE49-F238E27FC236}">
                <a16:creationId xmlns:a16="http://schemas.microsoft.com/office/drawing/2014/main" id="{A4C30645-78F6-4475-9EA3-7B4A91A64119}"/>
              </a:ext>
            </a:extLst>
          </p:cNvPr>
          <p:cNvSpPr/>
          <p:nvPr/>
        </p:nvSpPr>
        <p:spPr>
          <a:xfrm>
            <a:off x="6542521" y="5266759"/>
            <a:ext cx="457200" cy="4468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10" name="Oval 28">
            <a:extLst>
              <a:ext uri="{FF2B5EF4-FFF2-40B4-BE49-F238E27FC236}">
                <a16:creationId xmlns:a16="http://schemas.microsoft.com/office/drawing/2014/main" id="{D1EBC971-C650-4003-A86E-7969D2EF49F5}"/>
              </a:ext>
            </a:extLst>
          </p:cNvPr>
          <p:cNvSpPr/>
          <p:nvPr/>
        </p:nvSpPr>
        <p:spPr>
          <a:xfrm>
            <a:off x="4817631" y="52667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11" name="Oval 29">
            <a:extLst>
              <a:ext uri="{FF2B5EF4-FFF2-40B4-BE49-F238E27FC236}">
                <a16:creationId xmlns:a16="http://schemas.microsoft.com/office/drawing/2014/main" id="{2D8271B8-DC3C-49CA-A542-1599CC43E189}"/>
              </a:ext>
            </a:extLst>
          </p:cNvPr>
          <p:cNvSpPr/>
          <p:nvPr/>
        </p:nvSpPr>
        <p:spPr>
          <a:xfrm>
            <a:off x="4360431" y="39197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12" name="Straight Connector 30">
            <a:extLst>
              <a:ext uri="{FF2B5EF4-FFF2-40B4-BE49-F238E27FC236}">
                <a16:creationId xmlns:a16="http://schemas.microsoft.com/office/drawing/2014/main" id="{893291A2-87CC-459F-8124-E9D27C400B55}"/>
              </a:ext>
            </a:extLst>
          </p:cNvPr>
          <p:cNvCxnSpPr>
            <a:stCxn id="11" idx="7"/>
            <a:endCxn id="6" idx="2"/>
          </p:cNvCxnSpPr>
          <p:nvPr/>
        </p:nvCxnSpPr>
        <p:spPr>
          <a:xfrm flipV="1">
            <a:off x="4750676" y="34262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31">
            <a:extLst>
              <a:ext uri="{FF2B5EF4-FFF2-40B4-BE49-F238E27FC236}">
                <a16:creationId xmlns:a16="http://schemas.microsoft.com/office/drawing/2014/main" id="{B2966454-F327-4CCA-85D3-AD7144CFD450}"/>
              </a:ext>
            </a:extLst>
          </p:cNvPr>
          <p:cNvCxnSpPr>
            <a:stCxn id="6" idx="6"/>
            <a:endCxn id="8" idx="1"/>
          </p:cNvCxnSpPr>
          <p:nvPr/>
        </p:nvCxnSpPr>
        <p:spPr>
          <a:xfrm>
            <a:off x="6137276" y="34262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32">
            <a:extLst>
              <a:ext uri="{FF2B5EF4-FFF2-40B4-BE49-F238E27FC236}">
                <a16:creationId xmlns:a16="http://schemas.microsoft.com/office/drawing/2014/main" id="{49D38914-9AD5-42CC-8A83-E9B4C9A7B9FA}"/>
              </a:ext>
            </a:extLst>
          </p:cNvPr>
          <p:cNvCxnSpPr>
            <a:stCxn id="8" idx="4"/>
            <a:endCxn id="9" idx="7"/>
          </p:cNvCxnSpPr>
          <p:nvPr/>
        </p:nvCxnSpPr>
        <p:spPr>
          <a:xfrm flipH="1">
            <a:off x="6932766" y="43665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33">
            <a:extLst>
              <a:ext uri="{FF2B5EF4-FFF2-40B4-BE49-F238E27FC236}">
                <a16:creationId xmlns:a16="http://schemas.microsoft.com/office/drawing/2014/main" id="{F975B108-7575-4A59-8F65-47F18D252707}"/>
              </a:ext>
            </a:extLst>
          </p:cNvPr>
          <p:cNvCxnSpPr>
            <a:stCxn id="11" idx="4"/>
            <a:endCxn id="10" idx="1"/>
          </p:cNvCxnSpPr>
          <p:nvPr/>
        </p:nvCxnSpPr>
        <p:spPr>
          <a:xfrm>
            <a:off x="4589031" y="43665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34">
            <a:extLst>
              <a:ext uri="{FF2B5EF4-FFF2-40B4-BE49-F238E27FC236}">
                <a16:creationId xmlns:a16="http://schemas.microsoft.com/office/drawing/2014/main" id="{24FBF167-95CF-4E8E-85FB-E5FA7AF69A75}"/>
              </a:ext>
            </a:extLst>
          </p:cNvPr>
          <p:cNvCxnSpPr>
            <a:stCxn id="10" idx="6"/>
            <a:endCxn id="9" idx="2"/>
          </p:cNvCxnSpPr>
          <p:nvPr/>
        </p:nvCxnSpPr>
        <p:spPr>
          <a:xfrm>
            <a:off x="5274831" y="5490164"/>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35">
            <a:extLst>
              <a:ext uri="{FF2B5EF4-FFF2-40B4-BE49-F238E27FC236}">
                <a16:creationId xmlns:a16="http://schemas.microsoft.com/office/drawing/2014/main" id="{75FD5A4F-FE57-4A86-BA90-23B955ED5D16}"/>
              </a:ext>
            </a:extLst>
          </p:cNvPr>
          <p:cNvCxnSpPr>
            <a:stCxn id="6" idx="4"/>
            <a:endCxn id="7" idx="0"/>
          </p:cNvCxnSpPr>
          <p:nvPr/>
        </p:nvCxnSpPr>
        <p:spPr>
          <a:xfrm>
            <a:off x="5908676" y="3649618"/>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36">
            <a:extLst>
              <a:ext uri="{FF2B5EF4-FFF2-40B4-BE49-F238E27FC236}">
                <a16:creationId xmlns:a16="http://schemas.microsoft.com/office/drawing/2014/main" id="{A655C343-D8AF-4ECD-BBDC-49AA8503DC7E}"/>
              </a:ext>
            </a:extLst>
          </p:cNvPr>
          <p:cNvCxnSpPr>
            <a:stCxn id="11" idx="5"/>
            <a:endCxn id="7" idx="2"/>
          </p:cNvCxnSpPr>
          <p:nvPr/>
        </p:nvCxnSpPr>
        <p:spPr>
          <a:xfrm>
            <a:off x="4750676" y="43011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37">
            <a:extLst>
              <a:ext uri="{FF2B5EF4-FFF2-40B4-BE49-F238E27FC236}">
                <a16:creationId xmlns:a16="http://schemas.microsoft.com/office/drawing/2014/main" id="{ADBDF02B-E583-48E6-9D9A-2D44248A0036}"/>
              </a:ext>
            </a:extLst>
          </p:cNvPr>
          <p:cNvCxnSpPr>
            <a:stCxn id="7" idx="6"/>
            <a:endCxn id="8" idx="3"/>
          </p:cNvCxnSpPr>
          <p:nvPr/>
        </p:nvCxnSpPr>
        <p:spPr>
          <a:xfrm flipV="1">
            <a:off x="6137276" y="43011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38">
            <a:extLst>
              <a:ext uri="{FF2B5EF4-FFF2-40B4-BE49-F238E27FC236}">
                <a16:creationId xmlns:a16="http://schemas.microsoft.com/office/drawing/2014/main" id="{69AC4ABF-0522-4FA9-8711-B1FEB2E776FA}"/>
              </a:ext>
            </a:extLst>
          </p:cNvPr>
          <p:cNvCxnSpPr>
            <a:stCxn id="7" idx="5"/>
            <a:endCxn id="9" idx="1"/>
          </p:cNvCxnSpPr>
          <p:nvPr/>
        </p:nvCxnSpPr>
        <p:spPr>
          <a:xfrm>
            <a:off x="6070321" y="4672255"/>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39">
            <a:extLst>
              <a:ext uri="{FF2B5EF4-FFF2-40B4-BE49-F238E27FC236}">
                <a16:creationId xmlns:a16="http://schemas.microsoft.com/office/drawing/2014/main" id="{25069EAB-D177-4072-9FF7-7401DCAD4F8F}"/>
              </a:ext>
            </a:extLst>
          </p:cNvPr>
          <p:cNvCxnSpPr>
            <a:stCxn id="7" idx="3"/>
            <a:endCxn id="10" idx="7"/>
          </p:cNvCxnSpPr>
          <p:nvPr/>
        </p:nvCxnSpPr>
        <p:spPr>
          <a:xfrm flipH="1">
            <a:off x="5207876" y="4672255"/>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41">
            <a:extLst>
              <a:ext uri="{FF2B5EF4-FFF2-40B4-BE49-F238E27FC236}">
                <a16:creationId xmlns:a16="http://schemas.microsoft.com/office/drawing/2014/main" id="{B4BFE4DB-9CC7-49A6-8499-77BE0D49AF65}"/>
              </a:ext>
            </a:extLst>
          </p:cNvPr>
          <p:cNvSpPr txBox="1"/>
          <p:nvPr/>
        </p:nvSpPr>
        <p:spPr>
          <a:xfrm>
            <a:off x="5042754" y="3426213"/>
            <a:ext cx="301686" cy="369332"/>
          </a:xfrm>
          <a:prstGeom prst="rect">
            <a:avLst/>
          </a:prstGeom>
          <a:noFill/>
        </p:spPr>
        <p:txBody>
          <a:bodyPr wrap="none" rtlCol="0">
            <a:spAutoFit/>
          </a:bodyPr>
          <a:lstStyle/>
          <a:p>
            <a:r>
              <a:rPr lang="en-US" dirty="0"/>
              <a:t>6</a:t>
            </a:r>
            <a:endParaRPr lang="vi-VN" dirty="0"/>
          </a:p>
        </p:txBody>
      </p:sp>
      <p:sp>
        <p:nvSpPr>
          <p:cNvPr id="23" name="TextBox 43">
            <a:extLst>
              <a:ext uri="{FF2B5EF4-FFF2-40B4-BE49-F238E27FC236}">
                <a16:creationId xmlns:a16="http://schemas.microsoft.com/office/drawing/2014/main" id="{9506C410-DD38-433B-8D4B-AF679365605F}"/>
              </a:ext>
            </a:extLst>
          </p:cNvPr>
          <p:cNvSpPr txBox="1"/>
          <p:nvPr/>
        </p:nvSpPr>
        <p:spPr>
          <a:xfrm>
            <a:off x="6451133" y="3415858"/>
            <a:ext cx="301686" cy="369332"/>
          </a:xfrm>
          <a:prstGeom prst="rect">
            <a:avLst/>
          </a:prstGeom>
          <a:noFill/>
        </p:spPr>
        <p:txBody>
          <a:bodyPr wrap="none" rtlCol="0">
            <a:spAutoFit/>
          </a:bodyPr>
          <a:lstStyle/>
          <a:p>
            <a:r>
              <a:rPr lang="en-US" dirty="0"/>
              <a:t>5</a:t>
            </a:r>
            <a:endParaRPr lang="vi-VN" dirty="0"/>
          </a:p>
        </p:txBody>
      </p:sp>
      <p:sp>
        <p:nvSpPr>
          <p:cNvPr id="24" name="TextBox 44">
            <a:extLst>
              <a:ext uri="{FF2B5EF4-FFF2-40B4-BE49-F238E27FC236}">
                <a16:creationId xmlns:a16="http://schemas.microsoft.com/office/drawing/2014/main" id="{A4342E13-AC53-4976-B0A8-BEF07DBE0AE8}"/>
              </a:ext>
            </a:extLst>
          </p:cNvPr>
          <p:cNvSpPr txBox="1"/>
          <p:nvPr/>
        </p:nvSpPr>
        <p:spPr>
          <a:xfrm>
            <a:off x="4438188" y="4664725"/>
            <a:ext cx="301686" cy="369332"/>
          </a:xfrm>
          <a:prstGeom prst="rect">
            <a:avLst/>
          </a:prstGeom>
          <a:noFill/>
        </p:spPr>
        <p:txBody>
          <a:bodyPr wrap="none" rtlCol="0">
            <a:spAutoFit/>
          </a:bodyPr>
          <a:lstStyle/>
          <a:p>
            <a:r>
              <a:rPr lang="en-US" dirty="0"/>
              <a:t>3</a:t>
            </a:r>
            <a:endParaRPr lang="vi-VN" dirty="0"/>
          </a:p>
        </p:txBody>
      </p:sp>
      <p:sp>
        <p:nvSpPr>
          <p:cNvPr id="25" name="TextBox 46">
            <a:extLst>
              <a:ext uri="{FF2B5EF4-FFF2-40B4-BE49-F238E27FC236}">
                <a16:creationId xmlns:a16="http://schemas.microsoft.com/office/drawing/2014/main" id="{09B76CE9-BDED-4527-AFD1-2A8316689033}"/>
              </a:ext>
            </a:extLst>
          </p:cNvPr>
          <p:cNvSpPr txBox="1"/>
          <p:nvPr/>
        </p:nvSpPr>
        <p:spPr>
          <a:xfrm>
            <a:off x="5847463" y="3785680"/>
            <a:ext cx="301686" cy="369332"/>
          </a:xfrm>
          <a:prstGeom prst="rect">
            <a:avLst/>
          </a:prstGeom>
          <a:noFill/>
        </p:spPr>
        <p:txBody>
          <a:bodyPr wrap="none" rtlCol="0">
            <a:spAutoFit/>
          </a:bodyPr>
          <a:lstStyle/>
          <a:p>
            <a:r>
              <a:rPr lang="en-US" dirty="0"/>
              <a:t>1</a:t>
            </a:r>
            <a:endParaRPr lang="vi-VN" dirty="0"/>
          </a:p>
        </p:txBody>
      </p:sp>
      <p:sp>
        <p:nvSpPr>
          <p:cNvPr id="26" name="TextBox 47">
            <a:extLst>
              <a:ext uri="{FF2B5EF4-FFF2-40B4-BE49-F238E27FC236}">
                <a16:creationId xmlns:a16="http://schemas.microsoft.com/office/drawing/2014/main" id="{A4A8A118-A842-4956-8D51-52E85278A79A}"/>
              </a:ext>
            </a:extLst>
          </p:cNvPr>
          <p:cNvSpPr txBox="1"/>
          <p:nvPr/>
        </p:nvSpPr>
        <p:spPr>
          <a:xfrm>
            <a:off x="5477453" y="4819004"/>
            <a:ext cx="301686" cy="369332"/>
          </a:xfrm>
          <a:prstGeom prst="rect">
            <a:avLst/>
          </a:prstGeom>
          <a:noFill/>
        </p:spPr>
        <p:txBody>
          <a:bodyPr wrap="none" rtlCol="0">
            <a:spAutoFit/>
          </a:bodyPr>
          <a:lstStyle/>
          <a:p>
            <a:r>
              <a:rPr lang="en-US" dirty="0"/>
              <a:t>6</a:t>
            </a:r>
            <a:endParaRPr lang="vi-VN" dirty="0"/>
          </a:p>
        </p:txBody>
      </p:sp>
      <p:sp>
        <p:nvSpPr>
          <p:cNvPr id="27" name="TextBox 48">
            <a:extLst>
              <a:ext uri="{FF2B5EF4-FFF2-40B4-BE49-F238E27FC236}">
                <a16:creationId xmlns:a16="http://schemas.microsoft.com/office/drawing/2014/main" id="{71387C1B-3AED-4D90-8AA0-9AEC79F318F6}"/>
              </a:ext>
            </a:extLst>
          </p:cNvPr>
          <p:cNvSpPr txBox="1"/>
          <p:nvPr/>
        </p:nvSpPr>
        <p:spPr>
          <a:xfrm>
            <a:off x="6069500" y="4830226"/>
            <a:ext cx="301686" cy="369332"/>
          </a:xfrm>
          <a:prstGeom prst="rect">
            <a:avLst/>
          </a:prstGeom>
          <a:noFill/>
        </p:spPr>
        <p:txBody>
          <a:bodyPr wrap="none" rtlCol="0">
            <a:spAutoFit/>
          </a:bodyPr>
          <a:lstStyle/>
          <a:p>
            <a:r>
              <a:rPr lang="en-US" dirty="0"/>
              <a:t>4</a:t>
            </a:r>
            <a:endParaRPr lang="vi-VN" dirty="0"/>
          </a:p>
        </p:txBody>
      </p:sp>
      <p:sp>
        <p:nvSpPr>
          <p:cNvPr id="28" name="TextBox 50">
            <a:extLst>
              <a:ext uri="{FF2B5EF4-FFF2-40B4-BE49-F238E27FC236}">
                <a16:creationId xmlns:a16="http://schemas.microsoft.com/office/drawing/2014/main" id="{6B0754FF-F9E4-4133-8433-3502E2840A0F}"/>
              </a:ext>
            </a:extLst>
          </p:cNvPr>
          <p:cNvSpPr txBox="1"/>
          <p:nvPr/>
        </p:nvSpPr>
        <p:spPr>
          <a:xfrm>
            <a:off x="6455956" y="4335640"/>
            <a:ext cx="301686" cy="369332"/>
          </a:xfrm>
          <a:prstGeom prst="rect">
            <a:avLst/>
          </a:prstGeom>
          <a:noFill/>
        </p:spPr>
        <p:txBody>
          <a:bodyPr wrap="none" rtlCol="0">
            <a:spAutoFit/>
          </a:bodyPr>
          <a:lstStyle/>
          <a:p>
            <a:r>
              <a:rPr lang="en-US" dirty="0"/>
              <a:t>5</a:t>
            </a:r>
            <a:endParaRPr lang="vi-VN" dirty="0"/>
          </a:p>
        </p:txBody>
      </p:sp>
      <p:sp>
        <p:nvSpPr>
          <p:cNvPr id="29" name="TextBox 52">
            <a:extLst>
              <a:ext uri="{FF2B5EF4-FFF2-40B4-BE49-F238E27FC236}">
                <a16:creationId xmlns:a16="http://schemas.microsoft.com/office/drawing/2014/main" id="{F67AED4D-E1DB-4B3E-8AB7-365832E27771}"/>
              </a:ext>
            </a:extLst>
          </p:cNvPr>
          <p:cNvSpPr txBox="1"/>
          <p:nvPr/>
        </p:nvSpPr>
        <p:spPr>
          <a:xfrm>
            <a:off x="5757833" y="5421869"/>
            <a:ext cx="301686" cy="369332"/>
          </a:xfrm>
          <a:prstGeom prst="rect">
            <a:avLst/>
          </a:prstGeom>
          <a:noFill/>
        </p:spPr>
        <p:txBody>
          <a:bodyPr wrap="none" rtlCol="0">
            <a:spAutoFit/>
          </a:bodyPr>
          <a:lstStyle/>
          <a:p>
            <a:r>
              <a:rPr lang="en-US" dirty="0"/>
              <a:t>6</a:t>
            </a:r>
            <a:endParaRPr lang="vi-VN" dirty="0"/>
          </a:p>
        </p:txBody>
      </p:sp>
      <p:sp>
        <p:nvSpPr>
          <p:cNvPr id="30" name="TextBox 53">
            <a:extLst>
              <a:ext uri="{FF2B5EF4-FFF2-40B4-BE49-F238E27FC236}">
                <a16:creationId xmlns:a16="http://schemas.microsoft.com/office/drawing/2014/main" id="{6666A3AD-3C48-4376-8FB7-127445A7DD96}"/>
              </a:ext>
            </a:extLst>
          </p:cNvPr>
          <p:cNvSpPr txBox="1"/>
          <p:nvPr/>
        </p:nvSpPr>
        <p:spPr>
          <a:xfrm>
            <a:off x="7080543" y="4672255"/>
            <a:ext cx="301686" cy="369332"/>
          </a:xfrm>
          <a:prstGeom prst="rect">
            <a:avLst/>
          </a:prstGeom>
          <a:noFill/>
        </p:spPr>
        <p:txBody>
          <a:bodyPr wrap="none" rtlCol="0">
            <a:spAutoFit/>
          </a:bodyPr>
          <a:lstStyle/>
          <a:p>
            <a:r>
              <a:rPr lang="en-US" dirty="0"/>
              <a:t>2</a:t>
            </a:r>
            <a:endParaRPr lang="vi-VN" dirty="0"/>
          </a:p>
        </p:txBody>
      </p:sp>
      <p:sp>
        <p:nvSpPr>
          <p:cNvPr id="31" name="TextBox 54">
            <a:extLst>
              <a:ext uri="{FF2B5EF4-FFF2-40B4-BE49-F238E27FC236}">
                <a16:creationId xmlns:a16="http://schemas.microsoft.com/office/drawing/2014/main" id="{BB3F3524-208D-4C3B-9A16-0113A8F24D11}"/>
              </a:ext>
            </a:extLst>
          </p:cNvPr>
          <p:cNvSpPr txBox="1"/>
          <p:nvPr/>
        </p:nvSpPr>
        <p:spPr>
          <a:xfrm>
            <a:off x="5044709" y="4326132"/>
            <a:ext cx="301686" cy="369332"/>
          </a:xfrm>
          <a:prstGeom prst="rect">
            <a:avLst/>
          </a:prstGeom>
          <a:noFill/>
        </p:spPr>
        <p:txBody>
          <a:bodyPr wrap="none" rtlCol="0">
            <a:spAutoFit/>
          </a:bodyPr>
          <a:lstStyle/>
          <a:p>
            <a:r>
              <a:rPr lang="en-US" dirty="0"/>
              <a:t>5</a:t>
            </a:r>
            <a:endParaRPr lang="vi-VN" dirty="0"/>
          </a:p>
        </p:txBody>
      </p:sp>
    </p:spTree>
    <p:extLst>
      <p:ext uri="{BB962C8B-B14F-4D97-AF65-F5344CB8AC3E}">
        <p14:creationId xmlns:p14="http://schemas.microsoft.com/office/powerpoint/2010/main" val="2440401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08808"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5"/>
            </a:pPr>
            <a:r>
              <a:rPr lang="vi-VN"/>
              <a:t>Thêm một cạnh có trọng số w nối 2 đỉnh u, v vào đồ thị</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33</a:t>
            </a:fld>
            <a:endParaRPr lang="vi-VN"/>
          </a:p>
        </p:txBody>
      </p:sp>
    </p:spTree>
    <p:extLst>
      <p:ext uri="{BB962C8B-B14F-4D97-AF65-F5344CB8AC3E}">
        <p14:creationId xmlns:p14="http://schemas.microsoft.com/office/powerpoint/2010/main" val="3869139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08808"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5"/>
            </a:pPr>
            <a:r>
              <a:rPr lang="vi-VN"/>
              <a:t>Thêm một cạnh có trọng số w nối 2 đỉnh u, v vào đồ thị</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34</a:t>
            </a:fld>
            <a:endParaRPr lang="vi-VN"/>
          </a:p>
        </p:txBody>
      </p:sp>
      <p:sp>
        <p:nvSpPr>
          <p:cNvPr id="33" name="Oval 68">
            <a:extLst>
              <a:ext uri="{FF2B5EF4-FFF2-40B4-BE49-F238E27FC236}">
                <a16:creationId xmlns:a16="http://schemas.microsoft.com/office/drawing/2014/main" id="{9989B829-93F1-4676-9122-49605F152321}"/>
              </a:ext>
            </a:extLst>
          </p:cNvPr>
          <p:cNvSpPr/>
          <p:nvPr/>
        </p:nvSpPr>
        <p:spPr>
          <a:xfrm>
            <a:off x="5680076" y="3119259"/>
            <a:ext cx="457200" cy="4468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34" name="Oval 69">
            <a:extLst>
              <a:ext uri="{FF2B5EF4-FFF2-40B4-BE49-F238E27FC236}">
                <a16:creationId xmlns:a16="http://schemas.microsoft.com/office/drawing/2014/main" id="{44C0A3BD-E2B7-4DDE-A910-FC872AA90AD8}"/>
              </a:ext>
            </a:extLst>
          </p:cNvPr>
          <p:cNvSpPr/>
          <p:nvPr/>
        </p:nvSpPr>
        <p:spPr>
          <a:xfrm>
            <a:off x="5680076" y="420733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35" name="Oval 70">
            <a:extLst>
              <a:ext uri="{FF2B5EF4-FFF2-40B4-BE49-F238E27FC236}">
                <a16:creationId xmlns:a16="http://schemas.microsoft.com/office/drawing/2014/main" id="{D2D36CF0-1203-463E-983F-9EBD0F48F95C}"/>
              </a:ext>
            </a:extLst>
          </p:cNvPr>
          <p:cNvSpPr/>
          <p:nvPr/>
        </p:nvSpPr>
        <p:spPr>
          <a:xfrm>
            <a:off x="6999721" y="383623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36" name="Oval 71">
            <a:extLst>
              <a:ext uri="{FF2B5EF4-FFF2-40B4-BE49-F238E27FC236}">
                <a16:creationId xmlns:a16="http://schemas.microsoft.com/office/drawing/2014/main" id="{A4748C08-9C83-4C0D-81AE-609C072E24A7}"/>
              </a:ext>
            </a:extLst>
          </p:cNvPr>
          <p:cNvSpPr/>
          <p:nvPr/>
        </p:nvSpPr>
        <p:spPr>
          <a:xfrm>
            <a:off x="6542521" y="518320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37" name="Oval 72">
            <a:extLst>
              <a:ext uri="{FF2B5EF4-FFF2-40B4-BE49-F238E27FC236}">
                <a16:creationId xmlns:a16="http://schemas.microsoft.com/office/drawing/2014/main" id="{51AA6966-8BA5-4C7B-9120-05F94C611763}"/>
              </a:ext>
            </a:extLst>
          </p:cNvPr>
          <p:cNvSpPr/>
          <p:nvPr/>
        </p:nvSpPr>
        <p:spPr>
          <a:xfrm>
            <a:off x="4817631" y="5183209"/>
            <a:ext cx="457200" cy="4468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38" name="Oval 73">
            <a:extLst>
              <a:ext uri="{FF2B5EF4-FFF2-40B4-BE49-F238E27FC236}">
                <a16:creationId xmlns:a16="http://schemas.microsoft.com/office/drawing/2014/main" id="{65CC54D3-686C-4A48-8712-1F36A92C9057}"/>
              </a:ext>
            </a:extLst>
          </p:cNvPr>
          <p:cNvSpPr/>
          <p:nvPr/>
        </p:nvSpPr>
        <p:spPr>
          <a:xfrm>
            <a:off x="4360431" y="383623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39" name="Straight Connector 74">
            <a:extLst>
              <a:ext uri="{FF2B5EF4-FFF2-40B4-BE49-F238E27FC236}">
                <a16:creationId xmlns:a16="http://schemas.microsoft.com/office/drawing/2014/main" id="{8A37B655-4056-46BB-BF9B-3CCAF05B6B7C}"/>
              </a:ext>
            </a:extLst>
          </p:cNvPr>
          <p:cNvCxnSpPr>
            <a:stCxn id="38" idx="7"/>
            <a:endCxn id="33" idx="2"/>
          </p:cNvCxnSpPr>
          <p:nvPr/>
        </p:nvCxnSpPr>
        <p:spPr>
          <a:xfrm flipV="1">
            <a:off x="4750676" y="334266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75">
            <a:extLst>
              <a:ext uri="{FF2B5EF4-FFF2-40B4-BE49-F238E27FC236}">
                <a16:creationId xmlns:a16="http://schemas.microsoft.com/office/drawing/2014/main" id="{4DFE3AE1-93AF-4D00-BD75-38AEE1396492}"/>
              </a:ext>
            </a:extLst>
          </p:cNvPr>
          <p:cNvCxnSpPr>
            <a:stCxn id="33" idx="6"/>
            <a:endCxn id="35" idx="1"/>
          </p:cNvCxnSpPr>
          <p:nvPr/>
        </p:nvCxnSpPr>
        <p:spPr>
          <a:xfrm>
            <a:off x="6137276" y="334266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76">
            <a:extLst>
              <a:ext uri="{FF2B5EF4-FFF2-40B4-BE49-F238E27FC236}">
                <a16:creationId xmlns:a16="http://schemas.microsoft.com/office/drawing/2014/main" id="{EC867409-AF1F-453F-BB77-FBD7451B084A}"/>
              </a:ext>
            </a:extLst>
          </p:cNvPr>
          <p:cNvCxnSpPr>
            <a:stCxn id="35" idx="4"/>
            <a:endCxn id="36" idx="7"/>
          </p:cNvCxnSpPr>
          <p:nvPr/>
        </p:nvCxnSpPr>
        <p:spPr>
          <a:xfrm flipH="1">
            <a:off x="6932766" y="428304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77">
            <a:extLst>
              <a:ext uri="{FF2B5EF4-FFF2-40B4-BE49-F238E27FC236}">
                <a16:creationId xmlns:a16="http://schemas.microsoft.com/office/drawing/2014/main" id="{6A3EF72E-D6D8-4E0C-B4EF-252A2BDAB719}"/>
              </a:ext>
            </a:extLst>
          </p:cNvPr>
          <p:cNvCxnSpPr>
            <a:stCxn id="38" idx="4"/>
            <a:endCxn id="37" idx="1"/>
          </p:cNvCxnSpPr>
          <p:nvPr/>
        </p:nvCxnSpPr>
        <p:spPr>
          <a:xfrm>
            <a:off x="4589031" y="428304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78">
            <a:extLst>
              <a:ext uri="{FF2B5EF4-FFF2-40B4-BE49-F238E27FC236}">
                <a16:creationId xmlns:a16="http://schemas.microsoft.com/office/drawing/2014/main" id="{4D200F7E-F377-4C36-9D20-694D2F9BA761}"/>
              </a:ext>
            </a:extLst>
          </p:cNvPr>
          <p:cNvCxnSpPr>
            <a:stCxn id="37" idx="6"/>
            <a:endCxn id="36" idx="2"/>
          </p:cNvCxnSpPr>
          <p:nvPr/>
        </p:nvCxnSpPr>
        <p:spPr>
          <a:xfrm>
            <a:off x="5274831" y="5406614"/>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79">
            <a:extLst>
              <a:ext uri="{FF2B5EF4-FFF2-40B4-BE49-F238E27FC236}">
                <a16:creationId xmlns:a16="http://schemas.microsoft.com/office/drawing/2014/main" id="{ECF1FD08-C1E9-438A-9E71-08DE5A46D358}"/>
              </a:ext>
            </a:extLst>
          </p:cNvPr>
          <p:cNvCxnSpPr>
            <a:stCxn id="33" idx="4"/>
            <a:endCxn id="34" idx="0"/>
          </p:cNvCxnSpPr>
          <p:nvPr/>
        </p:nvCxnSpPr>
        <p:spPr>
          <a:xfrm>
            <a:off x="5908676" y="3566068"/>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80">
            <a:extLst>
              <a:ext uri="{FF2B5EF4-FFF2-40B4-BE49-F238E27FC236}">
                <a16:creationId xmlns:a16="http://schemas.microsoft.com/office/drawing/2014/main" id="{79F74FCF-A9AC-4023-9D81-D8CD5B563917}"/>
              </a:ext>
            </a:extLst>
          </p:cNvPr>
          <p:cNvCxnSpPr>
            <a:stCxn id="38" idx="5"/>
            <a:endCxn id="34" idx="2"/>
          </p:cNvCxnSpPr>
          <p:nvPr/>
        </p:nvCxnSpPr>
        <p:spPr>
          <a:xfrm>
            <a:off x="4750676" y="421760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81">
            <a:extLst>
              <a:ext uri="{FF2B5EF4-FFF2-40B4-BE49-F238E27FC236}">
                <a16:creationId xmlns:a16="http://schemas.microsoft.com/office/drawing/2014/main" id="{27948E31-72A0-435D-9540-DCBD9252DFCE}"/>
              </a:ext>
            </a:extLst>
          </p:cNvPr>
          <p:cNvCxnSpPr>
            <a:stCxn id="34" idx="6"/>
            <a:endCxn id="35" idx="3"/>
          </p:cNvCxnSpPr>
          <p:nvPr/>
        </p:nvCxnSpPr>
        <p:spPr>
          <a:xfrm flipV="1">
            <a:off x="6137276" y="421760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82">
            <a:extLst>
              <a:ext uri="{FF2B5EF4-FFF2-40B4-BE49-F238E27FC236}">
                <a16:creationId xmlns:a16="http://schemas.microsoft.com/office/drawing/2014/main" id="{5A8BFEA1-1210-4F39-8AD2-C85FB24B434D}"/>
              </a:ext>
            </a:extLst>
          </p:cNvPr>
          <p:cNvCxnSpPr>
            <a:stCxn id="34" idx="5"/>
            <a:endCxn id="36" idx="1"/>
          </p:cNvCxnSpPr>
          <p:nvPr/>
        </p:nvCxnSpPr>
        <p:spPr>
          <a:xfrm>
            <a:off x="6070321" y="4588705"/>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83">
            <a:extLst>
              <a:ext uri="{FF2B5EF4-FFF2-40B4-BE49-F238E27FC236}">
                <a16:creationId xmlns:a16="http://schemas.microsoft.com/office/drawing/2014/main" id="{7EE15D69-FB2F-46A5-916E-E9CA08819420}"/>
              </a:ext>
            </a:extLst>
          </p:cNvPr>
          <p:cNvCxnSpPr>
            <a:stCxn id="34" idx="3"/>
            <a:endCxn id="37" idx="7"/>
          </p:cNvCxnSpPr>
          <p:nvPr/>
        </p:nvCxnSpPr>
        <p:spPr>
          <a:xfrm flipH="1">
            <a:off x="5207876" y="4588705"/>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84">
            <a:extLst>
              <a:ext uri="{FF2B5EF4-FFF2-40B4-BE49-F238E27FC236}">
                <a16:creationId xmlns:a16="http://schemas.microsoft.com/office/drawing/2014/main" id="{8DDB2B00-B085-477F-8975-917B5FF627D1}"/>
              </a:ext>
            </a:extLst>
          </p:cNvPr>
          <p:cNvSpPr txBox="1"/>
          <p:nvPr/>
        </p:nvSpPr>
        <p:spPr>
          <a:xfrm>
            <a:off x="5042754" y="3342663"/>
            <a:ext cx="301686" cy="369332"/>
          </a:xfrm>
          <a:prstGeom prst="rect">
            <a:avLst/>
          </a:prstGeom>
          <a:noFill/>
        </p:spPr>
        <p:txBody>
          <a:bodyPr wrap="none" rtlCol="0">
            <a:spAutoFit/>
          </a:bodyPr>
          <a:lstStyle/>
          <a:p>
            <a:r>
              <a:rPr lang="en-US" dirty="0"/>
              <a:t>6</a:t>
            </a:r>
            <a:endParaRPr lang="vi-VN" dirty="0"/>
          </a:p>
        </p:txBody>
      </p:sp>
      <p:sp>
        <p:nvSpPr>
          <p:cNvPr id="50" name="TextBox 85">
            <a:extLst>
              <a:ext uri="{FF2B5EF4-FFF2-40B4-BE49-F238E27FC236}">
                <a16:creationId xmlns:a16="http://schemas.microsoft.com/office/drawing/2014/main" id="{2021CDAE-2D48-4312-9305-4AE9457A40AD}"/>
              </a:ext>
            </a:extLst>
          </p:cNvPr>
          <p:cNvSpPr txBox="1"/>
          <p:nvPr/>
        </p:nvSpPr>
        <p:spPr>
          <a:xfrm>
            <a:off x="6451133" y="3332308"/>
            <a:ext cx="301686" cy="369332"/>
          </a:xfrm>
          <a:prstGeom prst="rect">
            <a:avLst/>
          </a:prstGeom>
          <a:noFill/>
        </p:spPr>
        <p:txBody>
          <a:bodyPr wrap="none" rtlCol="0">
            <a:spAutoFit/>
          </a:bodyPr>
          <a:lstStyle/>
          <a:p>
            <a:r>
              <a:rPr lang="en-US" dirty="0"/>
              <a:t>5</a:t>
            </a:r>
            <a:endParaRPr lang="vi-VN" dirty="0"/>
          </a:p>
        </p:txBody>
      </p:sp>
      <p:sp>
        <p:nvSpPr>
          <p:cNvPr id="51" name="TextBox 86">
            <a:extLst>
              <a:ext uri="{FF2B5EF4-FFF2-40B4-BE49-F238E27FC236}">
                <a16:creationId xmlns:a16="http://schemas.microsoft.com/office/drawing/2014/main" id="{A2FFBA55-9476-424E-8B0B-7E90F62636A4}"/>
              </a:ext>
            </a:extLst>
          </p:cNvPr>
          <p:cNvSpPr txBox="1"/>
          <p:nvPr/>
        </p:nvSpPr>
        <p:spPr>
          <a:xfrm>
            <a:off x="4438188" y="4581175"/>
            <a:ext cx="301686" cy="369332"/>
          </a:xfrm>
          <a:prstGeom prst="rect">
            <a:avLst/>
          </a:prstGeom>
          <a:noFill/>
        </p:spPr>
        <p:txBody>
          <a:bodyPr wrap="none" rtlCol="0">
            <a:spAutoFit/>
          </a:bodyPr>
          <a:lstStyle/>
          <a:p>
            <a:r>
              <a:rPr lang="en-US" dirty="0"/>
              <a:t>3</a:t>
            </a:r>
            <a:endParaRPr lang="vi-VN" dirty="0"/>
          </a:p>
        </p:txBody>
      </p:sp>
      <p:sp>
        <p:nvSpPr>
          <p:cNvPr id="52" name="TextBox 87">
            <a:extLst>
              <a:ext uri="{FF2B5EF4-FFF2-40B4-BE49-F238E27FC236}">
                <a16:creationId xmlns:a16="http://schemas.microsoft.com/office/drawing/2014/main" id="{72E8F338-2792-471B-99AC-EE94DFB2EDBF}"/>
              </a:ext>
            </a:extLst>
          </p:cNvPr>
          <p:cNvSpPr txBox="1"/>
          <p:nvPr/>
        </p:nvSpPr>
        <p:spPr>
          <a:xfrm>
            <a:off x="5847463" y="3702130"/>
            <a:ext cx="301686" cy="369332"/>
          </a:xfrm>
          <a:prstGeom prst="rect">
            <a:avLst/>
          </a:prstGeom>
          <a:noFill/>
        </p:spPr>
        <p:txBody>
          <a:bodyPr wrap="none" rtlCol="0">
            <a:spAutoFit/>
          </a:bodyPr>
          <a:lstStyle/>
          <a:p>
            <a:r>
              <a:rPr lang="en-US" dirty="0"/>
              <a:t>1</a:t>
            </a:r>
            <a:endParaRPr lang="vi-VN" dirty="0"/>
          </a:p>
        </p:txBody>
      </p:sp>
      <p:sp>
        <p:nvSpPr>
          <p:cNvPr id="53" name="TextBox 88">
            <a:extLst>
              <a:ext uri="{FF2B5EF4-FFF2-40B4-BE49-F238E27FC236}">
                <a16:creationId xmlns:a16="http://schemas.microsoft.com/office/drawing/2014/main" id="{FFB86283-B2F6-46E5-A9AD-FD756DCA66CB}"/>
              </a:ext>
            </a:extLst>
          </p:cNvPr>
          <p:cNvSpPr txBox="1"/>
          <p:nvPr/>
        </p:nvSpPr>
        <p:spPr>
          <a:xfrm>
            <a:off x="5477453" y="4735454"/>
            <a:ext cx="301686" cy="369332"/>
          </a:xfrm>
          <a:prstGeom prst="rect">
            <a:avLst/>
          </a:prstGeom>
          <a:noFill/>
        </p:spPr>
        <p:txBody>
          <a:bodyPr wrap="none" rtlCol="0">
            <a:spAutoFit/>
          </a:bodyPr>
          <a:lstStyle/>
          <a:p>
            <a:r>
              <a:rPr lang="en-US" dirty="0"/>
              <a:t>6</a:t>
            </a:r>
            <a:endParaRPr lang="vi-VN" dirty="0"/>
          </a:p>
        </p:txBody>
      </p:sp>
      <p:sp>
        <p:nvSpPr>
          <p:cNvPr id="54" name="TextBox 89">
            <a:extLst>
              <a:ext uri="{FF2B5EF4-FFF2-40B4-BE49-F238E27FC236}">
                <a16:creationId xmlns:a16="http://schemas.microsoft.com/office/drawing/2014/main" id="{7192AAE9-95DD-4500-9431-3C5274ACD8E7}"/>
              </a:ext>
            </a:extLst>
          </p:cNvPr>
          <p:cNvSpPr txBox="1"/>
          <p:nvPr/>
        </p:nvSpPr>
        <p:spPr>
          <a:xfrm>
            <a:off x="6069500" y="4746676"/>
            <a:ext cx="301686" cy="369332"/>
          </a:xfrm>
          <a:prstGeom prst="rect">
            <a:avLst/>
          </a:prstGeom>
          <a:noFill/>
        </p:spPr>
        <p:txBody>
          <a:bodyPr wrap="none" rtlCol="0">
            <a:spAutoFit/>
          </a:bodyPr>
          <a:lstStyle/>
          <a:p>
            <a:r>
              <a:rPr lang="en-US" dirty="0"/>
              <a:t>4</a:t>
            </a:r>
            <a:endParaRPr lang="vi-VN" dirty="0"/>
          </a:p>
        </p:txBody>
      </p:sp>
      <p:sp>
        <p:nvSpPr>
          <p:cNvPr id="55" name="TextBox 90">
            <a:extLst>
              <a:ext uri="{FF2B5EF4-FFF2-40B4-BE49-F238E27FC236}">
                <a16:creationId xmlns:a16="http://schemas.microsoft.com/office/drawing/2014/main" id="{912D8458-872F-47E0-AD55-9C7BBF212C29}"/>
              </a:ext>
            </a:extLst>
          </p:cNvPr>
          <p:cNvSpPr txBox="1"/>
          <p:nvPr/>
        </p:nvSpPr>
        <p:spPr>
          <a:xfrm>
            <a:off x="6455956" y="4252090"/>
            <a:ext cx="301686" cy="369332"/>
          </a:xfrm>
          <a:prstGeom prst="rect">
            <a:avLst/>
          </a:prstGeom>
          <a:noFill/>
        </p:spPr>
        <p:txBody>
          <a:bodyPr wrap="none" rtlCol="0">
            <a:spAutoFit/>
          </a:bodyPr>
          <a:lstStyle/>
          <a:p>
            <a:r>
              <a:rPr lang="en-US" dirty="0"/>
              <a:t>5</a:t>
            </a:r>
            <a:endParaRPr lang="vi-VN" dirty="0"/>
          </a:p>
        </p:txBody>
      </p:sp>
      <p:sp>
        <p:nvSpPr>
          <p:cNvPr id="56" name="TextBox 91">
            <a:extLst>
              <a:ext uri="{FF2B5EF4-FFF2-40B4-BE49-F238E27FC236}">
                <a16:creationId xmlns:a16="http://schemas.microsoft.com/office/drawing/2014/main" id="{C80709B4-94BB-4F93-B390-DC109A6356B0}"/>
              </a:ext>
            </a:extLst>
          </p:cNvPr>
          <p:cNvSpPr txBox="1"/>
          <p:nvPr/>
        </p:nvSpPr>
        <p:spPr>
          <a:xfrm>
            <a:off x="5757833" y="5338319"/>
            <a:ext cx="301686" cy="369332"/>
          </a:xfrm>
          <a:prstGeom prst="rect">
            <a:avLst/>
          </a:prstGeom>
          <a:noFill/>
        </p:spPr>
        <p:txBody>
          <a:bodyPr wrap="none" rtlCol="0">
            <a:spAutoFit/>
          </a:bodyPr>
          <a:lstStyle/>
          <a:p>
            <a:r>
              <a:rPr lang="en-US" dirty="0"/>
              <a:t>6</a:t>
            </a:r>
            <a:endParaRPr lang="vi-VN" dirty="0"/>
          </a:p>
        </p:txBody>
      </p:sp>
      <p:sp>
        <p:nvSpPr>
          <p:cNvPr id="57" name="TextBox 92">
            <a:extLst>
              <a:ext uri="{FF2B5EF4-FFF2-40B4-BE49-F238E27FC236}">
                <a16:creationId xmlns:a16="http://schemas.microsoft.com/office/drawing/2014/main" id="{FB70B8CA-85E6-4D59-B754-39E47BB32D77}"/>
              </a:ext>
            </a:extLst>
          </p:cNvPr>
          <p:cNvSpPr txBox="1"/>
          <p:nvPr/>
        </p:nvSpPr>
        <p:spPr>
          <a:xfrm>
            <a:off x="7080543" y="4588705"/>
            <a:ext cx="301686" cy="369332"/>
          </a:xfrm>
          <a:prstGeom prst="rect">
            <a:avLst/>
          </a:prstGeom>
          <a:noFill/>
        </p:spPr>
        <p:txBody>
          <a:bodyPr wrap="none" rtlCol="0">
            <a:spAutoFit/>
          </a:bodyPr>
          <a:lstStyle/>
          <a:p>
            <a:r>
              <a:rPr lang="en-US" dirty="0"/>
              <a:t>2</a:t>
            </a:r>
            <a:endParaRPr lang="vi-VN" dirty="0"/>
          </a:p>
        </p:txBody>
      </p:sp>
      <p:sp>
        <p:nvSpPr>
          <p:cNvPr id="58" name="TextBox 93">
            <a:extLst>
              <a:ext uri="{FF2B5EF4-FFF2-40B4-BE49-F238E27FC236}">
                <a16:creationId xmlns:a16="http://schemas.microsoft.com/office/drawing/2014/main" id="{2DFECE4F-C336-40A3-A793-93365CC7B1FE}"/>
              </a:ext>
            </a:extLst>
          </p:cNvPr>
          <p:cNvSpPr txBox="1"/>
          <p:nvPr/>
        </p:nvSpPr>
        <p:spPr>
          <a:xfrm>
            <a:off x="5002347" y="4229254"/>
            <a:ext cx="301686" cy="369332"/>
          </a:xfrm>
          <a:prstGeom prst="rect">
            <a:avLst/>
          </a:prstGeom>
          <a:noFill/>
        </p:spPr>
        <p:txBody>
          <a:bodyPr wrap="none" rtlCol="0">
            <a:spAutoFit/>
          </a:bodyPr>
          <a:lstStyle/>
          <a:p>
            <a:r>
              <a:rPr lang="en-US" dirty="0"/>
              <a:t>5</a:t>
            </a:r>
            <a:endParaRPr lang="vi-VN" dirty="0"/>
          </a:p>
        </p:txBody>
      </p:sp>
      <p:cxnSp>
        <p:nvCxnSpPr>
          <p:cNvPr id="59" name="Straight Connector 95">
            <a:extLst>
              <a:ext uri="{FF2B5EF4-FFF2-40B4-BE49-F238E27FC236}">
                <a16:creationId xmlns:a16="http://schemas.microsoft.com/office/drawing/2014/main" id="{E57DBDA3-0288-4698-8B0F-ADAC61A69821}"/>
              </a:ext>
            </a:extLst>
          </p:cNvPr>
          <p:cNvCxnSpPr>
            <a:stCxn id="33" idx="3"/>
            <a:endCxn id="37" idx="0"/>
          </p:cNvCxnSpPr>
          <p:nvPr/>
        </p:nvCxnSpPr>
        <p:spPr>
          <a:xfrm flipH="1">
            <a:off x="5046231" y="3500634"/>
            <a:ext cx="700800" cy="16825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96">
            <a:extLst>
              <a:ext uri="{FF2B5EF4-FFF2-40B4-BE49-F238E27FC236}">
                <a16:creationId xmlns:a16="http://schemas.microsoft.com/office/drawing/2014/main" id="{42F6D799-BB7C-4912-9AF9-5DD1FC7EA3A5}"/>
              </a:ext>
            </a:extLst>
          </p:cNvPr>
          <p:cNvSpPr txBox="1"/>
          <p:nvPr/>
        </p:nvSpPr>
        <p:spPr>
          <a:xfrm>
            <a:off x="5280000" y="3711995"/>
            <a:ext cx="349776" cy="369332"/>
          </a:xfrm>
          <a:prstGeom prst="rect">
            <a:avLst/>
          </a:prstGeom>
          <a:noFill/>
        </p:spPr>
        <p:txBody>
          <a:bodyPr wrap="none" rtlCol="0">
            <a:spAutoFit/>
          </a:bodyPr>
          <a:lstStyle/>
          <a:p>
            <a:r>
              <a:rPr lang="en-US" dirty="0">
                <a:solidFill>
                  <a:srgbClr val="FF0000"/>
                </a:solidFill>
              </a:rPr>
              <a:t>w</a:t>
            </a:r>
            <a:endParaRPr lang="vi-VN" dirty="0">
              <a:solidFill>
                <a:srgbClr val="FF0000"/>
              </a:solidFill>
            </a:endParaRPr>
          </a:p>
        </p:txBody>
      </p:sp>
    </p:spTree>
    <p:extLst>
      <p:ext uri="{BB962C8B-B14F-4D97-AF65-F5344CB8AC3E}">
        <p14:creationId xmlns:p14="http://schemas.microsoft.com/office/powerpoint/2010/main" val="3693890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49751"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6"/>
            </a:pPr>
            <a:r>
              <a:rPr lang="vi-VN"/>
              <a:t>Lưu thông tin đồ thị xuống file</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35</a:t>
            </a:fld>
            <a:endParaRPr lang="vi-VN"/>
          </a:p>
        </p:txBody>
      </p:sp>
    </p:spTree>
    <p:extLst>
      <p:ext uri="{BB962C8B-B14F-4D97-AF65-F5344CB8AC3E}">
        <p14:creationId xmlns:p14="http://schemas.microsoft.com/office/powerpoint/2010/main" val="2531486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36103"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7"/>
            </a:pPr>
            <a:r>
              <a:rPr lang="vi-VN"/>
              <a:t>Tạo đồ thị dữ liệu được lấy từ file</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36</a:t>
            </a:fld>
            <a:endParaRPr lang="vi-VN"/>
          </a:p>
        </p:txBody>
      </p:sp>
    </p:spTree>
    <p:extLst>
      <p:ext uri="{BB962C8B-B14F-4D97-AF65-F5344CB8AC3E}">
        <p14:creationId xmlns:p14="http://schemas.microsoft.com/office/powerpoint/2010/main" val="4117941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49751"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8"/>
            </a:pPr>
            <a:r>
              <a:rPr lang="vi-VN"/>
              <a:t>Duyệt đồ thị theo chiều rộng</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37</a:t>
            </a:fld>
            <a:endParaRPr lang="vi-VN"/>
          </a:p>
        </p:txBody>
      </p:sp>
    </p:spTree>
    <p:extLst>
      <p:ext uri="{BB962C8B-B14F-4D97-AF65-F5344CB8AC3E}">
        <p14:creationId xmlns:p14="http://schemas.microsoft.com/office/powerpoint/2010/main" val="318866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49751"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8"/>
            </a:pPr>
            <a:r>
              <a:rPr lang="vi-VN"/>
              <a:t>Duyệt đồ thị theo chiều rộng</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38</a:t>
            </a:fld>
            <a:endParaRPr lang="vi-VN"/>
          </a:p>
        </p:txBody>
      </p:sp>
      <p:sp>
        <p:nvSpPr>
          <p:cNvPr id="6" name="Oval 24">
            <a:extLst>
              <a:ext uri="{FF2B5EF4-FFF2-40B4-BE49-F238E27FC236}">
                <a16:creationId xmlns:a16="http://schemas.microsoft.com/office/drawing/2014/main" id="{1A0C16DD-D0E1-41BB-A56A-60F37107B92B}"/>
              </a:ext>
            </a:extLst>
          </p:cNvPr>
          <p:cNvSpPr/>
          <p:nvPr/>
        </p:nvSpPr>
        <p:spPr>
          <a:xfrm>
            <a:off x="5538355" y="2957057"/>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7" name="Oval 25">
            <a:extLst>
              <a:ext uri="{FF2B5EF4-FFF2-40B4-BE49-F238E27FC236}">
                <a16:creationId xmlns:a16="http://schemas.microsoft.com/office/drawing/2014/main" id="{DAE5348B-25AD-4EFF-A7E1-C24FC1175FD3}"/>
              </a:ext>
            </a:extLst>
          </p:cNvPr>
          <p:cNvSpPr/>
          <p:nvPr/>
        </p:nvSpPr>
        <p:spPr>
          <a:xfrm>
            <a:off x="5538355" y="405998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8" name="Oval 26">
            <a:extLst>
              <a:ext uri="{FF2B5EF4-FFF2-40B4-BE49-F238E27FC236}">
                <a16:creationId xmlns:a16="http://schemas.microsoft.com/office/drawing/2014/main" id="{A4AC5471-4BDC-4809-889B-F2780DD3DA93}"/>
              </a:ext>
            </a:extLst>
          </p:cNvPr>
          <p:cNvSpPr/>
          <p:nvPr/>
        </p:nvSpPr>
        <p:spPr>
          <a:xfrm>
            <a:off x="6858000" y="36888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9" name="Oval 28">
            <a:extLst>
              <a:ext uri="{FF2B5EF4-FFF2-40B4-BE49-F238E27FC236}">
                <a16:creationId xmlns:a16="http://schemas.microsoft.com/office/drawing/2014/main" id="{215F5355-2BA9-481E-BA49-5DAEE72C1451}"/>
              </a:ext>
            </a:extLst>
          </p:cNvPr>
          <p:cNvSpPr/>
          <p:nvPr/>
        </p:nvSpPr>
        <p:spPr>
          <a:xfrm>
            <a:off x="6400800" y="50358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10" name="Oval 29">
            <a:extLst>
              <a:ext uri="{FF2B5EF4-FFF2-40B4-BE49-F238E27FC236}">
                <a16:creationId xmlns:a16="http://schemas.microsoft.com/office/drawing/2014/main" id="{5E8B1987-6CDC-431D-8D6B-2B49C5690B73}"/>
              </a:ext>
            </a:extLst>
          </p:cNvPr>
          <p:cNvSpPr/>
          <p:nvPr/>
        </p:nvSpPr>
        <p:spPr>
          <a:xfrm>
            <a:off x="4675910" y="50358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11" name="Oval 30">
            <a:extLst>
              <a:ext uri="{FF2B5EF4-FFF2-40B4-BE49-F238E27FC236}">
                <a16:creationId xmlns:a16="http://schemas.microsoft.com/office/drawing/2014/main" id="{02B31007-C67B-48FA-B7F5-FE672F537526}"/>
              </a:ext>
            </a:extLst>
          </p:cNvPr>
          <p:cNvSpPr/>
          <p:nvPr/>
        </p:nvSpPr>
        <p:spPr>
          <a:xfrm>
            <a:off x="4218710" y="36888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12" name="Straight Connector 31">
            <a:extLst>
              <a:ext uri="{FF2B5EF4-FFF2-40B4-BE49-F238E27FC236}">
                <a16:creationId xmlns:a16="http://schemas.microsoft.com/office/drawing/2014/main" id="{768D03E5-6F43-4B67-B237-F855A92C84B9}"/>
              </a:ext>
            </a:extLst>
          </p:cNvPr>
          <p:cNvCxnSpPr>
            <a:cxnSpLocks/>
            <a:stCxn id="11" idx="7"/>
          </p:cNvCxnSpPr>
          <p:nvPr/>
        </p:nvCxnSpPr>
        <p:spPr>
          <a:xfrm flipV="1">
            <a:off x="4608955" y="31953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32">
            <a:extLst>
              <a:ext uri="{FF2B5EF4-FFF2-40B4-BE49-F238E27FC236}">
                <a16:creationId xmlns:a16="http://schemas.microsoft.com/office/drawing/2014/main" id="{C3A39D02-1B4F-42F9-8237-946A54F66497}"/>
              </a:ext>
            </a:extLst>
          </p:cNvPr>
          <p:cNvCxnSpPr>
            <a:cxnSpLocks/>
            <a:endCxn id="8" idx="1"/>
          </p:cNvCxnSpPr>
          <p:nvPr/>
        </p:nvCxnSpPr>
        <p:spPr>
          <a:xfrm>
            <a:off x="5995555" y="31953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33">
            <a:extLst>
              <a:ext uri="{FF2B5EF4-FFF2-40B4-BE49-F238E27FC236}">
                <a16:creationId xmlns:a16="http://schemas.microsoft.com/office/drawing/2014/main" id="{43CBF682-5367-4ED1-9B45-0941ED9189A7}"/>
              </a:ext>
            </a:extLst>
          </p:cNvPr>
          <p:cNvCxnSpPr>
            <a:stCxn id="8" idx="4"/>
            <a:endCxn id="9" idx="7"/>
          </p:cNvCxnSpPr>
          <p:nvPr/>
        </p:nvCxnSpPr>
        <p:spPr>
          <a:xfrm flipH="1">
            <a:off x="6791045" y="41356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34">
            <a:extLst>
              <a:ext uri="{FF2B5EF4-FFF2-40B4-BE49-F238E27FC236}">
                <a16:creationId xmlns:a16="http://schemas.microsoft.com/office/drawing/2014/main" id="{F280B68A-D68E-4596-9DF9-3BBFAF393395}"/>
              </a:ext>
            </a:extLst>
          </p:cNvPr>
          <p:cNvCxnSpPr>
            <a:stCxn id="11" idx="4"/>
            <a:endCxn id="10" idx="1"/>
          </p:cNvCxnSpPr>
          <p:nvPr/>
        </p:nvCxnSpPr>
        <p:spPr>
          <a:xfrm>
            <a:off x="4447310" y="41356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35">
            <a:extLst>
              <a:ext uri="{FF2B5EF4-FFF2-40B4-BE49-F238E27FC236}">
                <a16:creationId xmlns:a16="http://schemas.microsoft.com/office/drawing/2014/main" id="{53C9E525-7F19-4B3A-9B48-D12CD33B9606}"/>
              </a:ext>
            </a:extLst>
          </p:cNvPr>
          <p:cNvCxnSpPr>
            <a:stCxn id="10" idx="6"/>
            <a:endCxn id="9" idx="2"/>
          </p:cNvCxnSpPr>
          <p:nvPr/>
        </p:nvCxnSpPr>
        <p:spPr>
          <a:xfrm>
            <a:off x="5133110" y="5259264"/>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36">
            <a:extLst>
              <a:ext uri="{FF2B5EF4-FFF2-40B4-BE49-F238E27FC236}">
                <a16:creationId xmlns:a16="http://schemas.microsoft.com/office/drawing/2014/main" id="{9E4866FE-A0E5-4398-ABEF-27821B7ECB6F}"/>
              </a:ext>
            </a:extLst>
          </p:cNvPr>
          <p:cNvCxnSpPr>
            <a:cxnSpLocks/>
            <a:endCxn id="7" idx="0"/>
          </p:cNvCxnSpPr>
          <p:nvPr/>
        </p:nvCxnSpPr>
        <p:spPr>
          <a:xfrm>
            <a:off x="5766955" y="3418718"/>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37">
            <a:extLst>
              <a:ext uri="{FF2B5EF4-FFF2-40B4-BE49-F238E27FC236}">
                <a16:creationId xmlns:a16="http://schemas.microsoft.com/office/drawing/2014/main" id="{A5E6A256-7079-44DB-8425-B795891BF2F2}"/>
              </a:ext>
            </a:extLst>
          </p:cNvPr>
          <p:cNvCxnSpPr>
            <a:stCxn id="11" idx="5"/>
            <a:endCxn id="7" idx="2"/>
          </p:cNvCxnSpPr>
          <p:nvPr/>
        </p:nvCxnSpPr>
        <p:spPr>
          <a:xfrm>
            <a:off x="4608955" y="40702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38">
            <a:extLst>
              <a:ext uri="{FF2B5EF4-FFF2-40B4-BE49-F238E27FC236}">
                <a16:creationId xmlns:a16="http://schemas.microsoft.com/office/drawing/2014/main" id="{CE9A06A2-5DB0-46F1-A248-996F659BE500}"/>
              </a:ext>
            </a:extLst>
          </p:cNvPr>
          <p:cNvCxnSpPr>
            <a:stCxn id="7" idx="6"/>
            <a:endCxn id="8" idx="3"/>
          </p:cNvCxnSpPr>
          <p:nvPr/>
        </p:nvCxnSpPr>
        <p:spPr>
          <a:xfrm flipV="1">
            <a:off x="5995555" y="40702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39">
            <a:extLst>
              <a:ext uri="{FF2B5EF4-FFF2-40B4-BE49-F238E27FC236}">
                <a16:creationId xmlns:a16="http://schemas.microsoft.com/office/drawing/2014/main" id="{F2BE0298-798C-4B59-958E-1CB5E80170AE}"/>
              </a:ext>
            </a:extLst>
          </p:cNvPr>
          <p:cNvCxnSpPr>
            <a:stCxn id="7" idx="5"/>
            <a:endCxn id="9" idx="1"/>
          </p:cNvCxnSpPr>
          <p:nvPr/>
        </p:nvCxnSpPr>
        <p:spPr>
          <a:xfrm>
            <a:off x="5928600" y="4441355"/>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41">
            <a:extLst>
              <a:ext uri="{FF2B5EF4-FFF2-40B4-BE49-F238E27FC236}">
                <a16:creationId xmlns:a16="http://schemas.microsoft.com/office/drawing/2014/main" id="{4EFFC1A5-6D2A-4A68-980F-B3B5F8FB1B26}"/>
              </a:ext>
            </a:extLst>
          </p:cNvPr>
          <p:cNvCxnSpPr>
            <a:stCxn id="7" idx="3"/>
            <a:endCxn id="10" idx="7"/>
          </p:cNvCxnSpPr>
          <p:nvPr/>
        </p:nvCxnSpPr>
        <p:spPr>
          <a:xfrm flipH="1">
            <a:off x="5066155" y="4441355"/>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43">
            <a:extLst>
              <a:ext uri="{FF2B5EF4-FFF2-40B4-BE49-F238E27FC236}">
                <a16:creationId xmlns:a16="http://schemas.microsoft.com/office/drawing/2014/main" id="{274164B0-7E58-46BC-84D6-B331D1642E3E}"/>
              </a:ext>
            </a:extLst>
          </p:cNvPr>
          <p:cNvSpPr txBox="1"/>
          <p:nvPr/>
        </p:nvSpPr>
        <p:spPr>
          <a:xfrm>
            <a:off x="4901033" y="3195313"/>
            <a:ext cx="301686" cy="369332"/>
          </a:xfrm>
          <a:prstGeom prst="rect">
            <a:avLst/>
          </a:prstGeom>
          <a:noFill/>
        </p:spPr>
        <p:txBody>
          <a:bodyPr wrap="none" rtlCol="0">
            <a:spAutoFit/>
          </a:bodyPr>
          <a:lstStyle/>
          <a:p>
            <a:r>
              <a:rPr lang="en-US" dirty="0"/>
              <a:t>6</a:t>
            </a:r>
            <a:endParaRPr lang="vi-VN" dirty="0"/>
          </a:p>
        </p:txBody>
      </p:sp>
      <p:sp>
        <p:nvSpPr>
          <p:cNvPr id="23" name="TextBox 44">
            <a:extLst>
              <a:ext uri="{FF2B5EF4-FFF2-40B4-BE49-F238E27FC236}">
                <a16:creationId xmlns:a16="http://schemas.microsoft.com/office/drawing/2014/main" id="{25076119-493F-42B6-82D7-26290E6DEFA4}"/>
              </a:ext>
            </a:extLst>
          </p:cNvPr>
          <p:cNvSpPr txBox="1"/>
          <p:nvPr/>
        </p:nvSpPr>
        <p:spPr>
          <a:xfrm>
            <a:off x="6309412" y="3184958"/>
            <a:ext cx="301686" cy="369332"/>
          </a:xfrm>
          <a:prstGeom prst="rect">
            <a:avLst/>
          </a:prstGeom>
          <a:noFill/>
        </p:spPr>
        <p:txBody>
          <a:bodyPr wrap="none" rtlCol="0">
            <a:spAutoFit/>
          </a:bodyPr>
          <a:lstStyle/>
          <a:p>
            <a:r>
              <a:rPr lang="en-US" dirty="0"/>
              <a:t>5</a:t>
            </a:r>
            <a:endParaRPr lang="vi-VN" dirty="0"/>
          </a:p>
        </p:txBody>
      </p:sp>
      <p:sp>
        <p:nvSpPr>
          <p:cNvPr id="24" name="TextBox 46">
            <a:extLst>
              <a:ext uri="{FF2B5EF4-FFF2-40B4-BE49-F238E27FC236}">
                <a16:creationId xmlns:a16="http://schemas.microsoft.com/office/drawing/2014/main" id="{6C7FE8A9-F07F-422B-8B9B-B33E9B80BBEF}"/>
              </a:ext>
            </a:extLst>
          </p:cNvPr>
          <p:cNvSpPr txBox="1"/>
          <p:nvPr/>
        </p:nvSpPr>
        <p:spPr>
          <a:xfrm>
            <a:off x="4296467" y="4433825"/>
            <a:ext cx="301686" cy="369332"/>
          </a:xfrm>
          <a:prstGeom prst="rect">
            <a:avLst/>
          </a:prstGeom>
          <a:noFill/>
        </p:spPr>
        <p:txBody>
          <a:bodyPr wrap="none" rtlCol="0">
            <a:spAutoFit/>
          </a:bodyPr>
          <a:lstStyle/>
          <a:p>
            <a:r>
              <a:rPr lang="en-US" dirty="0"/>
              <a:t>3</a:t>
            </a:r>
            <a:endParaRPr lang="vi-VN" dirty="0"/>
          </a:p>
        </p:txBody>
      </p:sp>
      <p:sp>
        <p:nvSpPr>
          <p:cNvPr id="25" name="TextBox 47">
            <a:extLst>
              <a:ext uri="{FF2B5EF4-FFF2-40B4-BE49-F238E27FC236}">
                <a16:creationId xmlns:a16="http://schemas.microsoft.com/office/drawing/2014/main" id="{A53D029F-7F74-47DE-AC51-C372127DD8E2}"/>
              </a:ext>
            </a:extLst>
          </p:cNvPr>
          <p:cNvSpPr txBox="1"/>
          <p:nvPr/>
        </p:nvSpPr>
        <p:spPr>
          <a:xfrm>
            <a:off x="5705742" y="3554780"/>
            <a:ext cx="301686" cy="369332"/>
          </a:xfrm>
          <a:prstGeom prst="rect">
            <a:avLst/>
          </a:prstGeom>
          <a:noFill/>
        </p:spPr>
        <p:txBody>
          <a:bodyPr wrap="none" rtlCol="0">
            <a:spAutoFit/>
          </a:bodyPr>
          <a:lstStyle/>
          <a:p>
            <a:r>
              <a:rPr lang="en-US" dirty="0"/>
              <a:t>1</a:t>
            </a:r>
            <a:endParaRPr lang="vi-VN" dirty="0"/>
          </a:p>
        </p:txBody>
      </p:sp>
      <p:sp>
        <p:nvSpPr>
          <p:cNvPr id="26" name="TextBox 48">
            <a:extLst>
              <a:ext uri="{FF2B5EF4-FFF2-40B4-BE49-F238E27FC236}">
                <a16:creationId xmlns:a16="http://schemas.microsoft.com/office/drawing/2014/main" id="{FF558479-EFDC-4C9C-8EE8-522B6F1A4CAA}"/>
              </a:ext>
            </a:extLst>
          </p:cNvPr>
          <p:cNvSpPr txBox="1"/>
          <p:nvPr/>
        </p:nvSpPr>
        <p:spPr>
          <a:xfrm>
            <a:off x="5335732" y="4588104"/>
            <a:ext cx="301686" cy="369332"/>
          </a:xfrm>
          <a:prstGeom prst="rect">
            <a:avLst/>
          </a:prstGeom>
          <a:noFill/>
        </p:spPr>
        <p:txBody>
          <a:bodyPr wrap="none" rtlCol="0">
            <a:spAutoFit/>
          </a:bodyPr>
          <a:lstStyle/>
          <a:p>
            <a:r>
              <a:rPr lang="en-US" dirty="0"/>
              <a:t>6</a:t>
            </a:r>
            <a:endParaRPr lang="vi-VN" dirty="0"/>
          </a:p>
        </p:txBody>
      </p:sp>
      <p:sp>
        <p:nvSpPr>
          <p:cNvPr id="27" name="TextBox 50">
            <a:extLst>
              <a:ext uri="{FF2B5EF4-FFF2-40B4-BE49-F238E27FC236}">
                <a16:creationId xmlns:a16="http://schemas.microsoft.com/office/drawing/2014/main" id="{2454DA11-845D-49C8-B676-43D55D5A2BEE}"/>
              </a:ext>
            </a:extLst>
          </p:cNvPr>
          <p:cNvSpPr txBox="1"/>
          <p:nvPr/>
        </p:nvSpPr>
        <p:spPr>
          <a:xfrm>
            <a:off x="5927779" y="4599326"/>
            <a:ext cx="301686" cy="369332"/>
          </a:xfrm>
          <a:prstGeom prst="rect">
            <a:avLst/>
          </a:prstGeom>
          <a:noFill/>
        </p:spPr>
        <p:txBody>
          <a:bodyPr wrap="none" rtlCol="0">
            <a:spAutoFit/>
          </a:bodyPr>
          <a:lstStyle/>
          <a:p>
            <a:r>
              <a:rPr lang="en-US" dirty="0"/>
              <a:t>4</a:t>
            </a:r>
            <a:endParaRPr lang="vi-VN" dirty="0"/>
          </a:p>
        </p:txBody>
      </p:sp>
      <p:sp>
        <p:nvSpPr>
          <p:cNvPr id="28" name="TextBox 52">
            <a:extLst>
              <a:ext uri="{FF2B5EF4-FFF2-40B4-BE49-F238E27FC236}">
                <a16:creationId xmlns:a16="http://schemas.microsoft.com/office/drawing/2014/main" id="{E2EDC648-D1A5-4DAF-95A6-A0669D9BCDA2}"/>
              </a:ext>
            </a:extLst>
          </p:cNvPr>
          <p:cNvSpPr txBox="1"/>
          <p:nvPr/>
        </p:nvSpPr>
        <p:spPr>
          <a:xfrm>
            <a:off x="6314235" y="4104740"/>
            <a:ext cx="301686" cy="369332"/>
          </a:xfrm>
          <a:prstGeom prst="rect">
            <a:avLst/>
          </a:prstGeom>
          <a:noFill/>
        </p:spPr>
        <p:txBody>
          <a:bodyPr wrap="none" rtlCol="0">
            <a:spAutoFit/>
          </a:bodyPr>
          <a:lstStyle/>
          <a:p>
            <a:r>
              <a:rPr lang="en-US" dirty="0"/>
              <a:t>5</a:t>
            </a:r>
            <a:endParaRPr lang="vi-VN" dirty="0"/>
          </a:p>
        </p:txBody>
      </p:sp>
      <p:sp>
        <p:nvSpPr>
          <p:cNvPr id="29" name="TextBox 53">
            <a:extLst>
              <a:ext uri="{FF2B5EF4-FFF2-40B4-BE49-F238E27FC236}">
                <a16:creationId xmlns:a16="http://schemas.microsoft.com/office/drawing/2014/main" id="{E3D91AB1-41E6-4858-9F35-01F59CDDA662}"/>
              </a:ext>
            </a:extLst>
          </p:cNvPr>
          <p:cNvSpPr txBox="1"/>
          <p:nvPr/>
        </p:nvSpPr>
        <p:spPr>
          <a:xfrm>
            <a:off x="5616112" y="5190969"/>
            <a:ext cx="301686" cy="369332"/>
          </a:xfrm>
          <a:prstGeom prst="rect">
            <a:avLst/>
          </a:prstGeom>
          <a:noFill/>
        </p:spPr>
        <p:txBody>
          <a:bodyPr wrap="none" rtlCol="0">
            <a:spAutoFit/>
          </a:bodyPr>
          <a:lstStyle/>
          <a:p>
            <a:r>
              <a:rPr lang="en-US" dirty="0"/>
              <a:t>6</a:t>
            </a:r>
            <a:endParaRPr lang="vi-VN" dirty="0"/>
          </a:p>
        </p:txBody>
      </p:sp>
      <p:sp>
        <p:nvSpPr>
          <p:cNvPr id="30" name="TextBox 54">
            <a:extLst>
              <a:ext uri="{FF2B5EF4-FFF2-40B4-BE49-F238E27FC236}">
                <a16:creationId xmlns:a16="http://schemas.microsoft.com/office/drawing/2014/main" id="{47038088-6754-45ED-B867-B3E5E447B804}"/>
              </a:ext>
            </a:extLst>
          </p:cNvPr>
          <p:cNvSpPr txBox="1"/>
          <p:nvPr/>
        </p:nvSpPr>
        <p:spPr>
          <a:xfrm>
            <a:off x="6938822" y="4441355"/>
            <a:ext cx="301686" cy="369332"/>
          </a:xfrm>
          <a:prstGeom prst="rect">
            <a:avLst/>
          </a:prstGeom>
          <a:noFill/>
        </p:spPr>
        <p:txBody>
          <a:bodyPr wrap="none" rtlCol="0">
            <a:spAutoFit/>
          </a:bodyPr>
          <a:lstStyle/>
          <a:p>
            <a:r>
              <a:rPr lang="en-US" dirty="0"/>
              <a:t>2</a:t>
            </a:r>
            <a:endParaRPr lang="vi-VN" dirty="0"/>
          </a:p>
        </p:txBody>
      </p:sp>
      <p:sp>
        <p:nvSpPr>
          <p:cNvPr id="31" name="TextBox 55">
            <a:extLst>
              <a:ext uri="{FF2B5EF4-FFF2-40B4-BE49-F238E27FC236}">
                <a16:creationId xmlns:a16="http://schemas.microsoft.com/office/drawing/2014/main" id="{203AF8F8-9E05-474C-BA4A-DF9B4930EFDE}"/>
              </a:ext>
            </a:extLst>
          </p:cNvPr>
          <p:cNvSpPr txBox="1"/>
          <p:nvPr/>
        </p:nvSpPr>
        <p:spPr>
          <a:xfrm>
            <a:off x="4902988" y="4095232"/>
            <a:ext cx="301686" cy="369332"/>
          </a:xfrm>
          <a:prstGeom prst="rect">
            <a:avLst/>
          </a:prstGeom>
          <a:noFill/>
        </p:spPr>
        <p:txBody>
          <a:bodyPr wrap="none" rtlCol="0">
            <a:spAutoFit/>
          </a:bodyPr>
          <a:lstStyle/>
          <a:p>
            <a:r>
              <a:rPr lang="en-US" dirty="0"/>
              <a:t>5</a:t>
            </a:r>
            <a:endParaRPr lang="vi-VN" dirty="0"/>
          </a:p>
        </p:txBody>
      </p:sp>
    </p:spTree>
    <p:extLst>
      <p:ext uri="{BB962C8B-B14F-4D97-AF65-F5344CB8AC3E}">
        <p14:creationId xmlns:p14="http://schemas.microsoft.com/office/powerpoint/2010/main" val="356718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9"/>
            </a:pPr>
            <a:r>
              <a:rPr lang="vi-VN"/>
              <a:t>Duyệt đồ thị theo chiều sâu dùng vòng lặp</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39</a:t>
            </a:fld>
            <a:endParaRPr lang="vi-VN"/>
          </a:p>
        </p:txBody>
      </p:sp>
    </p:spTree>
    <p:extLst>
      <p:ext uri="{BB962C8B-B14F-4D97-AF65-F5344CB8AC3E}">
        <p14:creationId xmlns:p14="http://schemas.microsoft.com/office/powerpoint/2010/main" val="84569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 name="Chỗ dành sẵn cho Nội dung 3">
            <a:extLst>
              <a:ext uri="{FF2B5EF4-FFF2-40B4-BE49-F238E27FC236}">
                <a16:creationId xmlns:a16="http://schemas.microsoft.com/office/drawing/2014/main" id="{16060455-1F8D-47CB-AB62-609B005A9C49}"/>
              </a:ext>
            </a:extLst>
          </p:cNvPr>
          <p:cNvPicPr>
            <a:picLocks noChangeAspect="1"/>
          </p:cNvPicPr>
          <p:nvPr/>
        </p:nvPicPr>
        <p:blipFill>
          <a:blip r:embed="rId3"/>
          <a:stretch>
            <a:fillRect/>
          </a:stretch>
        </p:blipFill>
        <p:spPr>
          <a:xfrm>
            <a:off x="1118988" y="1424465"/>
            <a:ext cx="6112382" cy="4003609"/>
          </a:xfrm>
          <a:prstGeom prst="rect">
            <a:avLst/>
          </a:prstGeom>
        </p:spPr>
      </p:pic>
      <p:sp>
        <p:nvSpPr>
          <p:cNvPr id="2" name="Tiêu đề 1">
            <a:extLst>
              <a:ext uri="{FF2B5EF4-FFF2-40B4-BE49-F238E27FC236}">
                <a16:creationId xmlns:a16="http://schemas.microsoft.com/office/drawing/2014/main" id="{496B7D09-C447-4FAA-A9DC-39DD4A9CD141}"/>
              </a:ext>
            </a:extLst>
          </p:cNvPr>
          <p:cNvSpPr>
            <a:spLocks noGrp="1"/>
          </p:cNvSpPr>
          <p:nvPr>
            <p:ph type="title"/>
          </p:nvPr>
        </p:nvSpPr>
        <p:spPr>
          <a:xfrm>
            <a:off x="8036041" y="618518"/>
            <a:ext cx="3281003" cy="1478570"/>
          </a:xfrm>
        </p:spPr>
        <p:txBody>
          <a:bodyPr anchor="b">
            <a:normAutofit/>
          </a:bodyPr>
          <a:lstStyle/>
          <a:p>
            <a:r>
              <a:rPr lang="vi-VN" sz="2800"/>
              <a:t>I. tổng quan về phương pháp</a:t>
            </a:r>
          </a:p>
        </p:txBody>
      </p:sp>
      <p:sp>
        <p:nvSpPr>
          <p:cNvPr id="11" name="Content Placeholder 10">
            <a:extLst>
              <a:ext uri="{FF2B5EF4-FFF2-40B4-BE49-F238E27FC236}">
                <a16:creationId xmlns:a16="http://schemas.microsoft.com/office/drawing/2014/main" id="{A02CB59E-B4DB-49A8-BFB1-9DF9C1B9EC9D}"/>
              </a:ext>
            </a:extLst>
          </p:cNvPr>
          <p:cNvSpPr>
            <a:spLocks noGrp="1"/>
          </p:cNvSpPr>
          <p:nvPr>
            <p:ph idx="1"/>
          </p:nvPr>
        </p:nvSpPr>
        <p:spPr>
          <a:xfrm>
            <a:off x="8036041" y="2249487"/>
            <a:ext cx="3281004" cy="3541714"/>
          </a:xfrm>
        </p:spPr>
        <p:txBody>
          <a:bodyPr>
            <a:normAutofit/>
          </a:bodyPr>
          <a:lstStyle/>
          <a:p>
            <a:r>
              <a:rPr lang="vi-VN"/>
              <a:t>Hình 1. Minh họa bằng ma trận liền kề (ma trận kề)</a:t>
            </a:r>
            <a:endParaRPr lang="en-US"/>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a:xfrm>
            <a:off x="7456921" y="6309360"/>
            <a:ext cx="2743200" cy="365125"/>
          </a:xfrm>
        </p:spPr>
        <p:txBody>
          <a:bodyPr>
            <a:normAutofit/>
          </a:bodyPr>
          <a:lstStyle/>
          <a:p>
            <a:pPr>
              <a:spcAft>
                <a:spcPts val="600"/>
              </a:spcAft>
            </a:pPr>
            <a:fld id="{CF8B094E-B3F7-45CC-9FE8-D76D32A4AEFA}" type="datetime1">
              <a:rPr lang="vi-VN" smtClean="0"/>
              <a:pPr>
                <a:spcAft>
                  <a:spcPts val="600"/>
                </a:spcAft>
              </a:pPr>
              <a:t>06/04/2018</a:t>
            </a:fld>
            <a:endParaRPr lang="vi-VN"/>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a:xfrm>
            <a:off x="10276321" y="6309360"/>
            <a:ext cx="771089" cy="365125"/>
          </a:xfrm>
        </p:spPr>
        <p:txBody>
          <a:bodyPr>
            <a:normAutofit/>
          </a:bodyPr>
          <a:lstStyle/>
          <a:p>
            <a:pPr>
              <a:spcAft>
                <a:spcPts val="600"/>
              </a:spcAft>
            </a:pPr>
            <a:fld id="{0B2CFA18-319A-48AE-A18B-716ED0DA894D}" type="slidenum">
              <a:rPr lang="vi-VN" smtClean="0"/>
              <a:pPr>
                <a:spcAft>
                  <a:spcPts val="600"/>
                </a:spcAft>
              </a:pPr>
              <a:t>4</a:t>
            </a:fld>
            <a:endParaRPr lang="vi-VN"/>
          </a:p>
        </p:txBody>
      </p:sp>
    </p:spTree>
    <p:extLst>
      <p:ext uri="{BB962C8B-B14F-4D97-AF65-F5344CB8AC3E}">
        <p14:creationId xmlns:p14="http://schemas.microsoft.com/office/powerpoint/2010/main" val="4057866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3" y="618518"/>
            <a:ext cx="10022456"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9"/>
            </a:pPr>
            <a:r>
              <a:rPr lang="vi-VN"/>
              <a:t>Duyệt đồ thị theo chiều sâu dùng vòng lặp</a:t>
            </a:r>
          </a:p>
          <a:p>
            <a:pPr marL="0" indent="0">
              <a:buNone/>
            </a:pPr>
            <a:endParaRPr lang="vi-VN"/>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40</a:t>
            </a:fld>
            <a:endParaRPr lang="vi-VN"/>
          </a:p>
        </p:txBody>
      </p:sp>
      <p:sp>
        <p:nvSpPr>
          <p:cNvPr id="6" name="Oval 24">
            <a:extLst>
              <a:ext uri="{FF2B5EF4-FFF2-40B4-BE49-F238E27FC236}">
                <a16:creationId xmlns:a16="http://schemas.microsoft.com/office/drawing/2014/main" id="{18854EB0-A919-467D-8E1C-570A0D8B72C7}"/>
              </a:ext>
            </a:extLst>
          </p:cNvPr>
          <p:cNvSpPr/>
          <p:nvPr/>
        </p:nvSpPr>
        <p:spPr>
          <a:xfrm>
            <a:off x="5538355" y="2957057"/>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7" name="Oval 25">
            <a:extLst>
              <a:ext uri="{FF2B5EF4-FFF2-40B4-BE49-F238E27FC236}">
                <a16:creationId xmlns:a16="http://schemas.microsoft.com/office/drawing/2014/main" id="{11F2DB7C-1FDC-4189-BECB-B1F7D8EAE96F}"/>
              </a:ext>
            </a:extLst>
          </p:cNvPr>
          <p:cNvSpPr/>
          <p:nvPr/>
        </p:nvSpPr>
        <p:spPr>
          <a:xfrm>
            <a:off x="5538355" y="4059980"/>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8" name="Oval 26">
            <a:extLst>
              <a:ext uri="{FF2B5EF4-FFF2-40B4-BE49-F238E27FC236}">
                <a16:creationId xmlns:a16="http://schemas.microsoft.com/office/drawing/2014/main" id="{C446225F-C555-4302-A56F-2B84BB920551}"/>
              </a:ext>
            </a:extLst>
          </p:cNvPr>
          <p:cNvSpPr/>
          <p:nvPr/>
        </p:nvSpPr>
        <p:spPr>
          <a:xfrm>
            <a:off x="6858000" y="36888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9" name="Oval 28">
            <a:extLst>
              <a:ext uri="{FF2B5EF4-FFF2-40B4-BE49-F238E27FC236}">
                <a16:creationId xmlns:a16="http://schemas.microsoft.com/office/drawing/2014/main" id="{9D8D505B-2EB6-4EAC-96E1-E0A9415B858D}"/>
              </a:ext>
            </a:extLst>
          </p:cNvPr>
          <p:cNvSpPr/>
          <p:nvPr/>
        </p:nvSpPr>
        <p:spPr>
          <a:xfrm>
            <a:off x="6400800" y="50358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vi-VN" dirty="0"/>
          </a:p>
        </p:txBody>
      </p:sp>
      <p:sp>
        <p:nvSpPr>
          <p:cNvPr id="10" name="Oval 29">
            <a:extLst>
              <a:ext uri="{FF2B5EF4-FFF2-40B4-BE49-F238E27FC236}">
                <a16:creationId xmlns:a16="http://schemas.microsoft.com/office/drawing/2014/main" id="{E77E8922-E8AC-4085-A893-A9EC74A62CA3}"/>
              </a:ext>
            </a:extLst>
          </p:cNvPr>
          <p:cNvSpPr/>
          <p:nvPr/>
        </p:nvSpPr>
        <p:spPr>
          <a:xfrm>
            <a:off x="4675910" y="5035859"/>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vi-VN" dirty="0"/>
          </a:p>
        </p:txBody>
      </p:sp>
      <p:sp>
        <p:nvSpPr>
          <p:cNvPr id="11" name="Oval 30">
            <a:extLst>
              <a:ext uri="{FF2B5EF4-FFF2-40B4-BE49-F238E27FC236}">
                <a16:creationId xmlns:a16="http://schemas.microsoft.com/office/drawing/2014/main" id="{C4F45CEC-774E-4F21-A6C3-6F4DB72C1E83}"/>
              </a:ext>
            </a:extLst>
          </p:cNvPr>
          <p:cNvSpPr/>
          <p:nvPr/>
        </p:nvSpPr>
        <p:spPr>
          <a:xfrm>
            <a:off x="4218710" y="3688881"/>
            <a:ext cx="457200" cy="446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cxnSp>
        <p:nvCxnSpPr>
          <p:cNvPr id="12" name="Straight Connector 31">
            <a:extLst>
              <a:ext uri="{FF2B5EF4-FFF2-40B4-BE49-F238E27FC236}">
                <a16:creationId xmlns:a16="http://schemas.microsoft.com/office/drawing/2014/main" id="{982E02E8-D7F9-4875-9881-F62799613004}"/>
              </a:ext>
            </a:extLst>
          </p:cNvPr>
          <p:cNvCxnSpPr>
            <a:cxnSpLocks/>
            <a:stCxn id="11" idx="7"/>
          </p:cNvCxnSpPr>
          <p:nvPr/>
        </p:nvCxnSpPr>
        <p:spPr>
          <a:xfrm flipV="1">
            <a:off x="4608955" y="31953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32">
            <a:extLst>
              <a:ext uri="{FF2B5EF4-FFF2-40B4-BE49-F238E27FC236}">
                <a16:creationId xmlns:a16="http://schemas.microsoft.com/office/drawing/2014/main" id="{05C53064-2C4E-4921-9C48-2F5B04AFF38C}"/>
              </a:ext>
            </a:extLst>
          </p:cNvPr>
          <p:cNvCxnSpPr>
            <a:cxnSpLocks/>
            <a:endCxn id="8" idx="1"/>
          </p:cNvCxnSpPr>
          <p:nvPr/>
        </p:nvCxnSpPr>
        <p:spPr>
          <a:xfrm>
            <a:off x="5995555" y="3195314"/>
            <a:ext cx="929400" cy="559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33">
            <a:extLst>
              <a:ext uri="{FF2B5EF4-FFF2-40B4-BE49-F238E27FC236}">
                <a16:creationId xmlns:a16="http://schemas.microsoft.com/office/drawing/2014/main" id="{12E4C652-0349-416A-BA78-6FD6ECE0BB4B}"/>
              </a:ext>
            </a:extLst>
          </p:cNvPr>
          <p:cNvCxnSpPr>
            <a:stCxn id="8" idx="4"/>
            <a:endCxn id="9" idx="7"/>
          </p:cNvCxnSpPr>
          <p:nvPr/>
        </p:nvCxnSpPr>
        <p:spPr>
          <a:xfrm flipH="1">
            <a:off x="6791045" y="41356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34">
            <a:extLst>
              <a:ext uri="{FF2B5EF4-FFF2-40B4-BE49-F238E27FC236}">
                <a16:creationId xmlns:a16="http://schemas.microsoft.com/office/drawing/2014/main" id="{F5677538-0685-4A64-8A84-6366B37EFB94}"/>
              </a:ext>
            </a:extLst>
          </p:cNvPr>
          <p:cNvCxnSpPr>
            <a:stCxn id="11" idx="4"/>
            <a:endCxn id="10" idx="1"/>
          </p:cNvCxnSpPr>
          <p:nvPr/>
        </p:nvCxnSpPr>
        <p:spPr>
          <a:xfrm>
            <a:off x="4447310" y="4135690"/>
            <a:ext cx="295555" cy="965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35">
            <a:extLst>
              <a:ext uri="{FF2B5EF4-FFF2-40B4-BE49-F238E27FC236}">
                <a16:creationId xmlns:a16="http://schemas.microsoft.com/office/drawing/2014/main" id="{D98549ED-C612-45AE-A85C-061E38C73D5A}"/>
              </a:ext>
            </a:extLst>
          </p:cNvPr>
          <p:cNvCxnSpPr>
            <a:stCxn id="10" idx="6"/>
            <a:endCxn id="9" idx="2"/>
          </p:cNvCxnSpPr>
          <p:nvPr/>
        </p:nvCxnSpPr>
        <p:spPr>
          <a:xfrm>
            <a:off x="5133110" y="5259264"/>
            <a:ext cx="126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36">
            <a:extLst>
              <a:ext uri="{FF2B5EF4-FFF2-40B4-BE49-F238E27FC236}">
                <a16:creationId xmlns:a16="http://schemas.microsoft.com/office/drawing/2014/main" id="{52086F6D-4DC7-4533-8003-1954E2689EEF}"/>
              </a:ext>
            </a:extLst>
          </p:cNvPr>
          <p:cNvCxnSpPr>
            <a:cxnSpLocks/>
            <a:endCxn id="7" idx="0"/>
          </p:cNvCxnSpPr>
          <p:nvPr/>
        </p:nvCxnSpPr>
        <p:spPr>
          <a:xfrm>
            <a:off x="5766955" y="3418718"/>
            <a:ext cx="0" cy="64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37">
            <a:extLst>
              <a:ext uri="{FF2B5EF4-FFF2-40B4-BE49-F238E27FC236}">
                <a16:creationId xmlns:a16="http://schemas.microsoft.com/office/drawing/2014/main" id="{987986E0-A245-44D2-8AAC-5C87BFB3594F}"/>
              </a:ext>
            </a:extLst>
          </p:cNvPr>
          <p:cNvCxnSpPr>
            <a:stCxn id="11" idx="5"/>
            <a:endCxn id="7" idx="2"/>
          </p:cNvCxnSpPr>
          <p:nvPr/>
        </p:nvCxnSpPr>
        <p:spPr>
          <a:xfrm>
            <a:off x="4608955" y="40702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38">
            <a:extLst>
              <a:ext uri="{FF2B5EF4-FFF2-40B4-BE49-F238E27FC236}">
                <a16:creationId xmlns:a16="http://schemas.microsoft.com/office/drawing/2014/main" id="{D29D140C-3514-49FB-BE83-6E2F21C8A9D8}"/>
              </a:ext>
            </a:extLst>
          </p:cNvPr>
          <p:cNvCxnSpPr>
            <a:stCxn id="7" idx="6"/>
            <a:endCxn id="8" idx="3"/>
          </p:cNvCxnSpPr>
          <p:nvPr/>
        </p:nvCxnSpPr>
        <p:spPr>
          <a:xfrm flipV="1">
            <a:off x="5995555" y="4070256"/>
            <a:ext cx="929400" cy="21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39">
            <a:extLst>
              <a:ext uri="{FF2B5EF4-FFF2-40B4-BE49-F238E27FC236}">
                <a16:creationId xmlns:a16="http://schemas.microsoft.com/office/drawing/2014/main" id="{8FDA2C11-8977-4EB1-BF33-E8623681E49A}"/>
              </a:ext>
            </a:extLst>
          </p:cNvPr>
          <p:cNvCxnSpPr>
            <a:stCxn id="7" idx="5"/>
            <a:endCxn id="9" idx="1"/>
          </p:cNvCxnSpPr>
          <p:nvPr/>
        </p:nvCxnSpPr>
        <p:spPr>
          <a:xfrm>
            <a:off x="5928600" y="4441355"/>
            <a:ext cx="539155" cy="65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41">
            <a:extLst>
              <a:ext uri="{FF2B5EF4-FFF2-40B4-BE49-F238E27FC236}">
                <a16:creationId xmlns:a16="http://schemas.microsoft.com/office/drawing/2014/main" id="{B1EDCB26-E0A6-4673-BA6E-6FFC323C94BF}"/>
              </a:ext>
            </a:extLst>
          </p:cNvPr>
          <p:cNvCxnSpPr>
            <a:stCxn id="7" idx="3"/>
            <a:endCxn id="10" idx="7"/>
          </p:cNvCxnSpPr>
          <p:nvPr/>
        </p:nvCxnSpPr>
        <p:spPr>
          <a:xfrm flipH="1">
            <a:off x="5066155" y="4441355"/>
            <a:ext cx="539155" cy="65993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43">
            <a:extLst>
              <a:ext uri="{FF2B5EF4-FFF2-40B4-BE49-F238E27FC236}">
                <a16:creationId xmlns:a16="http://schemas.microsoft.com/office/drawing/2014/main" id="{51AF91F8-C8E1-4EAE-B25A-F1A0E8EB5ED1}"/>
              </a:ext>
            </a:extLst>
          </p:cNvPr>
          <p:cNvSpPr txBox="1"/>
          <p:nvPr/>
        </p:nvSpPr>
        <p:spPr>
          <a:xfrm>
            <a:off x="4901033" y="3195313"/>
            <a:ext cx="301686" cy="369332"/>
          </a:xfrm>
          <a:prstGeom prst="rect">
            <a:avLst/>
          </a:prstGeom>
          <a:noFill/>
        </p:spPr>
        <p:txBody>
          <a:bodyPr wrap="none" rtlCol="0">
            <a:spAutoFit/>
          </a:bodyPr>
          <a:lstStyle/>
          <a:p>
            <a:r>
              <a:rPr lang="en-US" dirty="0"/>
              <a:t>6</a:t>
            </a:r>
            <a:endParaRPr lang="vi-VN" dirty="0"/>
          </a:p>
        </p:txBody>
      </p:sp>
      <p:sp>
        <p:nvSpPr>
          <p:cNvPr id="23" name="TextBox 44">
            <a:extLst>
              <a:ext uri="{FF2B5EF4-FFF2-40B4-BE49-F238E27FC236}">
                <a16:creationId xmlns:a16="http://schemas.microsoft.com/office/drawing/2014/main" id="{9EB1C212-B0B7-4A82-8241-83E8230A3D91}"/>
              </a:ext>
            </a:extLst>
          </p:cNvPr>
          <p:cNvSpPr txBox="1"/>
          <p:nvPr/>
        </p:nvSpPr>
        <p:spPr>
          <a:xfrm>
            <a:off x="6309412" y="3184958"/>
            <a:ext cx="301686" cy="369332"/>
          </a:xfrm>
          <a:prstGeom prst="rect">
            <a:avLst/>
          </a:prstGeom>
          <a:noFill/>
        </p:spPr>
        <p:txBody>
          <a:bodyPr wrap="none" rtlCol="0">
            <a:spAutoFit/>
          </a:bodyPr>
          <a:lstStyle/>
          <a:p>
            <a:r>
              <a:rPr lang="en-US" dirty="0"/>
              <a:t>5</a:t>
            </a:r>
            <a:endParaRPr lang="vi-VN" dirty="0"/>
          </a:p>
        </p:txBody>
      </p:sp>
      <p:sp>
        <p:nvSpPr>
          <p:cNvPr id="24" name="TextBox 46">
            <a:extLst>
              <a:ext uri="{FF2B5EF4-FFF2-40B4-BE49-F238E27FC236}">
                <a16:creationId xmlns:a16="http://schemas.microsoft.com/office/drawing/2014/main" id="{5B540606-AE92-4614-B72F-B3D81D9235C4}"/>
              </a:ext>
            </a:extLst>
          </p:cNvPr>
          <p:cNvSpPr txBox="1"/>
          <p:nvPr/>
        </p:nvSpPr>
        <p:spPr>
          <a:xfrm>
            <a:off x="4296467" y="4433825"/>
            <a:ext cx="301686" cy="369332"/>
          </a:xfrm>
          <a:prstGeom prst="rect">
            <a:avLst/>
          </a:prstGeom>
          <a:noFill/>
        </p:spPr>
        <p:txBody>
          <a:bodyPr wrap="none" rtlCol="0">
            <a:spAutoFit/>
          </a:bodyPr>
          <a:lstStyle/>
          <a:p>
            <a:r>
              <a:rPr lang="en-US" dirty="0"/>
              <a:t>3</a:t>
            </a:r>
            <a:endParaRPr lang="vi-VN" dirty="0"/>
          </a:p>
        </p:txBody>
      </p:sp>
      <p:sp>
        <p:nvSpPr>
          <p:cNvPr id="25" name="TextBox 47">
            <a:extLst>
              <a:ext uri="{FF2B5EF4-FFF2-40B4-BE49-F238E27FC236}">
                <a16:creationId xmlns:a16="http://schemas.microsoft.com/office/drawing/2014/main" id="{37CD2678-42EB-44F3-920C-B6823A9AE84F}"/>
              </a:ext>
            </a:extLst>
          </p:cNvPr>
          <p:cNvSpPr txBox="1"/>
          <p:nvPr/>
        </p:nvSpPr>
        <p:spPr>
          <a:xfrm>
            <a:off x="5705742" y="3554780"/>
            <a:ext cx="301686" cy="369332"/>
          </a:xfrm>
          <a:prstGeom prst="rect">
            <a:avLst/>
          </a:prstGeom>
          <a:noFill/>
        </p:spPr>
        <p:txBody>
          <a:bodyPr wrap="none" rtlCol="0">
            <a:spAutoFit/>
          </a:bodyPr>
          <a:lstStyle/>
          <a:p>
            <a:r>
              <a:rPr lang="en-US" dirty="0"/>
              <a:t>1</a:t>
            </a:r>
            <a:endParaRPr lang="vi-VN" dirty="0"/>
          </a:p>
        </p:txBody>
      </p:sp>
      <p:sp>
        <p:nvSpPr>
          <p:cNvPr id="26" name="TextBox 48">
            <a:extLst>
              <a:ext uri="{FF2B5EF4-FFF2-40B4-BE49-F238E27FC236}">
                <a16:creationId xmlns:a16="http://schemas.microsoft.com/office/drawing/2014/main" id="{8742717A-6997-45A6-842C-CFE57DE3569A}"/>
              </a:ext>
            </a:extLst>
          </p:cNvPr>
          <p:cNvSpPr txBox="1"/>
          <p:nvPr/>
        </p:nvSpPr>
        <p:spPr>
          <a:xfrm>
            <a:off x="5335732" y="4588104"/>
            <a:ext cx="301686" cy="369332"/>
          </a:xfrm>
          <a:prstGeom prst="rect">
            <a:avLst/>
          </a:prstGeom>
          <a:noFill/>
        </p:spPr>
        <p:txBody>
          <a:bodyPr wrap="none" rtlCol="0">
            <a:spAutoFit/>
          </a:bodyPr>
          <a:lstStyle/>
          <a:p>
            <a:r>
              <a:rPr lang="en-US" dirty="0"/>
              <a:t>6</a:t>
            </a:r>
            <a:endParaRPr lang="vi-VN" dirty="0"/>
          </a:p>
        </p:txBody>
      </p:sp>
      <p:sp>
        <p:nvSpPr>
          <p:cNvPr id="27" name="TextBox 50">
            <a:extLst>
              <a:ext uri="{FF2B5EF4-FFF2-40B4-BE49-F238E27FC236}">
                <a16:creationId xmlns:a16="http://schemas.microsoft.com/office/drawing/2014/main" id="{C53C9139-4E26-4203-A3A5-0456219E8609}"/>
              </a:ext>
            </a:extLst>
          </p:cNvPr>
          <p:cNvSpPr txBox="1"/>
          <p:nvPr/>
        </p:nvSpPr>
        <p:spPr>
          <a:xfrm>
            <a:off x="5927779" y="4599326"/>
            <a:ext cx="301686" cy="369332"/>
          </a:xfrm>
          <a:prstGeom prst="rect">
            <a:avLst/>
          </a:prstGeom>
          <a:noFill/>
        </p:spPr>
        <p:txBody>
          <a:bodyPr wrap="none" rtlCol="0">
            <a:spAutoFit/>
          </a:bodyPr>
          <a:lstStyle/>
          <a:p>
            <a:r>
              <a:rPr lang="en-US" dirty="0"/>
              <a:t>4</a:t>
            </a:r>
            <a:endParaRPr lang="vi-VN" dirty="0"/>
          </a:p>
        </p:txBody>
      </p:sp>
      <p:sp>
        <p:nvSpPr>
          <p:cNvPr id="28" name="TextBox 52">
            <a:extLst>
              <a:ext uri="{FF2B5EF4-FFF2-40B4-BE49-F238E27FC236}">
                <a16:creationId xmlns:a16="http://schemas.microsoft.com/office/drawing/2014/main" id="{8EC1D4DB-714F-4DF1-B748-B29CE44BEFC4}"/>
              </a:ext>
            </a:extLst>
          </p:cNvPr>
          <p:cNvSpPr txBox="1"/>
          <p:nvPr/>
        </p:nvSpPr>
        <p:spPr>
          <a:xfrm>
            <a:off x="6314235" y="4104740"/>
            <a:ext cx="301686" cy="369332"/>
          </a:xfrm>
          <a:prstGeom prst="rect">
            <a:avLst/>
          </a:prstGeom>
          <a:noFill/>
        </p:spPr>
        <p:txBody>
          <a:bodyPr wrap="none" rtlCol="0">
            <a:spAutoFit/>
          </a:bodyPr>
          <a:lstStyle/>
          <a:p>
            <a:r>
              <a:rPr lang="en-US" dirty="0"/>
              <a:t>5</a:t>
            </a:r>
            <a:endParaRPr lang="vi-VN" dirty="0"/>
          </a:p>
        </p:txBody>
      </p:sp>
      <p:sp>
        <p:nvSpPr>
          <p:cNvPr id="29" name="TextBox 53">
            <a:extLst>
              <a:ext uri="{FF2B5EF4-FFF2-40B4-BE49-F238E27FC236}">
                <a16:creationId xmlns:a16="http://schemas.microsoft.com/office/drawing/2014/main" id="{8D8DA54E-CF7D-4913-AAB9-59A089250C76}"/>
              </a:ext>
            </a:extLst>
          </p:cNvPr>
          <p:cNvSpPr txBox="1"/>
          <p:nvPr/>
        </p:nvSpPr>
        <p:spPr>
          <a:xfrm>
            <a:off x="5616112" y="5190969"/>
            <a:ext cx="301686" cy="369332"/>
          </a:xfrm>
          <a:prstGeom prst="rect">
            <a:avLst/>
          </a:prstGeom>
          <a:noFill/>
        </p:spPr>
        <p:txBody>
          <a:bodyPr wrap="none" rtlCol="0">
            <a:spAutoFit/>
          </a:bodyPr>
          <a:lstStyle/>
          <a:p>
            <a:r>
              <a:rPr lang="en-US" dirty="0"/>
              <a:t>6</a:t>
            </a:r>
            <a:endParaRPr lang="vi-VN" dirty="0"/>
          </a:p>
        </p:txBody>
      </p:sp>
      <p:sp>
        <p:nvSpPr>
          <p:cNvPr id="30" name="TextBox 54">
            <a:extLst>
              <a:ext uri="{FF2B5EF4-FFF2-40B4-BE49-F238E27FC236}">
                <a16:creationId xmlns:a16="http://schemas.microsoft.com/office/drawing/2014/main" id="{51348894-35EA-42A8-9E03-06E1491C8A9C}"/>
              </a:ext>
            </a:extLst>
          </p:cNvPr>
          <p:cNvSpPr txBox="1"/>
          <p:nvPr/>
        </p:nvSpPr>
        <p:spPr>
          <a:xfrm>
            <a:off x="6938822" y="4441355"/>
            <a:ext cx="301686" cy="369332"/>
          </a:xfrm>
          <a:prstGeom prst="rect">
            <a:avLst/>
          </a:prstGeom>
          <a:noFill/>
        </p:spPr>
        <p:txBody>
          <a:bodyPr wrap="none" rtlCol="0">
            <a:spAutoFit/>
          </a:bodyPr>
          <a:lstStyle/>
          <a:p>
            <a:r>
              <a:rPr lang="en-US" dirty="0"/>
              <a:t>2</a:t>
            </a:r>
            <a:endParaRPr lang="vi-VN" dirty="0"/>
          </a:p>
        </p:txBody>
      </p:sp>
      <p:sp>
        <p:nvSpPr>
          <p:cNvPr id="31" name="TextBox 55">
            <a:extLst>
              <a:ext uri="{FF2B5EF4-FFF2-40B4-BE49-F238E27FC236}">
                <a16:creationId xmlns:a16="http://schemas.microsoft.com/office/drawing/2014/main" id="{E4924D3B-08EA-423D-8F88-03F375038FC1}"/>
              </a:ext>
            </a:extLst>
          </p:cNvPr>
          <p:cNvSpPr txBox="1"/>
          <p:nvPr/>
        </p:nvSpPr>
        <p:spPr>
          <a:xfrm>
            <a:off x="4902988" y="4095232"/>
            <a:ext cx="301686" cy="369332"/>
          </a:xfrm>
          <a:prstGeom prst="rect">
            <a:avLst/>
          </a:prstGeom>
          <a:noFill/>
        </p:spPr>
        <p:txBody>
          <a:bodyPr wrap="none" rtlCol="0">
            <a:spAutoFit/>
          </a:bodyPr>
          <a:lstStyle/>
          <a:p>
            <a:r>
              <a:rPr lang="en-US" dirty="0"/>
              <a:t>5</a:t>
            </a:r>
            <a:endParaRPr lang="vi-VN" dirty="0"/>
          </a:p>
        </p:txBody>
      </p:sp>
    </p:spTree>
    <p:extLst>
      <p:ext uri="{BB962C8B-B14F-4D97-AF65-F5344CB8AC3E}">
        <p14:creationId xmlns:p14="http://schemas.microsoft.com/office/powerpoint/2010/main" val="307154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BE9F64-3C21-4815-AE51-242A661B3A0D}"/>
              </a:ext>
            </a:extLst>
          </p:cNvPr>
          <p:cNvSpPr>
            <a:spLocks noGrp="1"/>
          </p:cNvSpPr>
          <p:nvPr>
            <p:ph type="title"/>
          </p:nvPr>
        </p:nvSpPr>
        <p:spPr>
          <a:xfrm>
            <a:off x="1141412" y="618518"/>
            <a:ext cx="10063399" cy="1478570"/>
          </a:xfrm>
        </p:spPr>
        <p:txBody>
          <a:bodyPr/>
          <a:lstStyle/>
          <a:p>
            <a:r>
              <a:rPr lang="vi-VN"/>
              <a:t>iv. Các thao tác trên cấu trúc dữ liệu</a:t>
            </a:r>
          </a:p>
        </p:txBody>
      </p:sp>
      <p:sp>
        <p:nvSpPr>
          <p:cNvPr id="3" name="Chỗ dành sẵn cho Nội dung 2">
            <a:extLst>
              <a:ext uri="{FF2B5EF4-FFF2-40B4-BE49-F238E27FC236}">
                <a16:creationId xmlns:a16="http://schemas.microsoft.com/office/drawing/2014/main" id="{DD472219-354E-4C35-9192-3C9247603F18}"/>
              </a:ext>
            </a:extLst>
          </p:cNvPr>
          <p:cNvSpPr>
            <a:spLocks noGrp="1"/>
          </p:cNvSpPr>
          <p:nvPr>
            <p:ph idx="1"/>
          </p:nvPr>
        </p:nvSpPr>
        <p:spPr/>
        <p:txBody>
          <a:bodyPr/>
          <a:lstStyle/>
          <a:p>
            <a:pPr marL="457200" indent="-457200">
              <a:buFont typeface="+mj-lt"/>
              <a:buAutoNum type="arabicPeriod" startAt="10"/>
            </a:pPr>
            <a:r>
              <a:rPr lang="vi-VN"/>
              <a:t>Duyệt đồ thị theo chiều sâu dùng đệ quy</a:t>
            </a:r>
          </a:p>
        </p:txBody>
      </p:sp>
      <p:sp>
        <p:nvSpPr>
          <p:cNvPr id="4" name="Chỗ dành sẵn cho Ngày tháng 3">
            <a:extLst>
              <a:ext uri="{FF2B5EF4-FFF2-40B4-BE49-F238E27FC236}">
                <a16:creationId xmlns:a16="http://schemas.microsoft.com/office/drawing/2014/main" id="{FEC66057-2A43-4F63-8090-94E0BFD5F681}"/>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6614F18-D994-4EB7-B79B-FA13362B3B78}"/>
              </a:ext>
            </a:extLst>
          </p:cNvPr>
          <p:cNvSpPr>
            <a:spLocks noGrp="1"/>
          </p:cNvSpPr>
          <p:nvPr>
            <p:ph type="sldNum" sz="quarter" idx="12"/>
          </p:nvPr>
        </p:nvSpPr>
        <p:spPr/>
        <p:txBody>
          <a:bodyPr/>
          <a:lstStyle/>
          <a:p>
            <a:fld id="{0B2CFA18-319A-48AE-A18B-716ED0DA894D}" type="slidenum">
              <a:rPr lang="vi-VN" smtClean="0"/>
              <a:t>41</a:t>
            </a:fld>
            <a:endParaRPr lang="vi-VN"/>
          </a:p>
        </p:txBody>
      </p:sp>
    </p:spTree>
    <p:extLst>
      <p:ext uri="{BB962C8B-B14F-4D97-AF65-F5344CB8AC3E}">
        <p14:creationId xmlns:p14="http://schemas.microsoft.com/office/powerpoint/2010/main" val="921829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a:bodyPr>
          <a:lstStyle/>
          <a:p>
            <a:pPr marL="457200" indent="-457200">
              <a:buFont typeface="+mj-lt"/>
              <a:buAutoNum type="arabicPeriod"/>
            </a:pPr>
            <a:r>
              <a:rPr lang="vi-VN"/>
              <a:t>Nhận xét</a:t>
            </a:r>
          </a:p>
          <a:p>
            <a:pPr marL="0" indent="0">
              <a:buNone/>
            </a:pPr>
            <a:r>
              <a:rPr lang="vi-VN"/>
              <a:t>Phương pháp cài đặt và biểu diễn đồ thị bằng danh sách cạnh gặp không quá nhiều khó khăn bởi vì nó là một trong những phương pháp biểu diễn đơn giản nhất về đồ thị. Nhưng không tốt nếu biểu diễn cho một đồ thị có nhiều đỉnh </a:t>
            </a:r>
            <a:r>
              <a:rPr lang="vi-VN">
                <a:latin typeface="Cambria" panose="02040503050406030204" pitchFamily="18" charset="0"/>
              </a:rPr>
              <a:t>|</a:t>
            </a:r>
            <a:r>
              <a:rPr lang="vi-VN" i="1">
                <a:latin typeface="Cambria" panose="02040503050406030204" pitchFamily="18" charset="0"/>
              </a:rPr>
              <a:t>V</a:t>
            </a:r>
            <a:r>
              <a:rPr lang="vi-VN">
                <a:latin typeface="Cambria" panose="02040503050406030204" pitchFamily="18" charset="0"/>
              </a:rPr>
              <a:t>|</a:t>
            </a:r>
            <a:r>
              <a:rPr lang="vi-VN"/>
              <a:t> và nhiều cạnh </a:t>
            </a:r>
            <a:r>
              <a:rPr lang="vi-VN">
                <a:latin typeface="Cambria" panose="02040503050406030204" pitchFamily="18" charset="0"/>
              </a:rPr>
              <a:t>|</a:t>
            </a:r>
            <a:r>
              <a:rPr lang="vi-VN" i="1">
                <a:latin typeface="Cambria" panose="02040503050406030204" pitchFamily="18" charset="0"/>
              </a:rPr>
              <a:t>E</a:t>
            </a:r>
            <a:r>
              <a:rPr lang="vi-VN">
                <a:latin typeface="Cambria" panose="02040503050406030204" pitchFamily="18" charset="0"/>
              </a:rPr>
              <a:t>|</a:t>
            </a:r>
            <a:r>
              <a:rPr lang="vi-VN"/>
              <a:t> .</a:t>
            </a:r>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42</a:t>
            </a:fld>
            <a:endParaRPr lang="vi-VN"/>
          </a:p>
        </p:txBody>
      </p:sp>
    </p:spTree>
    <p:extLst>
      <p:ext uri="{BB962C8B-B14F-4D97-AF65-F5344CB8AC3E}">
        <p14:creationId xmlns:p14="http://schemas.microsoft.com/office/powerpoint/2010/main" val="3254763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fontScale="85000" lnSpcReduction="10000"/>
          </a:bodyPr>
          <a:lstStyle/>
          <a:p>
            <a:pPr marL="457200" indent="-457200">
              <a:buFont typeface="+mj-lt"/>
              <a:buAutoNum type="arabicPeriod" startAt="2"/>
            </a:pPr>
            <a:r>
              <a:rPr lang="vi-VN"/>
              <a:t>Hướng phát triển </a:t>
            </a:r>
          </a:p>
          <a:p>
            <a:pPr marL="0" indent="0">
              <a:buNone/>
            </a:pPr>
            <a:r>
              <a:rPr lang="vi-VN"/>
              <a:t>Dựa vào danh sách cạnh, ta có thể nâng lên thành một phương pháp biểu diễn đồ thị khác, đó là danh sách đỉnh kề. Trong phương pháp này, ta sẽ lưu trữ các đỉnh kề với đỉnh i bằng danh sách cạnh (danh sách cạnh này không có tên đỉnh đầu) và một mảng một chiều LIST lưu n đỉnh với LIST[i] là con trỏ trỏ tới danh sách các đỉnh kề với đỉnh i. Nếu như trong cách biểu diễn đồ thị bằng danh sách cạnh, để kiểm tra một cạnh có tồn tại hay không (tức là có cạnh nối giữa u và v) ta phải đi từ đầu danh sách xuống thì ở phương pháp này, ta có thể truy xuất nhanh các đỉnh kề của đỉnh i và duyệt danh sách cạnh với thao tác ít hơn.</a:t>
            </a:r>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43</a:t>
            </a:fld>
            <a:endParaRPr lang="vi-VN"/>
          </a:p>
        </p:txBody>
      </p:sp>
    </p:spTree>
    <p:extLst>
      <p:ext uri="{BB962C8B-B14F-4D97-AF65-F5344CB8AC3E}">
        <p14:creationId xmlns:p14="http://schemas.microsoft.com/office/powerpoint/2010/main" val="2543435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a:bodyPr>
          <a:lstStyle/>
          <a:p>
            <a:pPr marL="457200" indent="-457200">
              <a:buFont typeface="+mj-lt"/>
              <a:buAutoNum type="arabicPeriod" startAt="3"/>
            </a:pPr>
            <a:r>
              <a:rPr lang="vi-VN"/>
              <a:t>Hạn chế - Khó khăn </a:t>
            </a:r>
          </a:p>
          <a:p>
            <a:pPr marL="0" indent="0">
              <a:buNone/>
            </a:pPr>
            <a:r>
              <a:rPr lang="vi-VN"/>
              <a:t>Nhược điểm cơ bản của danh sách cạnh là khi ta cần duyệt tất cả các đỉnh kề với đỉnh v nào đó của đồ thị, thì chẳng có cách nào khác là phải duyệt tất cả các cạnh, lọc ra những cạnh có chứa đỉnh v và xét đỉnh  còn lại (ví dụ như hàm FindFirstAdjacentVertex ). Điều đó khá tốn thời gian trong trường hợp đồ thị dày (nhiều cạnh).</a:t>
            </a:r>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44</a:t>
            </a:fld>
            <a:endParaRPr lang="vi-VN"/>
          </a:p>
        </p:txBody>
      </p:sp>
    </p:spTree>
    <p:extLst>
      <p:ext uri="{BB962C8B-B14F-4D97-AF65-F5344CB8AC3E}">
        <p14:creationId xmlns:p14="http://schemas.microsoft.com/office/powerpoint/2010/main" val="365338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a:bodyPr>
          <a:lstStyle/>
          <a:p>
            <a:pPr marL="457200" indent="-457200">
              <a:buFont typeface="+mj-lt"/>
              <a:buAutoNum type="arabicPeriod" startAt="3"/>
            </a:pPr>
            <a:r>
              <a:rPr lang="vi-VN"/>
              <a:t>Hạn chế - Khó khăn </a:t>
            </a:r>
          </a:p>
          <a:p>
            <a:pPr marL="0" indent="0">
              <a:buNone/>
            </a:pPr>
            <a:endParaRPr lang="vi-VN"/>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45</a:t>
            </a:fld>
            <a:endParaRPr lang="vi-VN"/>
          </a:p>
        </p:txBody>
      </p:sp>
      <p:pic>
        <p:nvPicPr>
          <p:cNvPr id="6" name="Hình ảnh 5">
            <a:extLst>
              <a:ext uri="{FF2B5EF4-FFF2-40B4-BE49-F238E27FC236}">
                <a16:creationId xmlns:a16="http://schemas.microsoft.com/office/drawing/2014/main" id="{1C487004-ADE3-4BB8-A842-F958328E1170}"/>
              </a:ext>
            </a:extLst>
          </p:cNvPr>
          <p:cNvPicPr>
            <a:picLocks noChangeAspect="1"/>
          </p:cNvPicPr>
          <p:nvPr/>
        </p:nvPicPr>
        <p:blipFill>
          <a:blip r:embed="rId2"/>
          <a:stretch>
            <a:fillRect/>
          </a:stretch>
        </p:blipFill>
        <p:spPr>
          <a:xfrm>
            <a:off x="2899531" y="2825313"/>
            <a:ext cx="6389760" cy="3423086"/>
          </a:xfrm>
          <a:prstGeom prst="rect">
            <a:avLst/>
          </a:prstGeom>
        </p:spPr>
      </p:pic>
    </p:spTree>
    <p:extLst>
      <p:ext uri="{BB962C8B-B14F-4D97-AF65-F5344CB8AC3E}">
        <p14:creationId xmlns:p14="http://schemas.microsoft.com/office/powerpoint/2010/main" val="2096489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A3E6CD-C55E-4CE0-9C07-86FF4B09FF9D}"/>
              </a:ext>
            </a:extLst>
          </p:cNvPr>
          <p:cNvSpPr>
            <a:spLocks noGrp="1"/>
          </p:cNvSpPr>
          <p:nvPr>
            <p:ph type="title"/>
          </p:nvPr>
        </p:nvSpPr>
        <p:spPr/>
        <p:txBody>
          <a:bodyPr/>
          <a:lstStyle/>
          <a:p>
            <a:r>
              <a:rPr lang="vi-VN"/>
              <a:t>v. kết luận</a:t>
            </a:r>
          </a:p>
        </p:txBody>
      </p:sp>
      <p:sp>
        <p:nvSpPr>
          <p:cNvPr id="3" name="Chỗ dành sẵn cho Nội dung 2">
            <a:extLst>
              <a:ext uri="{FF2B5EF4-FFF2-40B4-BE49-F238E27FC236}">
                <a16:creationId xmlns:a16="http://schemas.microsoft.com/office/drawing/2014/main" id="{8D2A1EE0-DFE1-44CD-B816-F7AE35D67711}"/>
              </a:ext>
            </a:extLst>
          </p:cNvPr>
          <p:cNvSpPr>
            <a:spLocks noGrp="1"/>
          </p:cNvSpPr>
          <p:nvPr>
            <p:ph idx="1"/>
          </p:nvPr>
        </p:nvSpPr>
        <p:spPr/>
        <p:txBody>
          <a:bodyPr>
            <a:normAutofit fontScale="85000" lnSpcReduction="10000"/>
          </a:bodyPr>
          <a:lstStyle/>
          <a:p>
            <a:pPr marL="457200" indent="-457200">
              <a:buFont typeface="+mj-lt"/>
              <a:buAutoNum type="arabicPeriod" startAt="3"/>
            </a:pPr>
            <a:r>
              <a:rPr lang="vi-VN"/>
              <a:t>Hạn chế - Khó khăn</a:t>
            </a:r>
          </a:p>
          <a:p>
            <a:pPr marL="0" indent="0">
              <a:buNone/>
            </a:pPr>
            <a:r>
              <a:rPr lang="vi-VN"/>
              <a:t>Hãy tưởng tượng phải duyệt qua một danh lớn để xem một cạnh có tồn tại hay không, vì danh sách các cạnh không tuân theo bất kỳ thứ tự cụ thể nào nên cạnh có thể ở cuối của danh sách! Hoặc có khi nó không hề tồn tại mà vẫn phải lặp lại toàn bộ danh sách để kiểm tra nó. Không chỉ công việc này sẽ làm mất thời gian tuyến tính với O(E) lần, trong đó E đại diện cho tất cả các cạnh của đồ thị - một danh sách cạnh cũng cần đòi hỏi không gian lưu trữ O(E) , mà nó còn khá là hạn chế thao tác trên danh sách cạnh. Đây là một ví dụ minh họa cho phương pháp biểu diễn đơn giản nhất nhưng lại khá là hạn chế cho mục đích công việc. </a:t>
            </a:r>
          </a:p>
          <a:p>
            <a:pPr marL="0" indent="0">
              <a:buNone/>
            </a:pPr>
            <a:endParaRPr lang="vi-VN"/>
          </a:p>
        </p:txBody>
      </p:sp>
      <p:sp>
        <p:nvSpPr>
          <p:cNvPr id="4" name="Chỗ dành sẵn cho Ngày tháng 3">
            <a:extLst>
              <a:ext uri="{FF2B5EF4-FFF2-40B4-BE49-F238E27FC236}">
                <a16:creationId xmlns:a16="http://schemas.microsoft.com/office/drawing/2014/main" id="{EFCBA62D-D50A-4498-9BFF-234A51FB9929}"/>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D89BFE12-80C3-4E9D-905A-48A2B3E07D50}"/>
              </a:ext>
            </a:extLst>
          </p:cNvPr>
          <p:cNvSpPr>
            <a:spLocks noGrp="1"/>
          </p:cNvSpPr>
          <p:nvPr>
            <p:ph type="sldNum" sz="quarter" idx="12"/>
          </p:nvPr>
        </p:nvSpPr>
        <p:spPr/>
        <p:txBody>
          <a:bodyPr/>
          <a:lstStyle/>
          <a:p>
            <a:fld id="{0B2CFA18-319A-48AE-A18B-716ED0DA894D}" type="slidenum">
              <a:rPr lang="vi-VN" smtClean="0"/>
              <a:t>46</a:t>
            </a:fld>
            <a:endParaRPr lang="vi-VN"/>
          </a:p>
        </p:txBody>
      </p:sp>
    </p:spTree>
    <p:extLst>
      <p:ext uri="{BB962C8B-B14F-4D97-AF65-F5344CB8AC3E}">
        <p14:creationId xmlns:p14="http://schemas.microsoft.com/office/powerpoint/2010/main" val="82269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 name="Chỗ dành sẵn cho Nội dung 3">
            <a:extLst>
              <a:ext uri="{FF2B5EF4-FFF2-40B4-BE49-F238E27FC236}">
                <a16:creationId xmlns:a16="http://schemas.microsoft.com/office/drawing/2014/main" id="{DD969C1A-CC1C-4459-803A-9E0E44AA6A17}"/>
              </a:ext>
            </a:extLst>
          </p:cNvPr>
          <p:cNvPicPr>
            <a:picLocks noChangeAspect="1"/>
          </p:cNvPicPr>
          <p:nvPr/>
        </p:nvPicPr>
        <p:blipFill>
          <a:blip r:embed="rId3"/>
          <a:stretch>
            <a:fillRect/>
          </a:stretch>
        </p:blipFill>
        <p:spPr>
          <a:xfrm>
            <a:off x="1118988" y="1790192"/>
            <a:ext cx="6112382" cy="3270124"/>
          </a:xfrm>
          <a:prstGeom prst="rect">
            <a:avLst/>
          </a:prstGeom>
        </p:spPr>
      </p:pic>
      <p:sp>
        <p:nvSpPr>
          <p:cNvPr id="7" name="Tiêu đề 6">
            <a:extLst>
              <a:ext uri="{FF2B5EF4-FFF2-40B4-BE49-F238E27FC236}">
                <a16:creationId xmlns:a16="http://schemas.microsoft.com/office/drawing/2014/main" id="{D2BA0F02-4CD1-41C9-BD44-E72B8A3BB570}"/>
              </a:ext>
            </a:extLst>
          </p:cNvPr>
          <p:cNvSpPr>
            <a:spLocks noGrp="1"/>
          </p:cNvSpPr>
          <p:nvPr>
            <p:ph type="title"/>
          </p:nvPr>
        </p:nvSpPr>
        <p:spPr/>
        <p:txBody>
          <a:bodyPr/>
          <a:lstStyle/>
          <a:p>
            <a:endParaRPr lang="vi-VN"/>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a:xfrm>
            <a:off x="7077511" y="6309360"/>
            <a:ext cx="2743200" cy="365125"/>
          </a:xfrm>
        </p:spPr>
        <p:txBody>
          <a:bodyPr vert="horz" lIns="91440" tIns="45720" rIns="91440" bIns="45720" rtlCol="0" anchor="ctr">
            <a:normAutofit/>
          </a:bodyPr>
          <a:lstStyle/>
          <a:p>
            <a:pPr defTabSz="914400">
              <a:spcAft>
                <a:spcPts val="600"/>
              </a:spcAft>
            </a:pPr>
            <a:fld id="{CF8B094E-B3F7-45CC-9FE8-D76D32A4AEFA}" type="datetime1">
              <a:rPr lang="en-US" smtClean="0"/>
              <a:pPr defTabSz="914400">
                <a:spcAft>
                  <a:spcPts val="600"/>
                </a:spcAft>
              </a:pPr>
              <a:t>4/6/2018</a:t>
            </a:fld>
            <a:endParaRPr lang="en-US"/>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a:xfrm>
            <a:off x="9896911" y="6309360"/>
            <a:ext cx="771089" cy="365125"/>
          </a:xfrm>
        </p:spPr>
        <p:txBody>
          <a:bodyPr vert="horz" lIns="91440" tIns="45720" rIns="91440" bIns="45720" rtlCol="0" anchor="ctr">
            <a:normAutofit/>
          </a:bodyPr>
          <a:lstStyle/>
          <a:p>
            <a:pPr defTabSz="914400">
              <a:spcAft>
                <a:spcPts val="600"/>
              </a:spcAft>
            </a:pPr>
            <a:fld id="{0B2CFA18-319A-48AE-A18B-716ED0DA894D}" type="slidenum">
              <a:rPr lang="en-US" smtClean="0"/>
              <a:pPr defTabSz="914400">
                <a:spcAft>
                  <a:spcPts val="600"/>
                </a:spcAft>
              </a:pPr>
              <a:t>5</a:t>
            </a:fld>
            <a:endParaRPr lang="en-US"/>
          </a:p>
        </p:txBody>
      </p:sp>
      <p:sp>
        <p:nvSpPr>
          <p:cNvPr id="76" name="Tiêu đề 1">
            <a:extLst>
              <a:ext uri="{FF2B5EF4-FFF2-40B4-BE49-F238E27FC236}">
                <a16:creationId xmlns:a16="http://schemas.microsoft.com/office/drawing/2014/main" id="{0535CFFF-12E7-4925-B14C-D7F15B04AE19}"/>
              </a:ext>
            </a:extLst>
          </p:cNvPr>
          <p:cNvSpPr txBox="1">
            <a:spLocks/>
          </p:cNvSpPr>
          <p:nvPr/>
        </p:nvSpPr>
        <p:spPr>
          <a:xfrm>
            <a:off x="8036041" y="618518"/>
            <a:ext cx="3281003"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vi-VN" sz="2800"/>
              <a:t>I. tổng quan về phương pháp</a:t>
            </a:r>
          </a:p>
        </p:txBody>
      </p:sp>
      <p:sp>
        <p:nvSpPr>
          <p:cNvPr id="78" name="Content Placeholder 10">
            <a:extLst>
              <a:ext uri="{FF2B5EF4-FFF2-40B4-BE49-F238E27FC236}">
                <a16:creationId xmlns:a16="http://schemas.microsoft.com/office/drawing/2014/main" id="{EEDCF081-1D0E-422B-A3F1-548CB571F4D4}"/>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Hình 2. Minh họa bằng danh sách cạnh</a:t>
            </a:r>
          </a:p>
          <a:p>
            <a:endParaRPr lang="en-US"/>
          </a:p>
        </p:txBody>
      </p:sp>
    </p:spTree>
    <p:extLst>
      <p:ext uri="{BB962C8B-B14F-4D97-AF65-F5344CB8AC3E}">
        <p14:creationId xmlns:p14="http://schemas.microsoft.com/office/powerpoint/2010/main" val="3452241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9" name="Chỗ dành sẵn cho Nội dung 3">
            <a:extLst>
              <a:ext uri="{FF2B5EF4-FFF2-40B4-BE49-F238E27FC236}">
                <a16:creationId xmlns:a16="http://schemas.microsoft.com/office/drawing/2014/main" id="{1074D74E-D78A-4CA0-BD21-3942650F7F41}"/>
              </a:ext>
            </a:extLst>
          </p:cNvPr>
          <p:cNvPicPr>
            <a:picLocks noChangeAspect="1"/>
          </p:cNvPicPr>
          <p:nvPr/>
        </p:nvPicPr>
        <p:blipFill>
          <a:blip r:embed="rId3"/>
          <a:stretch>
            <a:fillRect/>
          </a:stretch>
        </p:blipFill>
        <p:spPr>
          <a:xfrm>
            <a:off x="1212527" y="1137621"/>
            <a:ext cx="5925303" cy="4577297"/>
          </a:xfrm>
          <a:prstGeom prst="rect">
            <a:avLst/>
          </a:prstGeom>
        </p:spPr>
      </p:pic>
      <p:sp>
        <p:nvSpPr>
          <p:cNvPr id="2" name="Tiêu đề 1">
            <a:extLst>
              <a:ext uri="{FF2B5EF4-FFF2-40B4-BE49-F238E27FC236}">
                <a16:creationId xmlns:a16="http://schemas.microsoft.com/office/drawing/2014/main" id="{496B7D09-C447-4FAA-A9DC-39DD4A9CD141}"/>
              </a:ext>
            </a:extLst>
          </p:cNvPr>
          <p:cNvSpPr>
            <a:spLocks noGrp="1"/>
          </p:cNvSpPr>
          <p:nvPr>
            <p:ph type="title"/>
          </p:nvPr>
        </p:nvSpPr>
        <p:spPr>
          <a:xfrm>
            <a:off x="8036041" y="618518"/>
            <a:ext cx="3281003" cy="1478570"/>
          </a:xfrm>
        </p:spPr>
        <p:txBody>
          <a:bodyPr anchor="b">
            <a:normAutofit/>
          </a:bodyPr>
          <a:lstStyle/>
          <a:p>
            <a:r>
              <a:rPr lang="vi-VN" sz="2800"/>
              <a:t>I. tổng quan về phương pháp</a:t>
            </a:r>
          </a:p>
        </p:txBody>
      </p:sp>
      <p:sp>
        <p:nvSpPr>
          <p:cNvPr id="11" name="Content Placeholder 10">
            <a:extLst>
              <a:ext uri="{FF2B5EF4-FFF2-40B4-BE49-F238E27FC236}">
                <a16:creationId xmlns:a16="http://schemas.microsoft.com/office/drawing/2014/main" id="{1268CA91-00A5-4D36-943D-649C4FC3C291}"/>
              </a:ext>
            </a:extLst>
          </p:cNvPr>
          <p:cNvSpPr>
            <a:spLocks noGrp="1"/>
          </p:cNvSpPr>
          <p:nvPr>
            <p:ph idx="1"/>
          </p:nvPr>
        </p:nvSpPr>
        <p:spPr>
          <a:xfrm>
            <a:off x="8036041" y="2249487"/>
            <a:ext cx="3281004" cy="3541714"/>
          </a:xfrm>
        </p:spPr>
        <p:txBody>
          <a:bodyPr>
            <a:normAutofit/>
          </a:bodyPr>
          <a:lstStyle/>
          <a:p>
            <a:r>
              <a:rPr lang="en-US"/>
              <a:t>Hình 3. Minh họa bằng danh sách kề</a:t>
            </a:r>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a:xfrm>
            <a:off x="7456921" y="6309360"/>
            <a:ext cx="2743200" cy="365125"/>
          </a:xfrm>
        </p:spPr>
        <p:txBody>
          <a:bodyPr>
            <a:normAutofit/>
          </a:bodyPr>
          <a:lstStyle/>
          <a:p>
            <a:pPr>
              <a:spcAft>
                <a:spcPts val="600"/>
              </a:spcAft>
            </a:pPr>
            <a:fld id="{CF8B094E-B3F7-45CC-9FE8-D76D32A4AEFA}" type="datetime1">
              <a:rPr lang="vi-VN" smtClean="0"/>
              <a:pPr>
                <a:spcAft>
                  <a:spcPts val="600"/>
                </a:spcAft>
              </a:pPr>
              <a:t>06/04/2018</a:t>
            </a:fld>
            <a:endParaRPr lang="vi-VN"/>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a:xfrm>
            <a:off x="10276321" y="6309360"/>
            <a:ext cx="771089" cy="365125"/>
          </a:xfrm>
        </p:spPr>
        <p:txBody>
          <a:bodyPr>
            <a:normAutofit/>
          </a:bodyPr>
          <a:lstStyle/>
          <a:p>
            <a:pPr>
              <a:spcAft>
                <a:spcPts val="600"/>
              </a:spcAft>
            </a:pPr>
            <a:fld id="{0B2CFA18-319A-48AE-A18B-716ED0DA894D}" type="slidenum">
              <a:rPr lang="vi-VN" smtClean="0"/>
              <a:pPr>
                <a:spcAft>
                  <a:spcPts val="600"/>
                </a:spcAft>
              </a:pPr>
              <a:t>6</a:t>
            </a:fld>
            <a:endParaRPr lang="vi-VN"/>
          </a:p>
        </p:txBody>
      </p:sp>
    </p:spTree>
    <p:extLst>
      <p:ext uri="{BB962C8B-B14F-4D97-AF65-F5344CB8AC3E}">
        <p14:creationId xmlns:p14="http://schemas.microsoft.com/office/powerpoint/2010/main" val="3495701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6B7D09-C447-4FAA-A9DC-39DD4A9CD141}"/>
              </a:ext>
            </a:extLst>
          </p:cNvPr>
          <p:cNvSpPr>
            <a:spLocks noGrp="1"/>
          </p:cNvSpPr>
          <p:nvPr>
            <p:ph type="title"/>
          </p:nvPr>
        </p:nvSpPr>
        <p:spPr/>
        <p:txBody>
          <a:bodyPr/>
          <a:lstStyle/>
          <a:p>
            <a:r>
              <a:rPr lang="vi-VN"/>
              <a:t>I. tổng quan về phương pháp</a:t>
            </a:r>
          </a:p>
        </p:txBody>
      </p:sp>
      <p:sp>
        <p:nvSpPr>
          <p:cNvPr id="3" name="Chỗ dành sẵn cho Nội dung 2">
            <a:extLst>
              <a:ext uri="{FF2B5EF4-FFF2-40B4-BE49-F238E27FC236}">
                <a16:creationId xmlns:a16="http://schemas.microsoft.com/office/drawing/2014/main" id="{F7AB169E-3358-4D63-AAA1-26F6F06040C7}"/>
              </a:ext>
            </a:extLst>
          </p:cNvPr>
          <p:cNvSpPr>
            <a:spLocks noGrp="1"/>
          </p:cNvSpPr>
          <p:nvPr>
            <p:ph idx="1"/>
          </p:nvPr>
        </p:nvSpPr>
        <p:spPr/>
        <p:txBody>
          <a:bodyPr>
            <a:normAutofit/>
          </a:bodyPr>
          <a:lstStyle/>
          <a:p>
            <a:pPr marL="0" indent="0">
              <a:buNone/>
            </a:pPr>
            <a:r>
              <a:rPr lang="vi-VN"/>
              <a:t>Trong trường hợp đồ thị có n đỉnh, m cạnh, ta có thể biểu diễn đồ thị dưới dạng danh sách cạnh, trong cách biểu diễn này, người ta liệt kê tất cả các cạnh của đồ thị trong một danh sách, mỗi phần tử của danh sách là một cặp (u, v) tương ứng với một cạnh của đồ thị. (Trong trường hợp đồ thị có hướng thì mỗi cặp (u, v) tương ứng với một cung, u là đỉnh đầu và v là đỉnh cuối của cung)</a:t>
            </a:r>
          </a:p>
        </p:txBody>
      </p:sp>
      <p:sp>
        <p:nvSpPr>
          <p:cNvPr id="5" name="Chỗ dành sẵn cho Ngày tháng 4">
            <a:extLst>
              <a:ext uri="{FF2B5EF4-FFF2-40B4-BE49-F238E27FC236}">
                <a16:creationId xmlns:a16="http://schemas.microsoft.com/office/drawing/2014/main" id="{3A248F68-A0A3-4E88-8419-D987C66AC64C}"/>
              </a:ext>
            </a:extLst>
          </p:cNvPr>
          <p:cNvSpPr>
            <a:spLocks noGrp="1"/>
          </p:cNvSpPr>
          <p:nvPr>
            <p:ph type="dt" sz="half" idx="10"/>
          </p:nvPr>
        </p:nvSpPr>
        <p:spPr/>
        <p:txBody>
          <a:bodyPr/>
          <a:lstStyle/>
          <a:p>
            <a:fld id="{CF8B094E-B3F7-45CC-9FE8-D76D32A4AEFA}" type="datetime1">
              <a:rPr lang="vi-VN" smtClean="0"/>
              <a:t>06/04/2018</a:t>
            </a:fld>
            <a:endParaRPr lang="vi-VN"/>
          </a:p>
        </p:txBody>
      </p:sp>
      <p:sp>
        <p:nvSpPr>
          <p:cNvPr id="6" name="Chỗ dành sẵn cho Số hiệu Bản chiếu 5">
            <a:extLst>
              <a:ext uri="{FF2B5EF4-FFF2-40B4-BE49-F238E27FC236}">
                <a16:creationId xmlns:a16="http://schemas.microsoft.com/office/drawing/2014/main" id="{E059B19A-BEC3-47C3-8B52-A949DDE0092D}"/>
              </a:ext>
            </a:extLst>
          </p:cNvPr>
          <p:cNvSpPr>
            <a:spLocks noGrp="1"/>
          </p:cNvSpPr>
          <p:nvPr>
            <p:ph type="sldNum" sz="quarter" idx="12"/>
          </p:nvPr>
        </p:nvSpPr>
        <p:spPr/>
        <p:txBody>
          <a:bodyPr/>
          <a:lstStyle/>
          <a:p>
            <a:fld id="{0B2CFA18-319A-48AE-A18B-716ED0DA894D}" type="slidenum">
              <a:rPr lang="vi-VN" smtClean="0"/>
              <a:t>7</a:t>
            </a:fld>
            <a:endParaRPr lang="vi-VN"/>
          </a:p>
        </p:txBody>
      </p:sp>
    </p:spTree>
    <p:extLst>
      <p:ext uri="{BB962C8B-B14F-4D97-AF65-F5344CB8AC3E}">
        <p14:creationId xmlns:p14="http://schemas.microsoft.com/office/powerpoint/2010/main" val="367711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11778D-3E8C-4AB1-B085-B82C7C54C716}"/>
              </a:ext>
            </a:extLst>
          </p:cNvPr>
          <p:cNvSpPr>
            <a:spLocks noGrp="1"/>
          </p:cNvSpPr>
          <p:nvPr>
            <p:ph type="title"/>
          </p:nvPr>
        </p:nvSpPr>
        <p:spPr/>
        <p:txBody>
          <a:bodyPr/>
          <a:lstStyle/>
          <a:p>
            <a:r>
              <a:rPr lang="vi-VN"/>
              <a:t>ii. Mục tiêu</a:t>
            </a:r>
          </a:p>
        </p:txBody>
      </p:sp>
      <p:sp>
        <p:nvSpPr>
          <p:cNvPr id="3" name="Chỗ dành sẵn cho Nội dung 2">
            <a:extLst>
              <a:ext uri="{FF2B5EF4-FFF2-40B4-BE49-F238E27FC236}">
                <a16:creationId xmlns:a16="http://schemas.microsoft.com/office/drawing/2014/main" id="{A7775B06-5AF1-4728-B161-96606BDA177A}"/>
              </a:ext>
            </a:extLst>
          </p:cNvPr>
          <p:cNvSpPr>
            <a:spLocks noGrp="1"/>
          </p:cNvSpPr>
          <p:nvPr>
            <p:ph idx="1"/>
          </p:nvPr>
        </p:nvSpPr>
        <p:spPr/>
        <p:txBody>
          <a:bodyPr>
            <a:normAutofit/>
          </a:bodyPr>
          <a:lstStyle/>
          <a:p>
            <a:r>
              <a:rPr lang="vi-VN"/>
              <a:t>Lưu trữ và biểu diễn đồ thị trên máy tính đồng thời thực hiện được các thao tác cơ bản trên đồ thị: tạo một đỉnh có nhãn lab, hiển thị thông tin của một đỉnh, khởi tạo 1 đồ thị, thiết lập lại trạng thái của các đỉnh, kiểm tra 2 đỉnh có kề nhau không, thêm một cạnh nối giữa 2 đỉnh, đọc dữ liệu đồ thị từ file (có 6 file text đi kèm), xuất dữ liệu đồ thị vào file và các thao tác duyệt đồ thị (DFS, BFS).</a:t>
            </a:r>
          </a:p>
        </p:txBody>
      </p:sp>
      <p:sp>
        <p:nvSpPr>
          <p:cNvPr id="4" name="Chỗ dành sẵn cho Ngày tháng 3">
            <a:extLst>
              <a:ext uri="{FF2B5EF4-FFF2-40B4-BE49-F238E27FC236}">
                <a16:creationId xmlns:a16="http://schemas.microsoft.com/office/drawing/2014/main" id="{F95F2D77-5266-4257-9F2D-69E25776C7D7}"/>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4D21E16A-4F43-40D5-85B3-A861BF02DBDA}"/>
              </a:ext>
            </a:extLst>
          </p:cNvPr>
          <p:cNvSpPr>
            <a:spLocks noGrp="1"/>
          </p:cNvSpPr>
          <p:nvPr>
            <p:ph type="sldNum" sz="quarter" idx="12"/>
          </p:nvPr>
        </p:nvSpPr>
        <p:spPr/>
        <p:txBody>
          <a:bodyPr/>
          <a:lstStyle/>
          <a:p>
            <a:fld id="{0B2CFA18-319A-48AE-A18B-716ED0DA894D}" type="slidenum">
              <a:rPr lang="vi-VN" smtClean="0"/>
              <a:t>8</a:t>
            </a:fld>
            <a:endParaRPr lang="vi-VN"/>
          </a:p>
        </p:txBody>
      </p:sp>
    </p:spTree>
    <p:extLst>
      <p:ext uri="{BB962C8B-B14F-4D97-AF65-F5344CB8AC3E}">
        <p14:creationId xmlns:p14="http://schemas.microsoft.com/office/powerpoint/2010/main" val="32826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11778D-3E8C-4AB1-B085-B82C7C54C716}"/>
              </a:ext>
            </a:extLst>
          </p:cNvPr>
          <p:cNvSpPr>
            <a:spLocks noGrp="1"/>
          </p:cNvSpPr>
          <p:nvPr>
            <p:ph type="title"/>
          </p:nvPr>
        </p:nvSpPr>
        <p:spPr/>
        <p:txBody>
          <a:bodyPr/>
          <a:lstStyle/>
          <a:p>
            <a:r>
              <a:rPr lang="vi-VN"/>
              <a:t>ii. Mục tiêu</a:t>
            </a:r>
          </a:p>
        </p:txBody>
      </p:sp>
      <p:sp>
        <p:nvSpPr>
          <p:cNvPr id="3" name="Chỗ dành sẵn cho Nội dung 2">
            <a:extLst>
              <a:ext uri="{FF2B5EF4-FFF2-40B4-BE49-F238E27FC236}">
                <a16:creationId xmlns:a16="http://schemas.microsoft.com/office/drawing/2014/main" id="{A7775B06-5AF1-4728-B161-96606BDA177A}"/>
              </a:ext>
            </a:extLst>
          </p:cNvPr>
          <p:cNvSpPr>
            <a:spLocks noGrp="1"/>
          </p:cNvSpPr>
          <p:nvPr>
            <p:ph idx="1"/>
          </p:nvPr>
        </p:nvSpPr>
        <p:spPr/>
        <p:txBody>
          <a:bodyPr>
            <a:normAutofit/>
          </a:bodyPr>
          <a:lstStyle/>
          <a:p>
            <a:r>
              <a:rPr lang="vi-VN"/>
              <a:t>Qua các thao tác trên rút ra được những thuận lợi, khó khăn của phương pháp biểu diễn đồ thị bằng danh sách cạnh để từ đó đề xuất những phương hướng phát triển tốt hơn.</a:t>
            </a:r>
          </a:p>
        </p:txBody>
      </p:sp>
      <p:sp>
        <p:nvSpPr>
          <p:cNvPr id="4" name="Chỗ dành sẵn cho Ngày tháng 3">
            <a:extLst>
              <a:ext uri="{FF2B5EF4-FFF2-40B4-BE49-F238E27FC236}">
                <a16:creationId xmlns:a16="http://schemas.microsoft.com/office/drawing/2014/main" id="{F95F2D77-5266-4257-9F2D-69E25776C7D7}"/>
              </a:ext>
            </a:extLst>
          </p:cNvPr>
          <p:cNvSpPr>
            <a:spLocks noGrp="1"/>
          </p:cNvSpPr>
          <p:nvPr>
            <p:ph type="dt" sz="half" idx="10"/>
          </p:nvPr>
        </p:nvSpPr>
        <p:spPr/>
        <p:txBody>
          <a:bodyPr/>
          <a:lstStyle/>
          <a:p>
            <a:fld id="{68F19A1A-1962-4605-B60B-F5ACA67B7D5D}" type="datetime1">
              <a:rPr lang="vi-VN" smtClean="0"/>
              <a:t>06/04/2018</a:t>
            </a:fld>
            <a:endParaRPr lang="vi-VN"/>
          </a:p>
        </p:txBody>
      </p:sp>
      <p:sp>
        <p:nvSpPr>
          <p:cNvPr id="5" name="Chỗ dành sẵn cho Số hiệu Bản chiếu 4">
            <a:extLst>
              <a:ext uri="{FF2B5EF4-FFF2-40B4-BE49-F238E27FC236}">
                <a16:creationId xmlns:a16="http://schemas.microsoft.com/office/drawing/2014/main" id="{4D21E16A-4F43-40D5-85B3-A861BF02DBDA}"/>
              </a:ext>
            </a:extLst>
          </p:cNvPr>
          <p:cNvSpPr>
            <a:spLocks noGrp="1"/>
          </p:cNvSpPr>
          <p:nvPr>
            <p:ph type="sldNum" sz="quarter" idx="12"/>
          </p:nvPr>
        </p:nvSpPr>
        <p:spPr/>
        <p:txBody>
          <a:bodyPr/>
          <a:lstStyle/>
          <a:p>
            <a:fld id="{0B2CFA18-319A-48AE-A18B-716ED0DA894D}" type="slidenum">
              <a:rPr lang="vi-VN" smtClean="0"/>
              <a:t>9</a:t>
            </a:fld>
            <a:endParaRPr lang="vi-VN"/>
          </a:p>
        </p:txBody>
      </p:sp>
    </p:spTree>
    <p:extLst>
      <p:ext uri="{BB962C8B-B14F-4D97-AF65-F5344CB8AC3E}">
        <p14:creationId xmlns:p14="http://schemas.microsoft.com/office/powerpoint/2010/main" val="961415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òng tròn">
  <a:themeElements>
    <a:clrScheme name="Vòng tròn">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Vòng tròn">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òng tròn">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TM04033919[[fn=Vòng tròn]]</Template>
  <TotalTime>215</TotalTime>
  <Words>2052</Words>
  <Application>Microsoft Office PowerPoint</Application>
  <PresentationFormat>Màn hình rộng</PresentationFormat>
  <Paragraphs>412</Paragraphs>
  <Slides>46</Slides>
  <Notes>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46</vt:i4>
      </vt:variant>
    </vt:vector>
  </HeadingPairs>
  <TitlesOfParts>
    <vt:vector size="56" baseType="lpstr">
      <vt:lpstr>Arial</vt:lpstr>
      <vt:lpstr>Calibri</vt:lpstr>
      <vt:lpstr>Cambria</vt:lpstr>
      <vt:lpstr>Consolas</vt:lpstr>
      <vt:lpstr>Constantia</vt:lpstr>
      <vt:lpstr>Times New Roman</vt:lpstr>
      <vt:lpstr>Trebuchet MS</vt:lpstr>
      <vt:lpstr>Tw Cen MT</vt:lpstr>
      <vt:lpstr>Wingdings</vt:lpstr>
      <vt:lpstr>Vòng tròn</vt:lpstr>
      <vt:lpstr>Bài thuyết trình MÔN HỌC: CẤU TRÚC DỮ LIỆU VÀ GIẢI THUẬT 2 Nhóm 10</vt:lpstr>
      <vt:lpstr>Nội dung chính</vt:lpstr>
      <vt:lpstr>I. tổng quan về phương pháp</vt:lpstr>
      <vt:lpstr>I. tổng quan về phương pháp</vt:lpstr>
      <vt:lpstr>Bản trình bày PowerPoint</vt:lpstr>
      <vt:lpstr>I. tổng quan về phương pháp</vt:lpstr>
      <vt:lpstr>I. tổng quan về phương pháp</vt:lpstr>
      <vt:lpstr>ii. Mục tiêu</vt:lpstr>
      <vt:lpstr>ii. Mục tiêu</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iii. Cài đặt</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iv. Các thao tác trên cấu trúc dữ liệu</vt:lpstr>
      <vt:lpstr>v. kết luận</vt:lpstr>
      <vt:lpstr>v. kết luận</vt:lpstr>
      <vt:lpstr>v. kết luận</vt:lpstr>
      <vt:lpstr>v. kết luận</vt:lpstr>
      <vt:lpstr>v.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MÔN HỌC CẤU TRÚC DỮ LIỆU VÀ GIẢI THUẬT 2 Nhóm 10</dc:title>
  <dc:creator>Quốc Thắng La</dc:creator>
  <cp:lastModifiedBy>Quốc Thắng La</cp:lastModifiedBy>
  <cp:revision>14</cp:revision>
  <dcterms:created xsi:type="dcterms:W3CDTF">2018-03-17T04:23:14Z</dcterms:created>
  <dcterms:modified xsi:type="dcterms:W3CDTF">2018-04-06T03:45:32Z</dcterms:modified>
</cp:coreProperties>
</file>