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8FD3-EF8D-4B29-0DC5-3EA506723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20939-F8F4-226D-1A6E-3750769EB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4CFF-8E73-C20B-2691-93051B20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174A-81DF-7954-FA38-32D0157A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7706-1DAA-27F0-240A-D7AC54AE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6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B5E1-A14F-D373-A08F-A6B0BA0F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FD1E-E320-9517-9B5D-E2EC7B6E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E755-EB64-49C4-F1F7-EB3F521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8715-AD5C-9636-D251-DBBD5CC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79C4-4B83-7339-B38D-76B8692A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52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2177-A685-11F7-EA89-3623A7922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E1ADC-0FB5-0B09-4E86-975C5C9B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A569-18F9-CC73-9075-1F174387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9828-C332-FC99-9FFE-78C93738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6153-0900-9D0D-D8E2-2DFE1F0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1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97BB-6CB6-5AFD-34DE-1B4CACB5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48E4-667E-B243-11B3-B5DC30A1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9F1B-36D6-17A7-44F0-9037B26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FF7D-CCCE-4C6B-6CDE-82D66E15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C94D-2E4A-6E7F-61E0-C222A10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1FDC-3C46-2A8B-7DB6-45D8392D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BA7-53EA-F81C-1604-16989035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8F20-C569-938B-92A7-A154B7C1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68CA-D881-8847-414A-83845161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57F5-A88B-C07B-9E37-501F98E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5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F69D-8D8A-C58E-879E-322A47B7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653B-D670-01DD-152E-FB2EC711D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DC98-3CBD-843E-7D2E-7CE039A0C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F89B-9155-EBBA-58A1-334912E2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ADE2-ED4B-3FB9-1FEB-2C35F719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ADA9-E111-3637-A310-38213408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77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369D-5F96-CC44-4612-09A37C8D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A5FF-A678-27ED-3D1F-EE67B2053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7B34-AE7B-F3D1-6078-2E893E6D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A1569-6642-E626-2FBF-0BE0EFCA7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6ED26-5786-118C-9518-8EF6C13FE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FD6C2-C327-AC64-13D8-D071898B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F43-3AAC-3A40-A832-81C20F14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F705-938C-3498-F865-70AF5388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89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1A15-8EB4-8FCA-C914-C91F903D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8883B-7EAF-CC8E-335E-991D4E3A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73CD-188E-D8D8-900D-F15B14C5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5CF98-5FE7-C9BA-4FA7-343C8C94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17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1D582-171C-4972-F00E-35087F0B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82C03-8A39-9CC4-749B-12029D1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2230-2D00-E3E9-45BF-AB65C26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70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F2C9-CAB6-DBBC-4D2F-AAB80AA8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6FF-F758-1CEB-7ADA-FCEF7640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818B-F39F-798A-3677-19BDDA2B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3769F-D5DB-2FA3-1585-C6DCD63A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52261-FFA4-7FAA-2654-3BC5645C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ACAD-6D20-4248-D73A-24E6053F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58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720E-3794-44F2-49AF-7ABD1DC5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86315-6080-8DE7-B659-ABCC50C75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33CE2-E019-3F1E-30EA-F6A61F59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DEAC-64E2-4C7F-21EA-CC791BCB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DB09-1F07-9C2A-3CFE-3999844B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3B603-A43D-458C-7125-B62821B1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6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95BA2-DF08-A8B6-566E-D949203A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CC10-200C-A2AD-3BF4-5111C3D4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7428-754C-84D4-B4A2-68288C4A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C893-8658-4984-9290-2EFDC34E77EC}" type="datetimeFigureOut">
              <a:rPr lang="en-MY" smtClean="0"/>
              <a:t>9/8/2024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FA2A-A1DB-B535-540F-25D3F93F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5A37-871C-683D-D122-F3C26021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B6E5-7853-4FD2-B130-CF2E0C772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39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306" y="2642897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MY" dirty="0" err="1">
                <a:latin typeface="Century Gothic" panose="020B0502020202020204" pitchFamily="34" charset="0"/>
              </a:rPr>
              <a:t>SupplyWise</a:t>
            </a:r>
            <a:endParaRPr lang="en-MY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3306" y="3804556"/>
            <a:ext cx="12192000" cy="5647353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Facilitating informed supply chain decisions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684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306" y="2642897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MY" dirty="0"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3306" y="3804556"/>
            <a:ext cx="12192000" cy="5647353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ckypro6881@gmail.com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093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10646"/>
            <a:ext cx="4142792" cy="564735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Lack of Traceability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25%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Revenue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Loss</a:t>
            </a: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Service outages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$500,000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Potential </a:t>
            </a: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</a:rPr>
              <a:t>Loss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BD5CE-84ED-EE83-764C-CABD7FBDA9E9}"/>
              </a:ext>
            </a:extLst>
          </p:cNvPr>
          <p:cNvSpPr txBox="1">
            <a:spLocks/>
          </p:cNvSpPr>
          <p:nvPr/>
        </p:nvSpPr>
        <p:spPr>
          <a:xfrm>
            <a:off x="3679371" y="1210645"/>
            <a:ext cx="4618653" cy="564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No Checkpoints Tracking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600" b="1" dirty="0">
                <a:latin typeface="Arial" panose="020B0604020202020204" pitchFamily="34" charset="0"/>
                <a:ea typeface="Arial" panose="020B0604020202020204" pitchFamily="34" charset="0"/>
              </a:rPr>
              <a:t>3x slower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In shipping products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Prone to tampering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A19FAC-2E46-644D-CC0D-9A92255C822F}"/>
              </a:ext>
            </a:extLst>
          </p:cNvPr>
          <p:cNvSpPr txBox="1">
            <a:spLocks/>
          </p:cNvSpPr>
          <p:nvPr/>
        </p:nvSpPr>
        <p:spPr>
          <a:xfrm>
            <a:off x="7573347" y="1210644"/>
            <a:ext cx="4618653" cy="564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Manual data entry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600" b="1" dirty="0">
                <a:latin typeface="Arial" panose="020B0604020202020204" pitchFamily="34" charset="0"/>
                <a:ea typeface="Arial" panose="020B0604020202020204" pitchFamily="34" charset="0"/>
              </a:rPr>
              <a:t>50%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Increased labor costs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Use of Centralized Hosting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600" b="1" dirty="0">
                <a:latin typeface="Arial" panose="020B0604020202020204" pitchFamily="34" charset="0"/>
                <a:ea typeface="Arial" panose="020B0604020202020204" pitchFamily="34" charset="0"/>
              </a:rPr>
              <a:t>85%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More costly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88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0" y="1142221"/>
            <a:ext cx="4823927" cy="564735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         Sensor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Detect product KPIs</a:t>
            </a:r>
          </a:p>
          <a:p>
            <a:pPr marL="285750" marR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Write to blockchain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B4CBA4-67C2-978B-8412-2E662200C461}"/>
              </a:ext>
            </a:extLst>
          </p:cNvPr>
          <p:cNvSpPr txBox="1">
            <a:spLocks/>
          </p:cNvSpPr>
          <p:nvPr/>
        </p:nvSpPr>
        <p:spPr>
          <a:xfrm>
            <a:off x="7256107" y="1142222"/>
            <a:ext cx="4823927" cy="564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      Consumer / Business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Read sensor data</a:t>
            </a: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Filter by product id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44297F-68A3-397C-F774-47A2E2511B8E}"/>
              </a:ext>
            </a:extLst>
          </p:cNvPr>
          <p:cNvSpPr/>
          <p:nvPr/>
        </p:nvSpPr>
        <p:spPr>
          <a:xfrm>
            <a:off x="5477068" y="2226296"/>
            <a:ext cx="746449" cy="4805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6B0DA12-D713-6D44-4D61-EA941AAD03A7}"/>
              </a:ext>
            </a:extLst>
          </p:cNvPr>
          <p:cNvSpPr txBox="1">
            <a:spLocks/>
          </p:cNvSpPr>
          <p:nvPr/>
        </p:nvSpPr>
        <p:spPr>
          <a:xfrm>
            <a:off x="3559628" y="4423874"/>
            <a:ext cx="4823927" cy="564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Transparently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trustlessly</a:t>
            </a:r>
            <a:endParaRPr lang="en-US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285750" indent="-285750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42900" indent="-342900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4F8271-B548-3D99-631B-DC00C46C281F}"/>
              </a:ext>
            </a:extLst>
          </p:cNvPr>
          <p:cNvSpPr txBox="1">
            <a:spLocks/>
          </p:cNvSpPr>
          <p:nvPr/>
        </p:nvSpPr>
        <p:spPr>
          <a:xfrm>
            <a:off x="3354352" y="4899068"/>
            <a:ext cx="4823927" cy="564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Publicize supply chain member reputation</a:t>
            </a:r>
          </a:p>
          <a:p>
            <a:pPr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MY" sz="1800" dirty="0">
              <a:effectLst/>
            </a:endParaRPr>
          </a:p>
          <a:p>
            <a:pPr marL="285750" indent="-285750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Incentivize compliance to contract terms</a:t>
            </a:r>
            <a:endParaRPr lang="en-MY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98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6" y="1325141"/>
            <a:ext cx="4413380" cy="1392595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Free up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45%</a:t>
            </a:r>
            <a:endParaRPr lang="en-US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of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manpower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9268F1-DC1A-BDAA-8147-D6B634DB55B6}"/>
              </a:ext>
            </a:extLst>
          </p:cNvPr>
          <p:cNvSpPr txBox="1">
            <a:spLocks/>
          </p:cNvSpPr>
          <p:nvPr/>
        </p:nvSpPr>
        <p:spPr>
          <a:xfrm>
            <a:off x="6892213" y="3952684"/>
            <a:ext cx="4746171" cy="290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Hosting Costs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5x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reduction</a:t>
            </a: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349A94-5539-D4C0-F32E-44A800F1E16E}"/>
              </a:ext>
            </a:extLst>
          </p:cNvPr>
          <p:cNvSpPr txBox="1">
            <a:spLocks/>
          </p:cNvSpPr>
          <p:nvPr/>
        </p:nvSpPr>
        <p:spPr>
          <a:xfrm>
            <a:off x="7094376" y="1156802"/>
            <a:ext cx="4242318" cy="172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Decrease supply chain disruptions by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35%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71999E-8338-D932-3829-63CB2C4056F5}"/>
              </a:ext>
            </a:extLst>
          </p:cNvPr>
          <p:cNvSpPr txBox="1">
            <a:spLocks/>
          </p:cNvSpPr>
          <p:nvPr/>
        </p:nvSpPr>
        <p:spPr>
          <a:xfrm>
            <a:off x="553616" y="3775402"/>
            <a:ext cx="5542384" cy="290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Increase operational efficiency by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</a:rPr>
              <a:t> 72%</a:t>
            </a:r>
            <a:endParaRPr lang="en-MY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Target Market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0646"/>
            <a:ext cx="12192000" cy="5647353"/>
          </a:xfrm>
        </p:spPr>
        <p:txBody>
          <a:bodyPr/>
          <a:lstStyle/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TAM</a:t>
            </a: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Consumers</a:t>
            </a: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</a:rPr>
              <a:t>SAM</a:t>
            </a: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Businesses</a:t>
            </a: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</a:t>
            </a: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Supply chain members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152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F587E0-C97C-CE10-6F93-2DEBD3C5CF2F}"/>
              </a:ext>
            </a:extLst>
          </p:cNvPr>
          <p:cNvSpPr/>
          <p:nvPr/>
        </p:nvSpPr>
        <p:spPr>
          <a:xfrm>
            <a:off x="1240971" y="2976465"/>
            <a:ext cx="3704253" cy="34803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F460E6-57F2-0B49-DB0F-EC1D85002D2C}"/>
              </a:ext>
            </a:extLst>
          </p:cNvPr>
          <p:cNvSpPr/>
          <p:nvPr/>
        </p:nvSpPr>
        <p:spPr>
          <a:xfrm>
            <a:off x="1682620" y="3620278"/>
            <a:ext cx="2628123" cy="24850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E3E0DA-FF86-8F27-68E4-3CDF76598F0F}"/>
              </a:ext>
            </a:extLst>
          </p:cNvPr>
          <p:cNvSpPr/>
          <p:nvPr/>
        </p:nvSpPr>
        <p:spPr>
          <a:xfrm>
            <a:off x="2048069" y="4264089"/>
            <a:ext cx="1719943" cy="157376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311E2-CA21-FCA2-C23F-B1466E348730}"/>
              </a:ext>
            </a:extLst>
          </p:cNvPr>
          <p:cNvSpPr txBox="1"/>
          <p:nvPr/>
        </p:nvSpPr>
        <p:spPr>
          <a:xfrm>
            <a:off x="2649894" y="3168134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Consumers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7B6C-BD4A-308E-1383-CDC7D6B81788}"/>
              </a:ext>
            </a:extLst>
          </p:cNvPr>
          <p:cNvSpPr txBox="1"/>
          <p:nvPr/>
        </p:nvSpPr>
        <p:spPr>
          <a:xfrm>
            <a:off x="2113382" y="4690873"/>
            <a:ext cx="211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Supply chain members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96C15-C11C-5213-73C1-07506F2ACEA3}"/>
              </a:ext>
            </a:extLst>
          </p:cNvPr>
          <p:cNvSpPr txBox="1"/>
          <p:nvPr/>
        </p:nvSpPr>
        <p:spPr>
          <a:xfrm>
            <a:off x="2506824" y="3830413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66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Model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0646"/>
            <a:ext cx="12192000" cy="564735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</a:rPr>
              <a:t>Transaction Fee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Write sensor readings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rial" panose="020B0604020202020204" pitchFamily="34" charset="0"/>
                <a:ea typeface="Arial" panose="020B0604020202020204" pitchFamily="34" charset="0"/>
              </a:rPr>
              <a:t>Government Subsidy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Halal Technology Development Fund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- Finance business activities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2432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MY" dirty="0"/>
              <a:t>Competitors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0646"/>
            <a:ext cx="12192000" cy="564735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5845F7-FA17-B6AD-6E54-59219E26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86067"/>
              </p:ext>
            </p:extLst>
          </p:nvPr>
        </p:nvGraphicFramePr>
        <p:xfrm>
          <a:off x="1117080" y="1277932"/>
          <a:ext cx="9957839" cy="491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60">
                  <a:extLst>
                    <a:ext uri="{9D8B030D-6E8A-4147-A177-3AD203B41FA5}">
                      <a16:colId xmlns:a16="http://schemas.microsoft.com/office/drawing/2014/main" val="3908633707"/>
                    </a:ext>
                  </a:extLst>
                </a:gridCol>
                <a:gridCol w="2854244">
                  <a:extLst>
                    <a:ext uri="{9D8B030D-6E8A-4147-A177-3AD203B41FA5}">
                      <a16:colId xmlns:a16="http://schemas.microsoft.com/office/drawing/2014/main" val="2631823495"/>
                    </a:ext>
                  </a:extLst>
                </a:gridCol>
                <a:gridCol w="1631718">
                  <a:extLst>
                    <a:ext uri="{9D8B030D-6E8A-4147-A177-3AD203B41FA5}">
                      <a16:colId xmlns:a16="http://schemas.microsoft.com/office/drawing/2014/main" val="3263406544"/>
                    </a:ext>
                  </a:extLst>
                </a:gridCol>
                <a:gridCol w="1838264">
                  <a:extLst>
                    <a:ext uri="{9D8B030D-6E8A-4147-A177-3AD203B41FA5}">
                      <a16:colId xmlns:a16="http://schemas.microsoft.com/office/drawing/2014/main" val="1091575061"/>
                    </a:ext>
                  </a:extLst>
                </a:gridCol>
                <a:gridCol w="1342553">
                  <a:extLst>
                    <a:ext uri="{9D8B030D-6E8A-4147-A177-3AD203B41FA5}">
                      <a16:colId xmlns:a16="http://schemas.microsoft.com/office/drawing/2014/main" val="1078218525"/>
                    </a:ext>
                  </a:extLst>
                </a:gridCol>
              </a:tblGrid>
              <a:tr h="1480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Aspect \ Company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SupplyWise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 Ariba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Hexagon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8323"/>
                  </a:ext>
                </a:extLst>
              </a:tr>
              <a:tr h="1036148">
                <a:tc>
                  <a:txBody>
                    <a:bodyPr/>
                    <a:lstStyle/>
                    <a:p>
                      <a:r>
                        <a:rPr lang="en-US" dirty="0"/>
                        <a:t>Fast Learnability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51210"/>
                  </a:ext>
                </a:extLst>
              </a:tr>
              <a:tr h="600308">
                <a:tc>
                  <a:txBody>
                    <a:bodyPr/>
                    <a:lstStyle/>
                    <a:p>
                      <a:r>
                        <a:rPr lang="en-US" dirty="0"/>
                        <a:t>Affordable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17564"/>
                  </a:ext>
                </a:extLst>
              </a:tr>
              <a:tr h="600308">
                <a:tc>
                  <a:txBody>
                    <a:bodyPr/>
                    <a:lstStyle/>
                    <a:p>
                      <a:r>
                        <a:rPr lang="en-US" dirty="0"/>
                        <a:t>Transparent ledger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48778"/>
                  </a:ext>
                </a:extLst>
              </a:tr>
              <a:tr h="600308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62003"/>
                  </a:ext>
                </a:extLst>
              </a:tr>
              <a:tr h="600308">
                <a:tc>
                  <a:txBody>
                    <a:bodyPr/>
                    <a:lstStyle/>
                    <a:p>
                      <a:r>
                        <a:rPr lang="en-US" dirty="0"/>
                        <a:t>Highly decentralized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2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6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Roadmap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0646"/>
            <a:ext cx="12192000" cy="564735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8397B-EEC4-A441-6035-CBB64B710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7514"/>
              </p:ext>
            </p:extLst>
          </p:nvPr>
        </p:nvGraphicFramePr>
        <p:xfrm>
          <a:off x="2921519" y="1830008"/>
          <a:ext cx="5979885" cy="439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3">
                  <a:extLst>
                    <a:ext uri="{9D8B030D-6E8A-4147-A177-3AD203B41FA5}">
                      <a16:colId xmlns:a16="http://schemas.microsoft.com/office/drawing/2014/main" val="1991062988"/>
                    </a:ext>
                  </a:extLst>
                </a:gridCol>
                <a:gridCol w="4326292">
                  <a:extLst>
                    <a:ext uri="{9D8B030D-6E8A-4147-A177-3AD203B41FA5}">
                      <a16:colId xmlns:a16="http://schemas.microsoft.com/office/drawing/2014/main" val="958870236"/>
                    </a:ext>
                  </a:extLst>
                </a:gridCol>
              </a:tblGrid>
              <a:tr h="468213"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39208"/>
                  </a:ext>
                </a:extLst>
              </a:tr>
              <a:tr h="808149">
                <a:tc>
                  <a:txBody>
                    <a:bodyPr/>
                    <a:lstStyle/>
                    <a:p>
                      <a:r>
                        <a:rPr lang="en-US" dirty="0"/>
                        <a:t>Q4 2024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16956"/>
                  </a:ext>
                </a:extLst>
              </a:tr>
              <a:tr h="1154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 2025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UI/UX Enhancements</a:t>
                      </a:r>
                    </a:p>
                    <a:p>
                      <a:pPr algn="ctr"/>
                      <a:r>
                        <a:rPr lang="en-US" dirty="0"/>
                        <a:t>Beta</a:t>
                      </a:r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41526"/>
                  </a:ext>
                </a:extLst>
              </a:tr>
              <a:tr h="1154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Q2 2025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Diversify data inputs</a:t>
                      </a:r>
                      <a:endParaRPr lang="en-MY" dirty="0"/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0294"/>
                  </a:ext>
                </a:extLst>
              </a:tr>
              <a:tr h="808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Q3 2025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Fine-grained data filtering</a:t>
                      </a:r>
                      <a:endParaRPr lang="en-MY" dirty="0"/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859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8765EA-C22C-A183-8A58-644CE8ED09C4}"/>
              </a:ext>
            </a:extLst>
          </p:cNvPr>
          <p:cNvCxnSpPr/>
          <p:nvPr/>
        </p:nvCxnSpPr>
        <p:spPr>
          <a:xfrm>
            <a:off x="2491274" y="1690049"/>
            <a:ext cx="0" cy="467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4C74BF-B78F-F36F-8CDB-30A10DE3040F}"/>
              </a:ext>
            </a:extLst>
          </p:cNvPr>
          <p:cNvSpPr/>
          <p:nvPr/>
        </p:nvSpPr>
        <p:spPr>
          <a:xfrm>
            <a:off x="2407296" y="2419175"/>
            <a:ext cx="167951" cy="15741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90298-39E1-96A8-C4B8-9002B7500F7F}"/>
              </a:ext>
            </a:extLst>
          </p:cNvPr>
          <p:cNvSpPr/>
          <p:nvPr/>
        </p:nvSpPr>
        <p:spPr>
          <a:xfrm>
            <a:off x="2407297" y="3239190"/>
            <a:ext cx="167951" cy="15741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5BE37B-FD78-A996-5530-0A608CACE3DE}"/>
              </a:ext>
            </a:extLst>
          </p:cNvPr>
          <p:cNvSpPr/>
          <p:nvPr/>
        </p:nvSpPr>
        <p:spPr>
          <a:xfrm>
            <a:off x="2407298" y="4371996"/>
            <a:ext cx="167951" cy="15741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0B42F-BDEC-E8DB-0558-519236EA62B4}"/>
              </a:ext>
            </a:extLst>
          </p:cNvPr>
          <p:cNvSpPr/>
          <p:nvPr/>
        </p:nvSpPr>
        <p:spPr>
          <a:xfrm>
            <a:off x="2407297" y="5495211"/>
            <a:ext cx="167951" cy="15741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42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5C7E-2FCB-D79D-2ABD-96832AC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21094"/>
          </a:xfrm>
        </p:spPr>
        <p:txBody>
          <a:bodyPr>
            <a:normAutofit fontScale="90000"/>
          </a:bodyPr>
          <a:lstStyle/>
          <a:p>
            <a:r>
              <a:rPr lang="en-US" dirty="0"/>
              <a:t>Team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CF5C8-7EAD-BCDC-F781-0C0A219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489" y="1623399"/>
            <a:ext cx="7931021" cy="3853543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Chan Kien Yew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3+ years of experience in web dev, Python, C++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Delivered a blockchain-based event ticketing system.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Implemented a BI dashboard to facilitate informed financial management.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 year cs student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M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35623B9-319B-D93E-8DCB-1D4AF5207520}"/>
              </a:ext>
            </a:extLst>
          </p:cNvPr>
          <p:cNvSpPr txBox="1">
            <a:spLocks/>
          </p:cNvSpPr>
          <p:nvPr/>
        </p:nvSpPr>
        <p:spPr>
          <a:xfrm>
            <a:off x="6718042" y="3550171"/>
            <a:ext cx="5234472" cy="330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MY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248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SupplyWise</vt:lpstr>
      <vt:lpstr>Problem</vt:lpstr>
      <vt:lpstr>Solution</vt:lpstr>
      <vt:lpstr>Impact</vt:lpstr>
      <vt:lpstr>Target Market</vt:lpstr>
      <vt:lpstr>Business Model</vt:lpstr>
      <vt:lpstr>Competitors</vt:lpstr>
      <vt:lpstr>Roadmap</vt:lpstr>
      <vt:lpstr>Team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Cool cky</dc:creator>
  <cp:lastModifiedBy>Cool cky</cp:lastModifiedBy>
  <cp:revision>7</cp:revision>
  <dcterms:created xsi:type="dcterms:W3CDTF">2024-07-23T23:11:27Z</dcterms:created>
  <dcterms:modified xsi:type="dcterms:W3CDTF">2024-08-09T01:38:33Z</dcterms:modified>
</cp:coreProperties>
</file>