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6" r:id="rId6"/>
    <p:sldId id="264" r:id="rId7"/>
    <p:sldId id="267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54C7D0B-FED7-4C0B-8CFC-E08202F67F0D}">
          <p14:sldIdLst>
            <p14:sldId id="256"/>
            <p14:sldId id="257"/>
            <p14:sldId id="263"/>
            <p14:sldId id="259"/>
            <p14:sldId id="266"/>
            <p14:sldId id="264"/>
            <p14:sldId id="26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E3BA0-F9D4-4E6C-9212-F85C7D4C7472}" v="2" dt="2022-06-02T00:45:52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a Winkler" userId="621715adbec7586b" providerId="LiveId" clId="{18AE3BA0-F9D4-4E6C-9212-F85C7D4C7472}"/>
    <pc:docChg chg="custSel modSld">
      <pc:chgData name="Lara Winkler" userId="621715adbec7586b" providerId="LiveId" clId="{18AE3BA0-F9D4-4E6C-9212-F85C7D4C7472}" dt="2022-06-08T22:14:41.538" v="27" actId="20577"/>
      <pc:docMkLst>
        <pc:docMk/>
      </pc:docMkLst>
      <pc:sldChg chg="modSp">
        <pc:chgData name="Lara Winkler" userId="621715adbec7586b" providerId="LiveId" clId="{18AE3BA0-F9D4-4E6C-9212-F85C7D4C7472}" dt="2022-06-02T00:45:52.160" v="1" actId="20577"/>
        <pc:sldMkLst>
          <pc:docMk/>
          <pc:sldMk cId="761749035" sldId="256"/>
        </pc:sldMkLst>
        <pc:spChg chg="mod">
          <ac:chgData name="Lara Winkler" userId="621715adbec7586b" providerId="LiveId" clId="{18AE3BA0-F9D4-4E6C-9212-F85C7D4C7472}" dt="2022-06-02T00:45:52.160" v="1" actId="20577"/>
          <ac:spMkLst>
            <pc:docMk/>
            <pc:sldMk cId="761749035" sldId="256"/>
            <ac:spMk id="2" creationId="{EFB9566E-1DFB-480E-3FD1-2A54FC2262EF}"/>
          </ac:spMkLst>
        </pc:spChg>
      </pc:sldChg>
      <pc:sldChg chg="modSp mod">
        <pc:chgData name="Lara Winkler" userId="621715adbec7586b" providerId="LiveId" clId="{18AE3BA0-F9D4-4E6C-9212-F85C7D4C7472}" dt="2022-06-08T22:14:41.538" v="27" actId="20577"/>
        <pc:sldMkLst>
          <pc:docMk/>
          <pc:sldMk cId="1887715644" sldId="257"/>
        </pc:sldMkLst>
        <pc:spChg chg="mod">
          <ac:chgData name="Lara Winkler" userId="621715adbec7586b" providerId="LiveId" clId="{18AE3BA0-F9D4-4E6C-9212-F85C7D4C7472}" dt="2022-06-08T22:14:41.538" v="27" actId="20577"/>
          <ac:spMkLst>
            <pc:docMk/>
            <pc:sldMk cId="1887715644" sldId="257"/>
            <ac:spMk id="3" creationId="{B7AFDF5E-15F0-ED62-9B14-46316478A0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CE77C-CD4A-B9EC-7945-367811AF2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86BA1F-9CD2-77F5-9373-AA281E6B3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FE21DE-FF34-EDD8-C37A-5CF82E83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6A72C2-1BE4-C43F-F788-1086EF51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63DDB0-1E80-1886-3A81-4C54FB1B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853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F18E3-C456-AA20-1C10-4DBA1E37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94C3B2-BC15-D00E-E071-BA7565897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B13D31-8A93-3741-B778-6CA6EE7B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DBE022-C8B4-4544-11DA-E812B809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6FDB97-E192-1197-5BCE-CDB1F064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48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FA830A-9D72-A294-346A-8F93FB8B6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C779C7-FBCF-3065-EA80-90FA9F376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507CA5-C351-25C8-87D9-96DE9D4F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271E5E-A799-5282-3AAB-DE1359F6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53994-30B8-5482-20F9-699DDA41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035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57C83-3A83-B7D5-5B47-9B35FF42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97CBED-3636-2898-8025-F2F058A73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103CD1-A6D0-9A15-5C31-6995CBFF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D9A633-87AD-5DC9-AFBC-3804E3E8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EC61EC-B453-1805-591E-E96E3656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966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9840E-5909-67DC-9107-C9080C26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DC3CD8-C15B-8ACA-7B77-1276B4A04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9CD30F-C990-F502-AF28-B707F176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8A8B8-A516-D517-955A-6E286C09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B94EC5-D874-0A89-7AEC-2887F6CD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193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750BA-592E-EA4B-D29B-CAA55A6B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6B5D8B-BC12-EC1D-33BA-8A22C2A74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C94701-BAD3-8145-9B9A-8D61AC5A9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96A55-9577-0665-D82B-DB0403DA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5EFC6B-91F7-3416-7917-9B5EA102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E42540-FB4D-EFD7-BB8C-2E55F8E4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58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B659D-A602-D3C3-BE1B-A85C3B0A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3DDC14-5F5C-F307-9BD1-01C7ECF0D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B1E4C9-34C4-D331-6874-9492E705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FAF01D-0B37-50F9-1402-22A9A1B0C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45DDF7-7F7D-5EB8-9ED8-FE9BFFD2F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A73DD7-7781-8BCF-183B-1FE065AF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5EBFF1-C770-E852-BD2C-07BF2DFA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9F15BB-D1BF-4343-EF40-8D6FB3BB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83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837AA-B9AD-E974-2D30-610513AC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8C03D4-4F51-64C0-0834-00EE6486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6E6B11-437E-C849-D5BB-B99FDD60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931EC2-DDDC-4194-0F89-9BC43D4B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529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CA9CD0-43EE-4371-AB14-76C7340B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171981-691E-7DF6-DC22-22AC6448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7DF5F2-36D8-16E5-6F6F-B05E1A20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343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5207E-8197-CD8F-872B-8ADEC143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13CB3-25F7-6E69-7D9E-99062651F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A16439-E95E-CF6D-2959-EEAE36F3B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DA09AD-C967-022E-8FC6-CB1CD5FC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62C333-46F4-E921-53FA-5EB0D61E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E337B4-27A3-BB98-7D50-E80BF036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74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7A024-3489-B91D-228F-C9E0442C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EC7937-9B0E-B974-4FC7-2B840E3C7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A06BEE-9701-DBA3-E725-5D6DD75BC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CD1AEF-FA4C-0F5E-0736-D8485094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0F10CD-E88D-BFD4-E415-2BDCD839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6A3345-5034-DDD7-6458-A5A7B930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858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E5E641-DFC5-CD9B-5EB2-4C66683A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FBB53E-72B5-6F26-A319-921E62C83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A4633-5AC9-628D-6AC2-ABBA83E57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E57D3-EF8B-485D-8902-C0656D58A24D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276C5-1A6A-9DA5-A52D-92B049CDB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C80D6-F14D-8ED4-15E7-0B7FE5A4C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90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in Bild, das Hauskatze, Unschärfe enthält.&#10;&#10;Automatisch generierte Beschreibung">
            <a:extLst>
              <a:ext uri="{FF2B5EF4-FFF2-40B4-BE49-F238E27FC236}">
                <a16:creationId xmlns:a16="http://schemas.microsoft.com/office/drawing/2014/main" id="{CF30D9B9-0EEC-835B-DE1D-424DD4B99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B9566E-1DFB-480E-3FD1-2A54FC226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CC99FF"/>
                </a:solidFill>
              </a:rPr>
              <a:t>Abstract </a:t>
            </a:r>
            <a:r>
              <a:rPr lang="de-AT" dirty="0">
                <a:solidFill>
                  <a:srgbClr val="CC99FF"/>
                </a:solidFill>
              </a:rPr>
              <a:t>Factory</a:t>
            </a:r>
            <a:br>
              <a:rPr lang="de-AT" dirty="0">
                <a:solidFill>
                  <a:srgbClr val="CC99FF"/>
                </a:solidFill>
              </a:rPr>
            </a:br>
            <a:r>
              <a:rPr lang="de-AT" dirty="0"/>
              <a:t>/Abstrakte Fabrik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ABFA64-EDCF-FF33-2969-A03875EA4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Lara Winkler</a:t>
            </a:r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49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8824C819-C182-EC30-516B-A83B2B9A6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FDF5E-15F0-ED62-9B14-46316478A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552" y="1449238"/>
            <a:ext cx="4185248" cy="4727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AT" b="0" i="0" dirty="0">
                <a:effectLst/>
              </a:rPr>
              <a:t>Kategorie der </a:t>
            </a:r>
            <a:r>
              <a:rPr lang="de-AT" dirty="0"/>
              <a:t>Erzeugungsmuster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0" i="0" dirty="0">
                <a:effectLst/>
              </a:rPr>
              <a:t>Objektmuster</a:t>
            </a:r>
            <a:endParaRPr lang="de-AT" dirty="0"/>
          </a:p>
          <a:p>
            <a:pPr lvl="1"/>
            <a:r>
              <a:rPr lang="de-AT" sz="2800" dirty="0"/>
              <a:t>Abstrakte Fabrik</a:t>
            </a:r>
            <a:r>
              <a:rPr lang="de-AT" sz="2800" b="0" i="0" dirty="0">
                <a:effectLst/>
              </a:rPr>
              <a:t> (</a:t>
            </a:r>
            <a:r>
              <a:rPr lang="de-AT" sz="2800" b="0" i="1" dirty="0" err="1">
                <a:effectLst/>
              </a:rPr>
              <a:t>abstract</a:t>
            </a:r>
            <a:r>
              <a:rPr lang="de-AT" sz="2800" b="0" i="1" dirty="0">
                <a:effectLst/>
              </a:rPr>
              <a:t> </a:t>
            </a:r>
            <a:r>
              <a:rPr lang="de-AT" sz="2800" b="0" i="1" dirty="0" err="1">
                <a:effectLst/>
              </a:rPr>
              <a:t>factory</a:t>
            </a:r>
            <a:r>
              <a:rPr lang="de-AT" sz="2800" b="0" i="0" dirty="0">
                <a:effectLst/>
              </a:rPr>
              <a:t>)</a:t>
            </a:r>
          </a:p>
          <a:p>
            <a:pPr lvl="1"/>
            <a:r>
              <a:rPr lang="de-AT" sz="2800" dirty="0"/>
              <a:t>Einzelstück</a:t>
            </a:r>
            <a:r>
              <a:rPr lang="de-AT" sz="2800" b="0" i="0" dirty="0">
                <a:effectLst/>
              </a:rPr>
              <a:t> </a:t>
            </a:r>
            <a:r>
              <a:rPr lang="de-AT" sz="2800" b="0" i="1" dirty="0">
                <a:effectLst/>
              </a:rPr>
              <a:t>(singleton)</a:t>
            </a:r>
            <a:endParaRPr lang="de-AT" sz="2800" dirty="0"/>
          </a:p>
          <a:p>
            <a:pPr lvl="1"/>
            <a:r>
              <a:rPr lang="de-AT" sz="2800" dirty="0"/>
              <a:t>Erbauer</a:t>
            </a:r>
            <a:r>
              <a:rPr lang="de-AT" sz="2800" b="0" i="0" dirty="0">
                <a:effectLst/>
              </a:rPr>
              <a:t> </a:t>
            </a:r>
            <a:r>
              <a:rPr lang="de-AT" sz="2800" b="0" i="1" dirty="0">
                <a:effectLst/>
              </a:rPr>
              <a:t>(</a:t>
            </a:r>
            <a:r>
              <a:rPr lang="de-AT" sz="2800" b="0" i="1" dirty="0" err="1">
                <a:effectLst/>
              </a:rPr>
              <a:t>builder</a:t>
            </a:r>
            <a:r>
              <a:rPr lang="de-AT" sz="2800" b="0" i="1" dirty="0">
                <a:effectLst/>
              </a:rPr>
              <a:t>)</a:t>
            </a:r>
            <a:endParaRPr lang="de-AT" sz="2800" dirty="0"/>
          </a:p>
          <a:p>
            <a:pPr lvl="1"/>
            <a:r>
              <a:rPr lang="de-AT" sz="2800" dirty="0"/>
              <a:t>Prototyp</a:t>
            </a:r>
            <a:r>
              <a:rPr lang="de-AT" sz="2800" b="0" i="0" dirty="0">
                <a:effectLst/>
              </a:rPr>
              <a:t> </a:t>
            </a:r>
            <a:r>
              <a:rPr lang="de-AT" sz="2800" b="0" i="1" dirty="0">
                <a:effectLst/>
              </a:rPr>
              <a:t>(prototype)</a:t>
            </a:r>
          </a:p>
          <a:p>
            <a:pPr marL="457200" lvl="1" indent="0">
              <a:buNone/>
            </a:pPr>
            <a:endParaRPr lang="de-AT" sz="2800" dirty="0"/>
          </a:p>
          <a:p>
            <a:pPr marL="0" indent="0">
              <a:buNone/>
            </a:pPr>
            <a:r>
              <a:rPr lang="de-DE" b="0" i="0" dirty="0">
                <a:effectLst/>
              </a:rPr>
              <a:t>mittels Factory Method erstellt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71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22501-771D-FD23-8C1E-11CF017F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de-AT" sz="4000" dirty="0">
                <a:solidFill>
                  <a:srgbClr val="FFFFFF"/>
                </a:solidFill>
                <a:effectLst/>
              </a:rPr>
              <a:t>Vergleich von </a:t>
            </a:r>
            <a:br>
              <a:rPr lang="de-AT" sz="4000" dirty="0">
                <a:solidFill>
                  <a:srgbClr val="FFFFFF"/>
                </a:solidFill>
                <a:effectLst/>
              </a:rPr>
            </a:br>
            <a:r>
              <a:rPr lang="de-AT" sz="4000" i="1" dirty="0">
                <a:solidFill>
                  <a:srgbClr val="CC99FF"/>
                </a:solidFill>
                <a:effectLst/>
              </a:rPr>
              <a:t>Abstract Factory </a:t>
            </a:r>
            <a:br>
              <a:rPr lang="de-AT" sz="4000" dirty="0">
                <a:solidFill>
                  <a:srgbClr val="FFFFFF"/>
                </a:solidFill>
                <a:effectLst/>
              </a:rPr>
            </a:br>
            <a:r>
              <a:rPr lang="de-AT" sz="4000" dirty="0">
                <a:solidFill>
                  <a:srgbClr val="FFFFFF"/>
                </a:solidFill>
                <a:effectLst/>
              </a:rPr>
              <a:t>und </a:t>
            </a:r>
            <a:br>
              <a:rPr lang="de-AT" sz="4000" dirty="0">
                <a:solidFill>
                  <a:srgbClr val="FFFFFF"/>
                </a:solidFill>
                <a:effectLst/>
              </a:rPr>
            </a:br>
            <a:r>
              <a:rPr lang="de-AT" sz="4000" i="1" dirty="0">
                <a:solidFill>
                  <a:srgbClr val="CC99FF"/>
                </a:solidFill>
                <a:effectLst/>
              </a:rPr>
              <a:t>Factory Method</a:t>
            </a:r>
            <a:endParaRPr lang="de-AT" sz="4000" i="1" dirty="0">
              <a:solidFill>
                <a:srgbClr val="CC99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30ACA-A3CC-8D8B-DFDC-3CCEEBB3A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782" y="2240625"/>
            <a:ext cx="3427283" cy="3047368"/>
          </a:xfrm>
        </p:spPr>
        <p:txBody>
          <a:bodyPr>
            <a:normAutofit/>
          </a:bodyPr>
          <a:lstStyle/>
          <a:p>
            <a:r>
              <a:rPr lang="de-DE" sz="2000" b="0" i="0" dirty="0">
                <a:effectLst/>
              </a:rPr>
              <a:t>Ganze Produktfamilie wird erstellt</a:t>
            </a:r>
          </a:p>
          <a:p>
            <a:pPr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</a:rPr>
              <a:t>Breite Schnittstelle</a:t>
            </a:r>
          </a:p>
          <a:p>
            <a:pPr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N</a:t>
            </a:r>
            <a:r>
              <a:rPr lang="de-DE" sz="2000" b="0" i="0" dirty="0">
                <a:effectLst/>
              </a:rPr>
              <a:t>ur ein Interface kein Implementierungscode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B3DEFF-4433-1DFA-CFA6-87EF8B479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73966" y="2240625"/>
            <a:ext cx="3197701" cy="30473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900"/>
              </a:spcAft>
            </a:pPr>
            <a:r>
              <a:rPr lang="de-DE" sz="2000" b="0" i="0" dirty="0">
                <a:effectLst/>
              </a:rPr>
              <a:t>Produkt wird erstellt</a:t>
            </a:r>
          </a:p>
          <a:p>
            <a:pPr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</a:rPr>
              <a:t>Schmale Schnittstelle</a:t>
            </a:r>
          </a:p>
          <a:p>
            <a:pPr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</a:t>
            </a:r>
            <a:r>
              <a:rPr lang="de-DE" sz="2000" b="0" i="0" dirty="0">
                <a:effectLst/>
              </a:rPr>
              <a:t>nthält generischen Code</a:t>
            </a:r>
          </a:p>
        </p:txBody>
      </p:sp>
    </p:spTree>
    <p:extLst>
      <p:ext uri="{BB962C8B-B14F-4D97-AF65-F5344CB8AC3E}">
        <p14:creationId xmlns:p14="http://schemas.microsoft.com/office/powerpoint/2010/main" val="356318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D31703-8BF1-6608-8A4D-FEB4ED0B3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0" r="1643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AF8F1D-5586-6484-C256-4227F5330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932" y="1507167"/>
            <a:ext cx="4840010" cy="3843666"/>
          </a:xfrm>
        </p:spPr>
        <p:txBody>
          <a:bodyPr>
            <a:normAutofit/>
          </a:bodyPr>
          <a:lstStyle/>
          <a:p>
            <a:r>
              <a:rPr lang="de-DE" sz="2000" b="0" i="0" dirty="0">
                <a:effectLst/>
              </a:rPr>
              <a:t>Das Abstract Factory Design Pattern dient der Definition einer zusammenhängenden Familie aus Produkten </a:t>
            </a:r>
          </a:p>
          <a:p>
            <a:endParaRPr lang="de-DE" sz="2000" b="0" i="0" dirty="0">
              <a:effectLst/>
            </a:endParaRPr>
          </a:p>
          <a:p>
            <a:r>
              <a:rPr lang="de-DE" sz="2000" b="0" i="0" dirty="0">
                <a:effectLst/>
              </a:rPr>
              <a:t>Diese Factoryschnittstelle, Abstract Factory, definiert für jedes Produkt der Produktfamilie eine Operation</a:t>
            </a:r>
          </a:p>
          <a:p>
            <a:endParaRPr lang="de-DE" sz="2000" b="0" i="0" dirty="0">
              <a:effectLst/>
            </a:endParaRPr>
          </a:p>
          <a:p>
            <a:r>
              <a:rPr lang="de-DE" sz="2000" b="0" i="0" dirty="0">
                <a:effectLst/>
              </a:rPr>
              <a:t>Der Client ist von einer bestimmten Factoryimplementierung frei</a:t>
            </a:r>
          </a:p>
          <a:p>
            <a:pPr marL="0" indent="0">
              <a:buNone/>
            </a:pP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153557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D8166F-31D3-DC3A-12E6-9AFED714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br>
              <a:rPr lang="de-AT" sz="4000" dirty="0">
                <a:solidFill>
                  <a:srgbClr val="FFFFFF"/>
                </a:solidFill>
              </a:rPr>
            </a:br>
            <a:br>
              <a:rPr lang="de-AT" sz="4000" dirty="0">
                <a:solidFill>
                  <a:srgbClr val="FFFFFF"/>
                </a:solidFill>
              </a:rPr>
            </a:br>
            <a:r>
              <a:rPr lang="de-AT" sz="4000" dirty="0">
                <a:solidFill>
                  <a:srgbClr val="CC99FF"/>
                </a:solidFill>
              </a:rPr>
              <a:t>Vorteile &amp;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40E41D-7314-31E0-A87D-197BE1053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 lnSpcReduction="10000"/>
          </a:bodyPr>
          <a:lstStyle/>
          <a:p>
            <a:pPr lvl="1"/>
            <a:r>
              <a:rPr lang="de-DE" sz="1800" b="0" i="0" dirty="0">
                <a:effectLst/>
              </a:rPr>
              <a:t>Clientcode allgemeingültig, kein Code für spezielle Fälle notwendig</a:t>
            </a:r>
          </a:p>
          <a:p>
            <a:pPr marL="457200" lvl="1" indent="0">
              <a:buNone/>
            </a:pPr>
            <a:endParaRPr lang="de-DE" sz="1800" b="0" i="0" dirty="0">
              <a:effectLst/>
            </a:endParaRPr>
          </a:p>
          <a:p>
            <a:pPr lvl="1"/>
            <a:r>
              <a:rPr lang="de-DE" sz="1800" b="0" i="0" dirty="0">
                <a:effectLst/>
              </a:rPr>
              <a:t>Konsistenz </a:t>
            </a:r>
          </a:p>
          <a:p>
            <a:pPr lvl="1"/>
            <a:endParaRPr lang="de-DE" sz="1800" b="0" i="0" dirty="0">
              <a:effectLst/>
            </a:endParaRPr>
          </a:p>
          <a:p>
            <a:pPr lvl="1"/>
            <a:r>
              <a:rPr lang="de-DE" sz="1800" b="0" i="0" dirty="0">
                <a:effectLst/>
              </a:rPr>
              <a:t>Flexibilität</a:t>
            </a:r>
          </a:p>
          <a:p>
            <a:pPr lvl="1"/>
            <a:endParaRPr lang="de-DE" sz="1800" b="0" i="0" dirty="0">
              <a:effectLst/>
            </a:endParaRPr>
          </a:p>
          <a:p>
            <a:pPr lvl="1"/>
            <a:r>
              <a:rPr lang="de-DE" sz="1800" b="0" i="0" dirty="0">
                <a:effectLst/>
              </a:rPr>
              <a:t>Einfache Erweiterung mit neuen Produktfamilien</a:t>
            </a:r>
          </a:p>
          <a:p>
            <a:pPr lvl="1"/>
            <a:endParaRPr lang="de-DE" sz="1800" b="0" i="0" dirty="0">
              <a:effectLst/>
            </a:endParaRPr>
          </a:p>
          <a:p>
            <a:pPr lvl="1"/>
            <a:r>
              <a:rPr lang="de-DE" sz="1800" b="0" i="0" dirty="0">
                <a:effectLst/>
              </a:rPr>
              <a:t>Wiederverwendbarkeit</a:t>
            </a:r>
          </a:p>
          <a:p>
            <a:pPr lvl="1"/>
            <a:endParaRPr lang="de-DE" sz="1800" b="0" i="0" dirty="0">
              <a:effectLst/>
            </a:endParaRPr>
          </a:p>
          <a:p>
            <a:pPr lvl="1"/>
            <a:r>
              <a:rPr lang="de-DE" sz="1800" b="0" i="0" dirty="0">
                <a:effectLst/>
              </a:rPr>
              <a:t>Verschlankung des Clientcodes</a:t>
            </a:r>
          </a:p>
          <a:p>
            <a:endParaRPr lang="de-AT" sz="1000" dirty="0"/>
          </a:p>
          <a:p>
            <a:endParaRPr lang="de-AT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BB3070-80A2-57ED-7921-A6A196303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 lnSpcReduction="10000"/>
          </a:bodyPr>
          <a:lstStyle/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 err="1"/>
              <a:t>Unflexibilität</a:t>
            </a:r>
            <a:r>
              <a:rPr lang="de-DE" sz="1600" dirty="0"/>
              <a:t> hinsichtlich neuer Familienmitglieder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1946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5682DC-AD05-4F0B-3520-DA63406F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de-AT" b="0" i="0" dirty="0">
                <a:effectLst/>
                <a:latin typeface="+mn-lt"/>
              </a:rPr>
              <a:t>Beispiel </a:t>
            </a:r>
            <a:r>
              <a:rPr lang="de-AT" b="0" i="0" dirty="0">
                <a:solidFill>
                  <a:srgbClr val="CC99FF"/>
                </a:solidFill>
                <a:effectLst/>
                <a:latin typeface="+mn-lt"/>
              </a:rPr>
              <a:t>Anwendungsfälle</a:t>
            </a:r>
            <a:endParaRPr lang="de-AT" dirty="0">
              <a:solidFill>
                <a:srgbClr val="CC99FF"/>
              </a:solidFill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9154E9-7687-935D-8797-B9B43E68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de-DE" sz="2000" dirty="0"/>
              <a:t>Wenn e</a:t>
            </a:r>
            <a:r>
              <a:rPr lang="de-DE" sz="2000" b="0" i="0" dirty="0">
                <a:effectLst/>
              </a:rPr>
              <a:t>ine Objektfamilie bereitgestellt werden soll, aber noch nichts zu konkreten Implementierungen </a:t>
            </a:r>
          </a:p>
          <a:p>
            <a:pPr marL="0" indent="0">
              <a:buNone/>
            </a:pPr>
            <a:endParaRPr lang="de-DE" sz="2000" b="0" i="0" dirty="0">
              <a:effectLst/>
            </a:endParaRPr>
          </a:p>
          <a:p>
            <a:r>
              <a:rPr lang="de-DE" sz="2000" dirty="0"/>
              <a:t>Um</a:t>
            </a:r>
            <a:r>
              <a:rPr lang="de-DE" sz="2000" b="0" i="0" dirty="0">
                <a:effectLst/>
              </a:rPr>
              <a:t> ein System zu lösen von der Herstellung bestimmter Objekte</a:t>
            </a:r>
          </a:p>
          <a:p>
            <a:pPr marL="0" indent="0">
              <a:buNone/>
            </a:pPr>
            <a:endParaRPr lang="de-DE" sz="2000" b="0" i="0" dirty="0">
              <a:effectLst/>
            </a:endParaRPr>
          </a:p>
          <a:p>
            <a:r>
              <a:rPr lang="de-DE" sz="2000" b="0" i="0" dirty="0">
                <a:effectLst/>
              </a:rPr>
              <a:t>Wenn verschiedene Objekte zu einem Kontext erstellt werden und dadurch zusammenhängend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11FCDE-1A58-BBFA-15B3-28410E50D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3" r="1723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515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C861247-AAB0-60DE-CD77-4AAA244BC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5580" y="0"/>
            <a:ext cx="884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3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E1EC2A7-7C3A-5DAB-F75B-F6CA27F4A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194923-236D-C630-F4A8-37B400A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Praktisches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Beispiel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8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165</Words>
  <Application>Microsoft Office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Abstract Factory /Abstrakte Fabrik</vt:lpstr>
      <vt:lpstr>PowerPoint-Präsentation</vt:lpstr>
      <vt:lpstr>Vergleich von  Abstract Factory  und  Factory Method</vt:lpstr>
      <vt:lpstr>PowerPoint-Präsentation</vt:lpstr>
      <vt:lpstr>  Vorteile &amp; Nachteile</vt:lpstr>
      <vt:lpstr>Beispiel Anwendungsfälle</vt:lpstr>
      <vt:lpstr>PowerPoint-Präsentation</vt:lpstr>
      <vt:lpstr>Praktisches Beispiel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 /Abstrakte Fabrik</dc:title>
  <dc:creator>Lara Winkler</dc:creator>
  <cp:lastModifiedBy>Lara Winkler</cp:lastModifiedBy>
  <cp:revision>2</cp:revision>
  <dcterms:created xsi:type="dcterms:W3CDTF">2022-06-01T20:39:11Z</dcterms:created>
  <dcterms:modified xsi:type="dcterms:W3CDTF">2022-06-08T22:14:44Z</dcterms:modified>
</cp:coreProperties>
</file>