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66" r:id="rId5"/>
    <p:sldId id="309" r:id="rId6"/>
    <p:sldId id="321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28" r:id="rId25"/>
    <p:sldId id="331" r:id="rId26"/>
    <p:sldId id="332" r:id="rId27"/>
    <p:sldId id="334" r:id="rId28"/>
    <p:sldId id="335" r:id="rId29"/>
    <p:sldId id="336" r:id="rId3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5BD3FE7A-A339-4C07-A971-FFB025FEBFE8}"/>
    <pc:docChg chg="delSld modSld sldOrd">
      <pc:chgData name="Lara Winkler" userId="621715adbec7586b" providerId="LiveId" clId="{5BD3FE7A-A339-4C07-A971-FFB025FEBFE8}" dt="2022-06-07T22:05:11.806" v="2" actId="2696"/>
      <pc:docMkLst>
        <pc:docMk/>
      </pc:docMkLst>
      <pc:sldChg chg="ord">
        <pc:chgData name="Lara Winkler" userId="621715adbec7586b" providerId="LiveId" clId="{5BD3FE7A-A339-4C07-A971-FFB025FEBFE8}" dt="2022-06-07T21:56:04.426" v="1"/>
        <pc:sldMkLst>
          <pc:docMk/>
          <pc:sldMk cId="2208944694" sldId="328"/>
        </pc:sldMkLst>
      </pc:sldChg>
      <pc:sldChg chg="del">
        <pc:chgData name="Lara Winkler" userId="621715adbec7586b" providerId="LiveId" clId="{5BD3FE7A-A339-4C07-A971-FFB025FEBFE8}" dt="2022-06-07T22:05:11.806" v="2" actId="2696"/>
        <pc:sldMkLst>
          <pc:docMk/>
          <pc:sldMk cId="397272035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07.06.2022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0C505-C10E-49B9-B6E4-DA78B95425DC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397B-B8D4-418F-A6D0-FC7B177B0BC8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01BEF-0C60-46B3-92A7-A2075C1BCB8B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5495C-B470-4516-88E2-599C8CAC8111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6F28B-8A78-4B03-95A3-A43A9E37E97D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E8466-7DA0-4D17-A6B3-7B58C9CE5CCD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1F0C6-354D-4266-B96B-417B05B0B2ED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F46ADE6-1049-4CD9-9C11-ADF5C452646C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1EEDF-0542-4DFE-BC51-DF61443B6179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DEBF1B8-8418-4DC2-AF09-ABBD16FB5813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de-DE" dirty="0"/>
              <a:t>Steuern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Lara Winkler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AAD8-6D9B-6C78-3270-6D684BA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Bundesabgaben, Landesabgaben und Gemeindeabgaben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455F47-62AD-51D0-F1A8-A33DBB517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29181"/>
            <a:ext cx="10058400" cy="291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11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C8943-E166-2D35-49A1-B36DC92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Personensteuern und Sachsteuern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AE419-79AE-A636-0032-6E3195A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0060"/>
          </a:xfrm>
        </p:spPr>
        <p:txBody>
          <a:bodyPr>
            <a:noAutofit/>
          </a:bodyPr>
          <a:lstStyle/>
          <a:p>
            <a:r>
              <a:rPr lang="de-DE" sz="2800" dirty="0"/>
              <a:t>Personensteuern: Höhe der Steuer nach persönlichen Merkmalen festgelegt </a:t>
            </a:r>
          </a:p>
          <a:p>
            <a:r>
              <a:rPr lang="de-DE" sz="2800" dirty="0"/>
              <a:t>z.B. Höhe des Einkommens, Familienstand</a:t>
            </a:r>
          </a:p>
          <a:p>
            <a:endParaRPr lang="de-DE" sz="2800" dirty="0"/>
          </a:p>
          <a:p>
            <a:r>
              <a:rPr lang="de-DE" sz="2800" dirty="0"/>
              <a:t>Sachsteuern: Steuerhöhe orientiert sich an objektbezogenen Merkmalen</a:t>
            </a:r>
          </a:p>
          <a:p>
            <a:r>
              <a:rPr lang="de-DE" sz="2800" dirty="0"/>
              <a:t>z.B. Umsatzsteuer für Kategorien von Waren und Dienstleistungen</a:t>
            </a:r>
          </a:p>
        </p:txBody>
      </p:sp>
    </p:spTree>
    <p:extLst>
      <p:ext uri="{BB962C8B-B14F-4D97-AF65-F5344CB8AC3E}">
        <p14:creationId xmlns:p14="http://schemas.microsoft.com/office/powerpoint/2010/main" val="281526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0B293-4CB4-C3B8-1B67-01424F83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Veranlagungssteuern und Selbstmessungssteuern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EF83F-523E-908B-93EE-9079D7A8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Veranlagungssteuer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266A3-DF67-6B35-5D4F-910DCD6F53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Veranlagungssteuern setzt ein Unternehmen auf Grundlage einer Steuerklärung die Steuer für ein Kalenderjahr mit Bescheid fest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E66EBF-A6C8-AC14-92DC-B5EFF58D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Selbstbemessungsabgabe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7C45D-B4FF-B592-95A0-E2F566C85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Selbstbemessungsabgaben muss der Steuerpflichtige die Steuer selbst berechnen und an das Finanzamt einzahlen</a:t>
            </a:r>
          </a:p>
        </p:txBody>
      </p:sp>
    </p:spTree>
    <p:extLst>
      <p:ext uri="{BB962C8B-B14F-4D97-AF65-F5344CB8AC3E}">
        <p14:creationId xmlns:p14="http://schemas.microsoft.com/office/powerpoint/2010/main" val="288871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4DA16-376A-5F07-6C25-D66B179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Ertragssteuern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341F1E-62E7-D7E1-B78F-A1FBEBF84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44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72E744-244F-387D-9F10-B42C385211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3179"/>
            <a:ext cx="12191985" cy="457199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3C2D7F-CE9B-3537-68C7-7E5ACB6C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Wer ist steuerpflichtig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B1337C5-17AB-10A9-808B-72B13FBE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0A452-BDA1-788D-6FB6-140C81F6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786383"/>
            <a:ext cx="380143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Wofür ist Einkommenssteuer zu zahlen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574FA3-4B39-4CC1-EE9B-55025BFA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051788"/>
            <a:ext cx="5928344" cy="481677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83BF1-30EE-7D5D-855F-E12C1C7E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596" y="3043050"/>
            <a:ext cx="4166171" cy="3064505"/>
          </a:xfrm>
        </p:spPr>
        <p:txBody>
          <a:bodyPr>
            <a:normAutofit/>
          </a:bodyPr>
          <a:lstStyle/>
          <a:p>
            <a:endParaRPr lang="de-DE" sz="2800" dirty="0"/>
          </a:p>
          <a:p>
            <a:r>
              <a:rPr lang="de-DE" sz="2800" dirty="0"/>
              <a:t>Periodenprinzip</a:t>
            </a:r>
          </a:p>
          <a:p>
            <a:endParaRPr lang="de-DE" sz="2800" dirty="0"/>
          </a:p>
          <a:p>
            <a:r>
              <a:rPr lang="de-DE" sz="2800" dirty="0"/>
              <a:t>Leistungsfähigkeitsprinzip</a:t>
            </a:r>
          </a:p>
        </p:txBody>
      </p:sp>
    </p:spTree>
    <p:extLst>
      <p:ext uri="{BB962C8B-B14F-4D97-AF65-F5344CB8AC3E}">
        <p14:creationId xmlns:p14="http://schemas.microsoft.com/office/powerpoint/2010/main" val="105812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F4BE-5714-EC15-6B2F-7A3E3A82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Einkunftsarten</a:t>
            </a:r>
          </a:p>
        </p:txBody>
      </p:sp>
      <p:pic>
        <p:nvPicPr>
          <p:cNvPr id="4" name="Inhaltsplatzhalter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5E76476-3CA8-4FBC-C22D-3C526914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330" y="48313"/>
            <a:ext cx="4732961" cy="6761374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C50FA6-059C-C8E4-9E4D-5DA8F9E8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9CAD2-8CBC-361C-4C24-D4237B85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Gewinneinkünfte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AE713-63EF-C05C-4E5E-82C7035F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Beispiele für Einnahmen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A0F8E-1F9D-E05F-BC04-CD313E4E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465" y="2958274"/>
            <a:ext cx="5007551" cy="2910821"/>
          </a:xfrm>
        </p:spPr>
        <p:txBody>
          <a:bodyPr>
            <a:normAutofit/>
          </a:bodyPr>
          <a:lstStyle/>
          <a:p>
            <a:r>
              <a:rPr lang="de-DE" sz="2400" dirty="0"/>
              <a:t>Entgelt für Waren, die verkauft wurden</a:t>
            </a:r>
          </a:p>
          <a:p>
            <a:r>
              <a:rPr lang="de-DE" sz="2400" dirty="0"/>
              <a:t>Eintrittspreis</a:t>
            </a:r>
          </a:p>
          <a:p>
            <a:r>
              <a:rPr lang="de-DE" sz="2400" dirty="0"/>
              <a:t>Honorar für Architekten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1B772-2547-B0F8-A273-F35C9E8B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Beispiele für Betriebsausgaben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110B8D-A2EB-83DE-BD55-6E60A7A5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5007550" cy="2910821"/>
          </a:xfrm>
        </p:spPr>
        <p:txBody>
          <a:bodyPr/>
          <a:lstStyle/>
          <a:p>
            <a:r>
              <a:rPr lang="de-DE" sz="2400" dirty="0"/>
              <a:t>Miete</a:t>
            </a:r>
          </a:p>
          <a:p>
            <a:r>
              <a:rPr lang="de-DE" sz="2400" dirty="0"/>
              <a:t>Entlohnung der Mitarbeiter</a:t>
            </a:r>
          </a:p>
          <a:p>
            <a:r>
              <a:rPr lang="de-DE" sz="2400" dirty="0"/>
              <a:t>Entgelt für Waren, die weiterverarbeitet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36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8AA75-23C1-6286-EC94-38C61AFB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Überschusseinkünfte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97AED-1929-F108-5622-C279251F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14567" cy="3760891"/>
          </a:xfrm>
        </p:spPr>
        <p:txBody>
          <a:bodyPr>
            <a:noAutofit/>
          </a:bodyPr>
          <a:lstStyle/>
          <a:p>
            <a:r>
              <a:rPr lang="de-DE" sz="2400" dirty="0"/>
              <a:t>Überschuss = Einnahmen - Werbungskosten</a:t>
            </a:r>
          </a:p>
          <a:p>
            <a:r>
              <a:rPr lang="de-DE" sz="2400" dirty="0"/>
              <a:t>Werbungskosten = Ausgaben zum Erwerb, Sicherung oder Erhalt der Einnahmen </a:t>
            </a:r>
          </a:p>
          <a:p>
            <a:r>
              <a:rPr lang="de-DE" sz="2400" dirty="0"/>
              <a:t>Einkünfte aus </a:t>
            </a:r>
          </a:p>
          <a:p>
            <a:r>
              <a:rPr lang="de-DE" sz="2400" dirty="0"/>
              <a:t>•	Nichtselbständiger Tätigkeit: Kurskosten für Weiterbildung von Mitarbeitern</a:t>
            </a:r>
          </a:p>
          <a:p>
            <a:r>
              <a:rPr lang="de-DE" sz="2400" dirty="0"/>
              <a:t>•	Kapitalvermögen: Kontoführungskosten</a:t>
            </a:r>
          </a:p>
          <a:p>
            <a:r>
              <a:rPr lang="de-DE" sz="2400" dirty="0"/>
              <a:t>•	Vermietung und Verpachtung: Ausmahlen einer Wohnung</a:t>
            </a:r>
          </a:p>
        </p:txBody>
      </p:sp>
    </p:spTree>
    <p:extLst>
      <p:ext uri="{BB962C8B-B14F-4D97-AF65-F5344CB8AC3E}">
        <p14:creationId xmlns:p14="http://schemas.microsoft.com/office/powerpoint/2010/main" val="342009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B8E8D-81CD-B529-2A69-E2BA3821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Sonderausgaben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ECD91-A00D-150C-1FD8-21CDEDB1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Steuerausgaben = Ausgaben die steuerlich berücksichtigt werden, um dem Unternehmer zu helfen</a:t>
            </a:r>
          </a:p>
          <a:p>
            <a:r>
              <a:rPr lang="de-DE" sz="2400" dirty="0"/>
              <a:t>Wichtige Sonderausgaben sind:</a:t>
            </a:r>
          </a:p>
          <a:p>
            <a:r>
              <a:rPr lang="de-DE" sz="2400" dirty="0"/>
              <a:t>•	Bestimmte Renten</a:t>
            </a:r>
          </a:p>
          <a:p>
            <a:r>
              <a:rPr lang="de-DE" sz="2400" dirty="0"/>
              <a:t>•	Beiträge an gesetzlich anerkannten Kirchen</a:t>
            </a:r>
          </a:p>
          <a:p>
            <a:r>
              <a:rPr lang="de-DE" sz="2400" dirty="0"/>
              <a:t>•	Steuerberatungskosten</a:t>
            </a:r>
          </a:p>
        </p:txBody>
      </p:sp>
    </p:spTree>
    <p:extLst>
      <p:ext uri="{BB962C8B-B14F-4D97-AF65-F5344CB8AC3E}">
        <p14:creationId xmlns:p14="http://schemas.microsoft.com/office/powerpoint/2010/main" val="254338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42D8A-DCC6-B521-4FE0-780DB4BD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02840-05B9-EA93-39CD-333AD01D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4720"/>
          </a:xfrm>
        </p:spPr>
        <p:txBody>
          <a:bodyPr>
            <a:normAutofit/>
          </a:bodyPr>
          <a:lstStyle/>
          <a:p>
            <a:r>
              <a:rPr lang="de-DE" sz="2400" dirty="0"/>
              <a:t>Einnahmen des Staates</a:t>
            </a:r>
          </a:p>
          <a:p>
            <a:pPr lvl="1"/>
            <a:r>
              <a:rPr lang="de-DE" sz="2000" dirty="0"/>
              <a:t>Finanzierung des Staates</a:t>
            </a:r>
          </a:p>
          <a:p>
            <a:pPr lvl="1"/>
            <a:r>
              <a:rPr lang="de-DE" sz="2000" dirty="0"/>
              <a:t>Einteilung der Steuern</a:t>
            </a:r>
          </a:p>
          <a:p>
            <a:r>
              <a:rPr lang="de-DE" sz="2400" dirty="0"/>
              <a:t>Ertragssteuern</a:t>
            </a:r>
          </a:p>
          <a:p>
            <a:pPr lvl="1"/>
            <a:r>
              <a:rPr lang="de-DE" sz="2000" dirty="0"/>
              <a:t>Wer ist Steuerpflichtig?</a:t>
            </a:r>
          </a:p>
          <a:p>
            <a:pPr lvl="1"/>
            <a:r>
              <a:rPr lang="de-DE" sz="2000" dirty="0"/>
              <a:t>Wofür ist Einkommenssteuer zu zahlen?</a:t>
            </a:r>
          </a:p>
          <a:p>
            <a:pPr lvl="1"/>
            <a:r>
              <a:rPr lang="de-DE" sz="2000" dirty="0"/>
              <a:t>Berechnung der Einkommenssteuer</a:t>
            </a:r>
          </a:p>
          <a:p>
            <a:pPr lvl="1"/>
            <a:r>
              <a:rPr lang="de-DE" sz="2000" dirty="0"/>
              <a:t>Erhebungsformen der Einkommenssteuer</a:t>
            </a:r>
          </a:p>
          <a:p>
            <a:pPr lvl="1"/>
            <a:r>
              <a:rPr lang="de-DE" sz="2000" dirty="0"/>
              <a:t>Körperschaftssteuer</a:t>
            </a:r>
          </a:p>
        </p:txBody>
      </p:sp>
    </p:spTree>
    <p:extLst>
      <p:ext uri="{BB962C8B-B14F-4D97-AF65-F5344CB8AC3E}">
        <p14:creationId xmlns:p14="http://schemas.microsoft.com/office/powerpoint/2010/main" val="194260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F7F38-D661-D678-E738-B271458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Außergewöhnliche Belastungen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38E53-23AB-219B-6815-1E83810D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Außergewöhnliche Belastungen = Zahlungen, denen sich der Steuerpflichtige nicht entziehen kann</a:t>
            </a:r>
          </a:p>
          <a:p>
            <a:r>
              <a:rPr lang="de-DE" sz="2400" dirty="0"/>
              <a:t>•	Außergewöhnlich sein</a:t>
            </a:r>
          </a:p>
          <a:p>
            <a:r>
              <a:rPr lang="de-DE" sz="2400" dirty="0"/>
              <a:t>•	Zwangsläufig sein</a:t>
            </a:r>
          </a:p>
          <a:p>
            <a:r>
              <a:rPr lang="de-DE" sz="2400" dirty="0"/>
              <a:t>•	Die Wirtschaftliche Leistungsfähigkeit wesentlich beeinträchtigen</a:t>
            </a:r>
          </a:p>
        </p:txBody>
      </p:sp>
    </p:spTree>
    <p:extLst>
      <p:ext uri="{BB962C8B-B14F-4D97-AF65-F5344CB8AC3E}">
        <p14:creationId xmlns:p14="http://schemas.microsoft.com/office/powerpoint/2010/main" val="34363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04F6-E6CA-9169-A632-6C765BC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Berechnung der Einkommenssteuer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DF1BCA-272B-4D2E-7E20-55C145AB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177766"/>
            <a:ext cx="5928344" cy="4564823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F35772-D188-CB06-51DF-A61053F9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9C6D-AAEE-C0C3-81DB-12305F34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Steuertarif und Absetzbeträge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D4B5D-D7EE-F105-22ED-1915D621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Absetzbeträge:</a:t>
            </a:r>
          </a:p>
          <a:p>
            <a:pPr lvl="1"/>
            <a:r>
              <a:rPr lang="de-DE" sz="2600" dirty="0"/>
              <a:t>Familienbonus Plus</a:t>
            </a:r>
          </a:p>
          <a:p>
            <a:pPr lvl="1"/>
            <a:r>
              <a:rPr lang="de-DE" sz="2600" dirty="0"/>
              <a:t>Alleinverdiener- und Alleinerzieherabsetzbetrag</a:t>
            </a:r>
          </a:p>
          <a:p>
            <a:pPr lvl="1"/>
            <a:r>
              <a:rPr lang="de-DE" sz="2600" dirty="0"/>
              <a:t>Unterhaltsabsetzbetrag</a:t>
            </a:r>
          </a:p>
          <a:p>
            <a:pPr lvl="1"/>
            <a:r>
              <a:rPr lang="de-DE" sz="2600" dirty="0"/>
              <a:t>Verkehrsabsetzbetrag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E397AEB-8AB4-A22A-1ADB-48409DAB3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852" y="2203807"/>
            <a:ext cx="6108711" cy="33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6BA6A-7EBC-9BD2-64C6-12EDC3B0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Erhebungsformen der Einkommenssteuer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38A1123-4159-11B6-4F96-806DAD0D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2989"/>
            <a:ext cx="10058400" cy="3671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40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3A04CE1-790C-6AF1-DD0B-94407E2B5E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18418"/>
            <a:ext cx="12191985" cy="4541513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BDBB0-9345-1EE6-920E-E76A4389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Veranlagte Einkommenssteuer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6309096-2AC1-4156-E722-4F269B76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7B4CE34-29F3-499D-A9F9-B6238B92E6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1970" y="0"/>
            <a:ext cx="12128074" cy="457835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622E3A-5889-18EB-17AF-F73568D1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Körperschaftssteuer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5A4DEA-E132-A8AA-7DE1-E1480D49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07A8-390A-6A26-6878-E5F579B9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E7A1D8-0AE3-C86E-9A22-A702BEA14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3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A5C9D-08FE-E9A7-AA46-BD0B1A5C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Einnahmen des Staates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27B7E7-2F24-530C-6E78-DC4863BA9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9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3ADD3-85D3-BE05-A9E0-894FD03F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des Staates</a:t>
            </a:r>
          </a:p>
        </p:txBody>
      </p:sp>
      <p:pic>
        <p:nvPicPr>
          <p:cNvPr id="4" name="Inhaltsplatzhalter 3" descr="Ein Bild, das Text, Screenshot, Schild enthält.&#10;&#10;Automatisch generierte Beschreibung">
            <a:extLst>
              <a:ext uri="{FF2B5EF4-FFF2-40B4-BE49-F238E27FC236}">
                <a16:creationId xmlns:a16="http://schemas.microsoft.com/office/drawing/2014/main" id="{DF8CE225-F8D1-2684-04D3-FA693CA0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959143"/>
            <a:ext cx="10058400" cy="20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5C2EBD5-F7CD-2831-171E-69EC1BDAFD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166094" y="0"/>
            <a:ext cx="7859827" cy="457835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93BB0-A21C-7721-D6A8-026F7CB4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Abgaben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89C6A98-785D-0135-246A-47B1100B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8859A-03F5-7502-2EB0-41E3A1CE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Ertragreichsten Steuern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0BE3506-BEF3-4C8E-8D44-9C711EF7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21" y="2108201"/>
            <a:ext cx="6900717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61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3BA16-EF59-62A3-BDB3-A3E9C7F1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 der Besteuerung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CA74C-9574-CA74-0BF2-71DB78D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Abgaben sind Gegenleistungen der Bevölkerung für Leistungen des Staates</a:t>
            </a:r>
          </a:p>
          <a:p>
            <a:r>
              <a:rPr lang="de-DE" sz="2800" dirty="0"/>
              <a:t>Staat kann Wirtschaft mit Steuern beeinflussen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1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0D25-1E42-F41E-88C6-EE95AF05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Einteilung der Steuern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4CBE8A9-0388-6241-C467-B12DFD3F9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367" y="2108201"/>
            <a:ext cx="8404226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28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139B5-8BFD-03FE-ED26-F21AEF1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Direkte und Indirekte Steuern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699A2-61C5-1CA7-EFFD-9AF3A30F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Steuerschuldner muss Steuer an das Finanzamt zahlen	</a:t>
            </a:r>
          </a:p>
          <a:p>
            <a:r>
              <a:rPr lang="de-DE" sz="2400" dirty="0"/>
              <a:t>Steuerträger trägt die Steuer wirtschaftlich</a:t>
            </a:r>
          </a:p>
          <a:p>
            <a:endParaRPr lang="de-DE" sz="2400" dirty="0"/>
          </a:p>
          <a:p>
            <a:pPr lvl="1"/>
            <a:r>
              <a:rPr lang="de-DE" sz="2400" dirty="0"/>
              <a:t>Direkte Steuer = Wenn Steuerschuldner und Steuerträger dieselbe Person sind</a:t>
            </a:r>
          </a:p>
          <a:p>
            <a:pPr lvl="1"/>
            <a:r>
              <a:rPr lang="de-DE" sz="2400" dirty="0"/>
              <a:t>Indirekte Steuer = Wenn Steuerschuldner die Steuer nicht selbst trägt</a:t>
            </a:r>
          </a:p>
        </p:txBody>
      </p:sp>
    </p:spTree>
    <p:extLst>
      <p:ext uri="{BB962C8B-B14F-4D97-AF65-F5344CB8AC3E}">
        <p14:creationId xmlns:p14="http://schemas.microsoft.com/office/powerpoint/2010/main" val="88870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{C8573829-0602-4C47-AE7C-0793A17232F3}tf11437505_win32</Template>
  <TotalTime>0</TotalTime>
  <Words>348</Words>
  <Application>Microsoft Office PowerPoint</Application>
  <PresentationFormat>Breitbild</PresentationFormat>
  <Paragraphs>85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 Pro Cond Light</vt:lpstr>
      <vt:lpstr>Speak Pro</vt:lpstr>
      <vt:lpstr>RetrospectVTI</vt:lpstr>
      <vt:lpstr>Steuern</vt:lpstr>
      <vt:lpstr>Inhalt</vt:lpstr>
      <vt:lpstr>Einnahmen des Staates </vt:lpstr>
      <vt:lpstr>Finanzierung des Staates</vt:lpstr>
      <vt:lpstr>Abgaben</vt:lpstr>
      <vt:lpstr>Ertragreichsten Steuern</vt:lpstr>
      <vt:lpstr>Grenzen der Besteuerung </vt:lpstr>
      <vt:lpstr>Einteilung der Steuern</vt:lpstr>
      <vt:lpstr>Direkte und Indirekte Steuern</vt:lpstr>
      <vt:lpstr>Bundesabgaben, Landesabgaben und Gemeindeabgaben</vt:lpstr>
      <vt:lpstr>Personensteuern und Sachsteuern</vt:lpstr>
      <vt:lpstr>Veranlagungssteuern und Selbstmessungssteuern </vt:lpstr>
      <vt:lpstr>Ertragssteuern</vt:lpstr>
      <vt:lpstr>Wer ist steuerpflichtig</vt:lpstr>
      <vt:lpstr>Wofür ist Einkommenssteuer zu zahlen</vt:lpstr>
      <vt:lpstr>Einkunftsarten</vt:lpstr>
      <vt:lpstr>Gewinneinkünfte</vt:lpstr>
      <vt:lpstr>Überschusseinkünfte</vt:lpstr>
      <vt:lpstr>Sonderausgaben</vt:lpstr>
      <vt:lpstr>Außergewöhnliche Belastungen</vt:lpstr>
      <vt:lpstr>Berechnung der Einkommenssteuer</vt:lpstr>
      <vt:lpstr>Steuertarif und Absetzbeträge</vt:lpstr>
      <vt:lpstr>Erhebungsformen der Einkommenssteuer</vt:lpstr>
      <vt:lpstr>Veranlagte Einkommenssteuer</vt:lpstr>
      <vt:lpstr>Körperschaftssteuer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Steuern</dc:title>
  <dc:creator>Skarics Sebastian, 4CHIF</dc:creator>
  <cp:lastModifiedBy>Lara Winkler</cp:lastModifiedBy>
  <cp:revision>3</cp:revision>
  <dcterms:created xsi:type="dcterms:W3CDTF">2022-06-07T18:33:12Z</dcterms:created>
  <dcterms:modified xsi:type="dcterms:W3CDTF">2022-06-07T22:05:20Z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