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20" r:id="rId6"/>
    <p:sldId id="266" r:id="rId7"/>
    <p:sldId id="263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57" r:id="rId17"/>
    <p:sldId id="258" r:id="rId18"/>
    <p:sldId id="259" r:id="rId19"/>
    <p:sldId id="260" r:id="rId20"/>
    <p:sldId id="274" r:id="rId21"/>
  </p:sldIdLst>
  <p:sldSz cx="12188825" cy="6858000"/>
  <p:notesSz cx="6858000" cy="9144000"/>
  <p:custDataLst>
    <p:tags r:id="rId24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9" d="100"/>
          <a:sy n="99" d="100"/>
        </p:scale>
        <p:origin x="456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8A677-8C6E-4B95-93E4-C01482671955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24CBD0-1A94-412A-BAFD-93C47A87B9EE}">
      <dgm:prSet phldrT="[Text]"/>
      <dgm:spPr/>
      <dgm:t>
        <a:bodyPr/>
        <a:lstStyle/>
        <a:p>
          <a:r>
            <a:rPr lang="de-DE" noProof="0" dirty="0"/>
            <a:t>Automatisierung von manuellen Arbeiten</a:t>
          </a:r>
        </a:p>
      </dgm:t>
    </dgm:pt>
    <dgm:pt modelId="{BED5694C-37F5-4831-8DFC-19B13BBBC3FD}" type="parTrans" cxnId="{99A80A40-641E-4FF8-A374-0916C5F19FA1}">
      <dgm:prSet/>
      <dgm:spPr/>
      <dgm:t>
        <a:bodyPr/>
        <a:lstStyle/>
        <a:p>
          <a:endParaRPr lang="en-GB"/>
        </a:p>
      </dgm:t>
    </dgm:pt>
    <dgm:pt modelId="{14C705BD-A367-41BE-B1C9-44EEE766786F}" type="sibTrans" cxnId="{99A80A40-641E-4FF8-A374-0916C5F19FA1}">
      <dgm:prSet/>
      <dgm:spPr/>
      <dgm:t>
        <a:bodyPr/>
        <a:lstStyle/>
        <a:p>
          <a:endParaRPr lang="en-GB"/>
        </a:p>
      </dgm:t>
    </dgm:pt>
    <dgm:pt modelId="{93E58161-97F4-45A1-B33F-59C72D045E47}">
      <dgm:prSet phldrT="[Text]"/>
      <dgm:spPr/>
      <dgm:t>
        <a:bodyPr/>
        <a:lstStyle/>
        <a:p>
          <a:r>
            <a:rPr lang="de-DE" noProof="0" dirty="0"/>
            <a:t>Empfehlungssysteme für Kunden und Mitarbeiter</a:t>
          </a:r>
        </a:p>
      </dgm:t>
    </dgm:pt>
    <dgm:pt modelId="{0D6C2DC6-CAC0-488C-8763-68582715D423}" type="parTrans" cxnId="{73535355-A64E-4235-A5E6-973CFF50AC3B}">
      <dgm:prSet/>
      <dgm:spPr/>
      <dgm:t>
        <a:bodyPr/>
        <a:lstStyle/>
        <a:p>
          <a:endParaRPr lang="en-GB"/>
        </a:p>
      </dgm:t>
    </dgm:pt>
    <dgm:pt modelId="{2547A2EC-19D2-4CB7-8EA5-65622CD6C4F8}" type="sibTrans" cxnId="{73535355-A64E-4235-A5E6-973CFF50AC3B}">
      <dgm:prSet/>
      <dgm:spPr/>
      <dgm:t>
        <a:bodyPr/>
        <a:lstStyle/>
        <a:p>
          <a:endParaRPr lang="en-GB"/>
        </a:p>
      </dgm:t>
    </dgm:pt>
    <dgm:pt modelId="{5D7B2927-F077-4DEF-95E0-CB1451CA5546}" type="pres">
      <dgm:prSet presAssocID="{7BA8A677-8C6E-4B95-93E4-C01482671955}" presName="compositeShape" presStyleCnt="0">
        <dgm:presLayoutVars>
          <dgm:chMax val="2"/>
          <dgm:dir/>
          <dgm:resizeHandles val="exact"/>
        </dgm:presLayoutVars>
      </dgm:prSet>
      <dgm:spPr/>
    </dgm:pt>
    <dgm:pt modelId="{482A771B-8D77-4E11-BE0D-992EE84E3502}" type="pres">
      <dgm:prSet presAssocID="{9B24CBD0-1A94-412A-BAFD-93C47A87B9EE}" presName="upArrow" presStyleLbl="node1" presStyleIdx="0" presStyleCnt="2" custAng="0" custScaleX="35157" custScaleY="53591" custLinFactNeighborX="44156" custLinFactNeighborY="-7367"/>
      <dgm:spPr>
        <a:xfrm>
          <a:off x="1750072" y="629666"/>
          <a:ext cx="685419" cy="941027"/>
        </a:xfrm>
        <a:prstGeom prst="upArrow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D87960B2-B9D5-421A-B28C-DF6EA0040051}" type="pres">
      <dgm:prSet presAssocID="{9B24CBD0-1A94-412A-BAFD-93C47A87B9E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230513E-0A1C-4BC3-BFF9-B74AA8D63E75}" type="pres">
      <dgm:prSet presAssocID="{93E58161-97F4-45A1-B33F-59C72D045E47}" presName="downArrow" presStyleLbl="node1" presStyleIdx="1" presStyleCnt="2" custAng="0" custScaleX="33491" custScaleY="51881" custLinFactNeighborX="31818" custLinFactNeighborY="-9757"/>
      <dgm:spPr>
        <a:xfrm>
          <a:off x="406806" y="2817706"/>
          <a:ext cx="2682240" cy="2600960"/>
        </a:xfrm>
        <a:prstGeom prst="downArrow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A4BFEB60-C37C-4BE8-8C43-A2EAAE444C15}" type="pres">
      <dgm:prSet presAssocID="{93E58161-97F4-45A1-B33F-59C72D045E47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9A80A40-641E-4FF8-A374-0916C5F19FA1}" srcId="{7BA8A677-8C6E-4B95-93E4-C01482671955}" destId="{9B24CBD0-1A94-412A-BAFD-93C47A87B9EE}" srcOrd="0" destOrd="0" parTransId="{BED5694C-37F5-4831-8DFC-19B13BBBC3FD}" sibTransId="{14C705BD-A367-41BE-B1C9-44EEE766786F}"/>
    <dgm:cxn modelId="{A93E8551-36CD-49F4-93C8-A74D58D29279}" type="presOf" srcId="{7BA8A677-8C6E-4B95-93E4-C01482671955}" destId="{5D7B2927-F077-4DEF-95E0-CB1451CA5546}" srcOrd="0" destOrd="0" presId="urn:microsoft.com/office/officeart/2005/8/layout/arrow4"/>
    <dgm:cxn modelId="{73535355-A64E-4235-A5E6-973CFF50AC3B}" srcId="{7BA8A677-8C6E-4B95-93E4-C01482671955}" destId="{93E58161-97F4-45A1-B33F-59C72D045E47}" srcOrd="1" destOrd="0" parTransId="{0D6C2DC6-CAC0-488C-8763-68582715D423}" sibTransId="{2547A2EC-19D2-4CB7-8EA5-65622CD6C4F8}"/>
    <dgm:cxn modelId="{FAA4E4AC-671F-41FC-998C-5422B3018B64}" type="presOf" srcId="{93E58161-97F4-45A1-B33F-59C72D045E47}" destId="{A4BFEB60-C37C-4BE8-8C43-A2EAAE444C15}" srcOrd="0" destOrd="0" presId="urn:microsoft.com/office/officeart/2005/8/layout/arrow4"/>
    <dgm:cxn modelId="{744031B4-DB9E-42EB-8FA1-94161AE8FF80}" type="presOf" srcId="{9B24CBD0-1A94-412A-BAFD-93C47A87B9EE}" destId="{D87960B2-B9D5-421A-B28C-DF6EA0040051}" srcOrd="0" destOrd="0" presId="urn:microsoft.com/office/officeart/2005/8/layout/arrow4"/>
    <dgm:cxn modelId="{090DA905-5548-411D-8BD5-3D3F31567B80}" type="presParOf" srcId="{5D7B2927-F077-4DEF-95E0-CB1451CA5546}" destId="{482A771B-8D77-4E11-BE0D-992EE84E3502}" srcOrd="0" destOrd="0" presId="urn:microsoft.com/office/officeart/2005/8/layout/arrow4"/>
    <dgm:cxn modelId="{5A7FCEB9-E3A9-4C6A-8BE8-F267B9ED767B}" type="presParOf" srcId="{5D7B2927-F077-4DEF-95E0-CB1451CA5546}" destId="{D87960B2-B9D5-421A-B28C-DF6EA0040051}" srcOrd="1" destOrd="0" presId="urn:microsoft.com/office/officeart/2005/8/layout/arrow4"/>
    <dgm:cxn modelId="{276B7931-CE78-4E38-A038-737D76CF7FC1}" type="presParOf" srcId="{5D7B2927-F077-4DEF-95E0-CB1451CA5546}" destId="{6230513E-0A1C-4BC3-BFF9-B74AA8D63E75}" srcOrd="2" destOrd="0" presId="urn:microsoft.com/office/officeart/2005/8/layout/arrow4"/>
    <dgm:cxn modelId="{BEA36B01-7B5E-4872-A8FB-FF3C2B3FFFBF}" type="presParOf" srcId="{5D7B2927-F077-4DEF-95E0-CB1451CA5546}" destId="{A4BFEB60-C37C-4BE8-8C43-A2EAAE444C1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A771B-8D77-4E11-BE0D-992EE84E3502}">
      <dsp:nvSpPr>
        <dsp:cNvPr id="0" name=""/>
        <dsp:cNvSpPr/>
      </dsp:nvSpPr>
      <dsp:spPr>
        <a:xfrm>
          <a:off x="1623228" y="411819"/>
          <a:ext cx="942749" cy="1393517"/>
        </a:xfrm>
        <a:prstGeom prst="upArrow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960B2-B9D5-421A-B28C-DF6EA0040051}">
      <dsp:nvSpPr>
        <dsp:cNvPr id="0" name=""/>
        <dsp:cNvSpPr/>
      </dsp:nvSpPr>
      <dsp:spPr>
        <a:xfrm>
          <a:off x="2331758" y="0"/>
          <a:ext cx="4550494" cy="2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Automatisierung von manuellen Arbeiten</a:t>
          </a:r>
        </a:p>
      </dsp:txBody>
      <dsp:txXfrm>
        <a:off x="2331758" y="0"/>
        <a:ext cx="4550494" cy="2600282"/>
      </dsp:txXfrm>
    </dsp:sp>
    <dsp:sp modelId="{6230513E-0A1C-4BC3-BFF9-B74AA8D63E75}">
      <dsp:nvSpPr>
        <dsp:cNvPr id="0" name=""/>
        <dsp:cNvSpPr/>
      </dsp:nvSpPr>
      <dsp:spPr>
        <a:xfrm>
          <a:off x="2119179" y="3188878"/>
          <a:ext cx="898075" cy="1349052"/>
        </a:xfrm>
        <a:prstGeom prst="downArrow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FEB60-C37C-4BE8-8C43-A2EAAE444C15}">
      <dsp:nvSpPr>
        <dsp:cNvPr id="0" name=""/>
        <dsp:cNvSpPr/>
      </dsp:nvSpPr>
      <dsp:spPr>
        <a:xfrm>
          <a:off x="3136221" y="2816973"/>
          <a:ext cx="4550494" cy="2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Empfehlungssysteme für Kunden und Mitarbeiter</a:t>
          </a:r>
        </a:p>
      </dsp:txBody>
      <dsp:txXfrm>
        <a:off x="3136221" y="2816973"/>
        <a:ext cx="4550494" cy="2600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17.09.2021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17.09.2021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17.09.2021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17.09.2021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17.09.2021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17.09.2021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17.09.2021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17.09.2021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5214" y="-531440"/>
            <a:ext cx="8229600" cy="2895600"/>
          </a:xfrm>
        </p:spPr>
        <p:txBody>
          <a:bodyPr rtlCol="0"/>
          <a:lstStyle/>
          <a:p>
            <a:pPr rtl="0"/>
            <a:r>
              <a:rPr lang="de-DE" dirty="0"/>
              <a:t>Intelligente Technologien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065213" y="2276872"/>
            <a:ext cx="8229600" cy="1219200"/>
          </a:xfrm>
        </p:spPr>
        <p:txBody>
          <a:bodyPr rtlCol="0"/>
          <a:lstStyle/>
          <a:p>
            <a:pPr rtl="0"/>
            <a:r>
              <a:rPr lang="de-DE" dirty="0" err="1"/>
              <a:t>WINkler</a:t>
            </a:r>
            <a:r>
              <a:rPr lang="de-DE" dirty="0"/>
              <a:t>, </a:t>
            </a:r>
            <a:r>
              <a:rPr lang="de-DE" dirty="0" err="1"/>
              <a:t>Skarics</a:t>
            </a:r>
            <a:r>
              <a:rPr lang="de-DE" dirty="0"/>
              <a:t>, Schneider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C0442-E498-49ED-B119-8CAADBC6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3095209"/>
            <a:ext cx="9144000" cy="29260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9EBB-2744-4BE9-97E2-D32358A1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Dokumentationen</a:t>
            </a:r>
            <a:r>
              <a:rPr lang="en-GB" dirty="0"/>
              <a:t> der KIs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B8F27-EEF5-442C-BFDA-E3D1BD01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Gegen</a:t>
            </a:r>
            <a:r>
              <a:rPr lang="en-GB" dirty="0"/>
              <a:t> </a:t>
            </a:r>
            <a:r>
              <a:rPr lang="en-GB" dirty="0" err="1"/>
              <a:t>Offenlegung</a:t>
            </a:r>
            <a:r>
              <a:rPr lang="en-GB" dirty="0"/>
              <a:t> der </a:t>
            </a:r>
            <a:r>
              <a:rPr lang="en-GB" dirty="0" err="1"/>
              <a:t>Dokumentation</a:t>
            </a:r>
            <a:r>
              <a:rPr lang="en-GB" dirty="0"/>
              <a:t> der </a:t>
            </a:r>
            <a:r>
              <a:rPr lang="en-GB" dirty="0" err="1"/>
              <a:t>Kis</a:t>
            </a:r>
            <a:r>
              <a:rPr lang="en-GB" dirty="0"/>
              <a:t> </a:t>
            </a:r>
            <a:r>
              <a:rPr lang="en-GB" dirty="0" err="1"/>
              <a:t>gewehrt</a:t>
            </a:r>
            <a:endParaRPr lang="en-GB" dirty="0"/>
          </a:p>
          <a:p>
            <a:r>
              <a:rPr lang="en-GB" dirty="0" err="1"/>
              <a:t>Rückschlüsse</a:t>
            </a:r>
            <a:r>
              <a:rPr lang="en-GB" dirty="0"/>
              <a:t> </a:t>
            </a:r>
            <a:r>
              <a:rPr lang="en-GB" dirty="0" err="1"/>
              <a:t>könnten</a:t>
            </a:r>
            <a:r>
              <a:rPr lang="en-GB" dirty="0"/>
              <a:t> auf </a:t>
            </a:r>
            <a:r>
              <a:rPr lang="en-GB" dirty="0" err="1"/>
              <a:t>Geschäfftsmodell</a:t>
            </a:r>
            <a:r>
              <a:rPr lang="en-GB" dirty="0"/>
              <a:t> </a:t>
            </a:r>
            <a:r>
              <a:rPr lang="en-GB" dirty="0" err="1"/>
              <a:t>gezogen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7443-EBBC-47F4-9065-4141B78D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Ausbau</a:t>
            </a:r>
            <a:r>
              <a:rPr lang="en-GB" dirty="0"/>
              <a:t> der KI-</a:t>
            </a:r>
            <a:r>
              <a:rPr lang="en-GB" dirty="0" err="1"/>
              <a:t>Technologien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E6C43-EA9D-4E4F-BA1C-4ADCC1FE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2022 5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de-DE" dirty="0"/>
              <a:t>Kompetenz</a:t>
            </a:r>
            <a:r>
              <a:rPr lang="en-GB" dirty="0"/>
              <a:t> </a:t>
            </a:r>
            <a:r>
              <a:rPr lang="en-GB" dirty="0" err="1"/>
              <a:t>Zentren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Kis</a:t>
            </a:r>
            <a:r>
              <a:rPr lang="en-GB" dirty="0"/>
              <a:t> in Deutschland</a:t>
            </a:r>
          </a:p>
          <a:p>
            <a:endParaRPr lang="en-GB" dirty="0"/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mittelständigen</a:t>
            </a:r>
            <a:r>
              <a:rPr lang="en-GB" dirty="0"/>
              <a:t> </a:t>
            </a:r>
            <a:r>
              <a:rPr lang="en-GB" dirty="0" err="1"/>
              <a:t>Gewerben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 KI </a:t>
            </a:r>
            <a:r>
              <a:rPr lang="en-GB" dirty="0" err="1"/>
              <a:t>Systeme</a:t>
            </a:r>
            <a:r>
              <a:rPr lang="en-GB" dirty="0"/>
              <a:t> </a:t>
            </a:r>
            <a:r>
              <a:rPr lang="en-GB" dirty="0" err="1"/>
              <a:t>auszuprobieren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Mittelstand</a:t>
            </a:r>
            <a:r>
              <a:rPr lang="en-GB" dirty="0"/>
              <a:t> hat in den </a:t>
            </a:r>
            <a:r>
              <a:rPr lang="en-GB" dirty="0" err="1"/>
              <a:t>letzten</a:t>
            </a:r>
            <a:r>
              <a:rPr lang="en-GB" dirty="0"/>
              <a:t> 12 </a:t>
            </a:r>
            <a:r>
              <a:rPr lang="en-GB" dirty="0" err="1"/>
              <a:t>Monaten</a:t>
            </a:r>
            <a:r>
              <a:rPr lang="en-GB" dirty="0"/>
              <a:t> die </a:t>
            </a:r>
            <a:r>
              <a:rPr lang="en-GB" dirty="0" err="1"/>
              <a:t>nutzung</a:t>
            </a:r>
            <a:r>
              <a:rPr lang="en-GB" dirty="0"/>
              <a:t> von KIs </a:t>
            </a:r>
            <a:r>
              <a:rPr lang="en-GB" dirty="0" err="1"/>
              <a:t>intensiviert</a:t>
            </a:r>
            <a:endParaRPr lang="en-GB" dirty="0"/>
          </a:p>
          <a:p>
            <a:r>
              <a:rPr lang="en-GB" dirty="0" err="1"/>
              <a:t>Förderprogramme</a:t>
            </a:r>
            <a:r>
              <a:rPr lang="en-GB" dirty="0"/>
              <a:t> warden von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der </a:t>
            </a:r>
            <a:r>
              <a:rPr lang="en-GB" dirty="0" err="1"/>
              <a:t>Hälfte</a:t>
            </a:r>
            <a:r>
              <a:rPr lang="en-GB" dirty="0"/>
              <a:t> </a:t>
            </a:r>
            <a:r>
              <a:rPr lang="en-GB" dirty="0" err="1"/>
              <a:t>befürwortet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0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02F-BFE1-4817-A76C-FA13E7D9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94477"/>
            <a:ext cx="9143998" cy="1020496"/>
          </a:xfrm>
        </p:spPr>
        <p:txBody>
          <a:bodyPr vert="horz" lIns="91416" tIns="45708" rIns="91416" bIns="45708" rtlCol="0" anchor="b">
            <a:normAutofit fontScale="90000"/>
          </a:bodyPr>
          <a:lstStyle/>
          <a:p>
            <a:r>
              <a:rPr lang="en-US" kern="1200"/>
              <a:t>Sinnvolle Maßnahmen der intelligenten Technologie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E7856AC-BE23-4DD9-8B85-F917E47C2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19" y="1905397"/>
            <a:ext cx="7051389" cy="4266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70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657A2DF-D191-44EE-BFFD-049AE455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" y="3140968"/>
            <a:ext cx="10757665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 anchor="ctr">
            <a:normAutofit/>
          </a:bodyPr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DF76BD-8614-40BA-B2C5-EF31064E9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5" y="2348989"/>
            <a:ext cx="9903419" cy="3342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03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 anchor="ctr">
            <a:normAutofit/>
          </a:bodyPr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6FFECA-84A5-4C6B-97AE-1EDED8491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5" y="2423264"/>
            <a:ext cx="9903419" cy="3193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3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69A-AACB-4FDF-906D-F9DB0521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 anchor="ctr">
            <a:normAutofit/>
          </a:bodyPr>
          <a:lstStyle/>
          <a:p>
            <a:r>
              <a:rPr lang="en-GB" dirty="0" err="1"/>
              <a:t>Trendradar</a:t>
            </a:r>
            <a:endParaRPr lang="en-AT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BB252D-8354-442A-BCAC-13B3E31E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988840"/>
            <a:ext cx="793543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0AC3E-494C-464F-A4F1-03F2E8AA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7132">
            <a:off x="819576" y="2350960"/>
            <a:ext cx="10512862" cy="1325218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Vielen</a:t>
            </a:r>
            <a:r>
              <a:rPr lang="en-GB" dirty="0"/>
              <a:t> Dank </a:t>
            </a:r>
            <a:r>
              <a:rPr lang="en-GB" dirty="0" err="1"/>
              <a:t>für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eure</a:t>
            </a:r>
            <a:r>
              <a:rPr lang="en-GB" dirty="0"/>
              <a:t> </a:t>
            </a:r>
            <a:r>
              <a:rPr lang="en-GB" dirty="0" err="1"/>
              <a:t>Aufmerksamkeit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AB954-DFE7-4BFB-8A86-4CE2BF8F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6AF91E6-8DD7-47CD-B9A6-21579F3B1514}"/>
              </a:ext>
            </a:extLst>
          </p:cNvPr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2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861A-F962-49CB-8E89-DB1FBC68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Intensive </a:t>
            </a:r>
            <a:r>
              <a:rPr lang="de-DE" dirty="0"/>
              <a:t>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1B168-916C-42AF-8737-2F482FA4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3"/>
            <a:ext cx="5065980" cy="841156"/>
          </a:xfrm>
        </p:spPr>
        <p:txBody>
          <a:bodyPr/>
          <a:lstStyle/>
          <a:p>
            <a:r>
              <a:rPr lang="en-GB" dirty="0"/>
              <a:t>8% - </a:t>
            </a:r>
            <a:r>
              <a:rPr lang="de-DE" dirty="0"/>
              <a:t>Gehobener</a:t>
            </a:r>
            <a:r>
              <a:rPr lang="en-GB" dirty="0"/>
              <a:t> </a:t>
            </a:r>
            <a:r>
              <a:rPr lang="de-DE" dirty="0"/>
              <a:t>Mittelstand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8620CF8-851A-4489-B5B5-C30A6B2CCFAC}"/>
              </a:ext>
            </a:extLst>
          </p:cNvPr>
          <p:cNvSpPr txBox="1">
            <a:spLocks/>
          </p:cNvSpPr>
          <p:nvPr/>
        </p:nvSpPr>
        <p:spPr>
          <a:xfrm>
            <a:off x="837981" y="2721160"/>
            <a:ext cx="4837440" cy="841156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/>
              <a:t>24% - Top 50/100</a:t>
            </a:r>
            <a:endParaRPr lang="en-GB" sz="2799" dirty="0"/>
          </a:p>
        </p:txBody>
      </p:sp>
    </p:spTree>
    <p:extLst>
      <p:ext uri="{BB962C8B-B14F-4D97-AF65-F5344CB8AC3E}">
        <p14:creationId xmlns:p14="http://schemas.microsoft.com/office/powerpoint/2010/main" val="6625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20000">
        <p:fade/>
      </p:transition>
    </mc:Choice>
    <mc:Fallback xmlns="">
      <p:transition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0E0FC53-1537-4CAE-960E-6136D220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9250"/>
            <a:ext cx="9903418" cy="147818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2B6C9-C419-4BBF-977B-70C9517370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5" y="3190779"/>
            <a:ext cx="9903419" cy="165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6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9B78D-3BE2-4E10-9900-6D4FFA8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Meinung</a:t>
            </a:r>
            <a:r>
              <a:rPr lang="en-GB" dirty="0"/>
              <a:t> der </a:t>
            </a:r>
            <a:r>
              <a:rPr lang="de-DE" dirty="0" err="1"/>
              <a:t>CIO’s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F3F04-2F5F-4066-B135-988D1D4F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Kritisch</a:t>
            </a:r>
            <a:r>
              <a:rPr lang="en-GB" dirty="0"/>
              <a:t> </a:t>
            </a:r>
            <a:r>
              <a:rPr lang="de-DE" dirty="0"/>
              <a:t>aber</a:t>
            </a:r>
            <a:r>
              <a:rPr lang="en-GB" dirty="0"/>
              <a:t> </a:t>
            </a:r>
            <a:r>
              <a:rPr lang="de-DE" dirty="0"/>
              <a:t>Positiv</a:t>
            </a:r>
          </a:p>
          <a:p>
            <a:endParaRPr lang="en-GB" dirty="0"/>
          </a:p>
          <a:p>
            <a:r>
              <a:rPr lang="de-DE" dirty="0"/>
              <a:t>Gute Grundlage für neue Projekte</a:t>
            </a:r>
          </a:p>
        </p:txBody>
      </p:sp>
    </p:spTree>
    <p:extLst>
      <p:ext uri="{BB962C8B-B14F-4D97-AF65-F5344CB8AC3E}">
        <p14:creationId xmlns:p14="http://schemas.microsoft.com/office/powerpoint/2010/main" val="1401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234B-1F56-407C-8586-DC522714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Budget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C0B38-38B0-45A3-BFC0-36800C7C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Zurzeit Geringes Budget für </a:t>
            </a:r>
            <a:r>
              <a:rPr lang="de-DE" dirty="0" err="1"/>
              <a:t>Inteligente</a:t>
            </a:r>
            <a:r>
              <a:rPr lang="de-DE" dirty="0"/>
              <a:t> Technologien</a:t>
            </a:r>
          </a:p>
          <a:p>
            <a:r>
              <a:rPr lang="de-DE" dirty="0"/>
              <a:t>Zukünftig hohe </a:t>
            </a:r>
            <a:r>
              <a:rPr lang="de-DE" dirty="0" err="1"/>
              <a:t>erwartungen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0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8F8CE-275D-4452-BA38-6477073A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 der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7E848-B729-418B-AFB0-46217710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muss nicht die Ganze Firma umgestellt werden</a:t>
            </a:r>
          </a:p>
          <a:p>
            <a:r>
              <a:rPr lang="de-DE" dirty="0"/>
              <a:t>Es handelt sich um ein iteratives Vorgehen, welches sich am Kurzfristigen </a:t>
            </a:r>
            <a:r>
              <a:rPr lang="de-DE" dirty="0" err="1"/>
              <a:t>mehrwert</a:t>
            </a:r>
            <a:r>
              <a:rPr lang="de-DE" dirty="0"/>
              <a:t> orientiert</a:t>
            </a:r>
          </a:p>
        </p:txBody>
      </p:sp>
    </p:spTree>
    <p:extLst>
      <p:ext uri="{BB962C8B-B14F-4D97-AF65-F5344CB8AC3E}">
        <p14:creationId xmlns:p14="http://schemas.microsoft.com/office/powerpoint/2010/main" val="22771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8BF1E-22E9-43E9-A3DA-CEEB3B0D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Zustimmung zu Regulierungen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66F49-DBE9-49FC-9D36-2F04A1B5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Prüfung des Trainings der KI</a:t>
            </a:r>
          </a:p>
          <a:p>
            <a:endParaRPr lang="de-DE" dirty="0"/>
          </a:p>
          <a:p>
            <a:r>
              <a:rPr lang="de-DE" dirty="0"/>
              <a:t>Höhere Zustimmung des Staatlichen </a:t>
            </a:r>
            <a:r>
              <a:rPr lang="de-DE" dirty="0" err="1"/>
              <a:t>eingriffs</a:t>
            </a:r>
            <a:r>
              <a:rPr lang="de-DE" dirty="0"/>
              <a:t> in das KI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Systeme die </a:t>
            </a:r>
            <a:r>
              <a:rPr lang="de-DE" dirty="0" err="1"/>
              <a:t>Kis</a:t>
            </a:r>
            <a:r>
              <a:rPr lang="de-DE" dirty="0"/>
              <a:t> vor </a:t>
            </a:r>
            <a:r>
              <a:rPr lang="de-DE" dirty="0" err="1"/>
              <a:t>manipulation</a:t>
            </a:r>
            <a:r>
              <a:rPr lang="de-DE" dirty="0"/>
              <a:t> schützen </a:t>
            </a:r>
            <a:r>
              <a:rPr lang="de-DE" dirty="0" err="1"/>
              <a:t>warden</a:t>
            </a:r>
            <a:r>
              <a:rPr lang="de-DE" dirty="0"/>
              <a:t> geregelt</a:t>
            </a:r>
          </a:p>
        </p:txBody>
      </p:sp>
    </p:spTree>
    <p:extLst>
      <p:ext uri="{BB962C8B-B14F-4D97-AF65-F5344CB8AC3E}">
        <p14:creationId xmlns:p14="http://schemas.microsoft.com/office/powerpoint/2010/main" val="31482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6B535-FC43-450B-B880-2D0BE95E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Rahmenbedingungen für KIs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7203FA-7707-46E0-A499-EAA7765B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Inteligente</a:t>
            </a:r>
            <a:r>
              <a:rPr lang="de-DE" dirty="0"/>
              <a:t> Systeme </a:t>
            </a:r>
            <a:r>
              <a:rPr lang="de-DE" dirty="0" err="1"/>
              <a:t>warden</a:t>
            </a:r>
            <a:r>
              <a:rPr lang="de-DE" dirty="0"/>
              <a:t> von der Öffentlichkeit abgelehnt (außer sie sind transparent)</a:t>
            </a:r>
          </a:p>
          <a:p>
            <a:r>
              <a:rPr lang="de-DE" dirty="0"/>
              <a:t>Cyberangriffe haben das Sicherheitsbewusstsein erhöht</a:t>
            </a:r>
          </a:p>
          <a:p>
            <a:r>
              <a:rPr lang="de-DE" dirty="0"/>
              <a:t>Angst dass </a:t>
            </a:r>
            <a:r>
              <a:rPr lang="de-DE" dirty="0" err="1"/>
              <a:t>Konkurenz</a:t>
            </a:r>
            <a:r>
              <a:rPr lang="de-DE" dirty="0"/>
              <a:t> die weniger ethisch handelt mehr </a:t>
            </a:r>
            <a:r>
              <a:rPr lang="de-DE" dirty="0" err="1"/>
              <a:t>vorteile</a:t>
            </a:r>
            <a:r>
              <a:rPr lang="de-DE" dirty="0"/>
              <a:t> hat</a:t>
            </a:r>
          </a:p>
          <a:p>
            <a:r>
              <a:rPr lang="de-DE" dirty="0"/>
              <a:t>Sensibilität im </a:t>
            </a:r>
            <a:r>
              <a:rPr lang="de-DE" dirty="0" err="1"/>
              <a:t>bezug</a:t>
            </a:r>
            <a:r>
              <a:rPr lang="de-DE" dirty="0"/>
              <a:t> auf </a:t>
            </a:r>
            <a:r>
              <a:rPr lang="de-DE" dirty="0" err="1"/>
              <a:t>datensuverenität</a:t>
            </a:r>
            <a:r>
              <a:rPr lang="de-DE" dirty="0"/>
              <a:t> ist gestiegen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Gesetzliche vorgaben </a:t>
            </a:r>
            <a:r>
              <a:rPr lang="de-DE" dirty="0" err="1"/>
              <a:t>lösung</a:t>
            </a:r>
            <a:r>
              <a:rPr lang="de-DE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215</Words>
  <Application>Microsoft Office PowerPoint</Application>
  <PresentationFormat>Benutzerdefiniert</PresentationFormat>
  <Paragraphs>44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Corbel</vt:lpstr>
      <vt:lpstr>Digitaler blauer Tunnel 16 x 9</vt:lpstr>
      <vt:lpstr>Intelligente Technologien</vt:lpstr>
      <vt:lpstr>PowerPoint-Präsentation</vt:lpstr>
      <vt:lpstr>Intensive Nutzung</vt:lpstr>
      <vt:lpstr>PowerPoint-Präsentation</vt:lpstr>
      <vt:lpstr>Meinung der CIO’s</vt:lpstr>
      <vt:lpstr>Budget</vt:lpstr>
      <vt:lpstr>Vorteil der Nutzung</vt:lpstr>
      <vt:lpstr>Zustimmung zu Regulierungen</vt:lpstr>
      <vt:lpstr>Ethische Rahmenbedingungen für KIs</vt:lpstr>
      <vt:lpstr>Dokumentationen der KIs</vt:lpstr>
      <vt:lpstr>Ausbau der KI-Technologien</vt:lpstr>
      <vt:lpstr>Sinnvolle Maßnahmen der intelligenten Technologie</vt:lpstr>
      <vt:lpstr>Trendradar</vt:lpstr>
      <vt:lpstr>Trendradar</vt:lpstr>
      <vt:lpstr>Trendradar</vt:lpstr>
      <vt:lpstr>Trendradar</vt:lpstr>
      <vt:lpstr>Vielen Dank für 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 Technologien</dc:title>
  <dc:creator>Armin Schneider</dc:creator>
  <cp:lastModifiedBy>Lara Winkler</cp:lastModifiedBy>
  <cp:revision>3</cp:revision>
  <dcterms:created xsi:type="dcterms:W3CDTF">2021-09-16T17:21:26Z</dcterms:created>
  <dcterms:modified xsi:type="dcterms:W3CDTF">2021-09-17T10:13:36Z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