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61" r:id="rId7"/>
    <p:sldId id="289" r:id="rId8"/>
    <p:sldId id="275" r:id="rId9"/>
    <p:sldId id="262" r:id="rId10"/>
    <p:sldId id="264" r:id="rId11"/>
    <p:sldId id="258" r:id="rId12"/>
    <p:sldId id="278" r:id="rId13"/>
    <p:sldId id="266" r:id="rId14"/>
    <p:sldId id="292" r:id="rId15"/>
    <p:sldId id="268" r:id="rId16"/>
    <p:sldId id="280" r:id="rId17"/>
    <p:sldId id="270" r:id="rId18"/>
    <p:sldId id="293" r:id="rId19"/>
    <p:sldId id="294" r:id="rId20"/>
    <p:sldId id="260" r:id="rId21"/>
    <p:sldId id="282" r:id="rId22"/>
    <p:sldId id="283" r:id="rId23"/>
    <p:sldId id="290" r:id="rId24"/>
    <p:sldId id="295" r:id="rId25"/>
    <p:sldId id="276" r:id="rId2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2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</c:strCache>
            </c:strRef>
          </c:cat>
          <c:val>
            <c:numRef>
              <c:f>Sheet1!$B$2:$B$5</c:f>
              <c:numCache>
                <c:formatCode>"R$"\ 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53-449F-8EEE-DAFE02C9D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53-449F-8EEE-DAFE02C9D55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53-449F-8EEE-DAFE02C9D5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53-449F-8EEE-DAFE02C9D55A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53-449F-8EEE-DAFE02C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D-4EB0-96B7-77E7434B1C7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D-4EB0-96B7-77E7434B1C7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D-4EB0-96B7-77E7434B1C75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D-4EB0-96B7-77E7434B1C75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D-4EB0-96B7-77E7434B1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4407-9084-86239413ECE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4407-9084-86239413ECE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4407-9084-86239413ECE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E-4407-9084-86239413ECEC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E-4407-9084-86239413E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2F-44F6-B0B4-AE7D2AD35A4D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2F-44F6-B0B4-AE7D2AD35A4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2F-44F6-B0B4-AE7D2AD35A4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2F-44F6-B0B4-AE7D2AD35A4D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2F-44F6-B0B4-AE7D2AD35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05/05/2022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05/05/2022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54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897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08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06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713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797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12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53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2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5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07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3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2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69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6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3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8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76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81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ço Reservado para Data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2" name="Espaço Reservado para Rodapé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3" name="Espaço Reservado para o Número do Slide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áfico e tabe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 gráfico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10" Type="http://schemas.openxmlformats.org/officeDocument/2006/relationships/image" Target="../media/image40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Data &amp; ai for business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 dirty="0"/>
              <a:t>Lara Bertini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VISÃO GERAL DO ORÇAMENTO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pt-BR" dirty="0"/>
              <a:t>R$ 3 Bilhões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Liberdade de criação</a:t>
            </a:r>
            <a:endParaRPr lang="pt-BR" dirty="0"/>
          </a:p>
          <a:p>
            <a:pPr rtl="0"/>
            <a:r>
              <a:rPr lang="pt-BR" noProof="1"/>
              <a:t>Mercado seletivamente inclusivo</a:t>
            </a:r>
          </a:p>
          <a:p>
            <a:pPr rtl="0"/>
            <a:r>
              <a:rPr lang="pt-BR" noProof="1"/>
              <a:t>Mercado disponível para manutenção</a:t>
            </a:r>
          </a:p>
          <a:p>
            <a:pPr rtl="0"/>
            <a:endParaRPr lang="pt-BR" noProof="1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pt-BR" dirty="0"/>
              <a:t>R$ 1 Bilhão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pt-BR" dirty="0"/>
              <a:t>Oportunidade de construir</a:t>
            </a:r>
          </a:p>
          <a:p>
            <a:pPr rtl="0"/>
            <a:r>
              <a:rPr lang="pt-BR" dirty="0"/>
              <a:t>Mercado totalmente inclusivo</a:t>
            </a:r>
          </a:p>
          <a:p>
            <a:pPr rtl="0"/>
            <a:r>
              <a:rPr lang="pt-BR" dirty="0"/>
              <a:t>Mercado total endereçável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R$ 2 Bilhões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pt-BR" noProof="1"/>
              <a:t>Poucos concorrentes</a:t>
            </a:r>
          </a:p>
          <a:p>
            <a:pPr rtl="0"/>
            <a:r>
              <a:rPr lang="pt-BR" noProof="1"/>
              <a:t>Mercado especificamente direcionado</a:t>
            </a:r>
          </a:p>
          <a:p>
            <a:pPr rtl="0"/>
            <a:r>
              <a:rPr lang="pt-BR" noProof="1"/>
              <a:t>Mercado de serviços obtidos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Comparação de mercado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 rtlCol="0"/>
          <a:lstStyle/>
          <a:p>
            <a:pPr rtl="0"/>
            <a:r>
              <a:rPr lang="pt-BR"/>
              <a:t>R$ 3B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 rtlCol="0"/>
          <a:lstStyle/>
          <a:p>
            <a:pPr rtl="0"/>
            <a:r>
              <a:rPr lang="pt-BR"/>
              <a:t>R$ 2B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 rtlCol="0"/>
          <a:lstStyle/>
          <a:p>
            <a:pPr rtl="0"/>
            <a:r>
              <a:rPr lang="pt-BR"/>
              <a:t>R$ 1B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Oportunidade de construir</a:t>
            </a:r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pt-BR"/>
              <a:t>Liberdade de criação</a:t>
            </a:r>
          </a:p>
        </p:txBody>
      </p:sp>
      <p:sp>
        <p:nvSpPr>
          <p:cNvPr id="21" name="Espaço Reservado para Conteúdo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Poucos concorrentes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433166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Mercado endereçável</a:t>
            </a:r>
          </a:p>
        </p:txBody>
      </p:sp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pt-BR"/>
              <a:t>Mercado de serviços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415238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Mercado obtido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NOSSA CONCORRÊNCIA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pt-BR" dirty="0"/>
              <a:t>CONTOSO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Nosso produto tem um preço inferior ao de outras empresas do mercado</a:t>
            </a:r>
          </a:p>
          <a:p>
            <a:pPr rtl="0"/>
            <a:r>
              <a:rPr lang="pt-BR" noProof="1"/>
              <a:t>O design é simples e fácil de usar, em comparação com os designs complexos dos concorrentes</a:t>
            </a:r>
          </a:p>
          <a:p>
            <a:pPr rtl="0"/>
            <a:r>
              <a:rPr lang="pt-BR" noProof="1"/>
              <a:t>A acessibilidade é a principal atração para nossos consumidores em nosso produto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pt-BR" dirty="0"/>
              <a:t>CONCORRENTES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pt-BR" noProof="1"/>
              <a:t>Empresa A</a:t>
            </a:r>
            <a:br>
              <a:rPr lang="pt-BR" noProof="1"/>
            </a:br>
            <a:r>
              <a:rPr lang="pt-BR" noProof="1"/>
              <a:t>O produto é mais caro</a:t>
            </a:r>
          </a:p>
          <a:p>
            <a:pPr rtl="0"/>
            <a:r>
              <a:rPr lang="pt-BR" noProof="1"/>
              <a:t>Empresas B e C </a:t>
            </a:r>
            <a:br>
              <a:rPr lang="pt-BR" noProof="1"/>
            </a:br>
            <a:r>
              <a:rPr lang="pt-BR" noProof="1"/>
              <a:t>O produto é caro e inconveniente de usar</a:t>
            </a:r>
          </a:p>
          <a:p>
            <a:pPr rtl="0"/>
            <a:r>
              <a:rPr lang="pt-BR" noProof="1"/>
              <a:t>Empresas D e E</a:t>
            </a:r>
            <a:br>
              <a:rPr lang="pt-BR" noProof="1"/>
            </a:br>
            <a:r>
              <a:rPr lang="pt-BR" noProof="1"/>
              <a:t>O produto é acessível, mas inconveniente de usar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/>
              <a:t>Nossa concorrência 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Conveniente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Concorrente A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pt-BR"/>
              <a:t>Contoso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1894" y="3528829"/>
            <a:ext cx="1393863" cy="492025"/>
          </a:xfrm>
        </p:spPr>
        <p:txBody>
          <a:bodyPr rtlCol="0"/>
          <a:lstStyle/>
          <a:p>
            <a:pPr rtl="0"/>
            <a:r>
              <a:rPr lang="pt-BR"/>
              <a:t>Acessível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380681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Caro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B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C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D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Inconveniente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E</a:t>
            </a: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13</a:t>
            </a:fld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3" name="Gráfico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/>
              <a:t>Estratégia de crescimento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/>
              <a:t>Fevereiro de 20XX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Lance o produto para participantes de alto nível ou de nível superior para ajudar a estabelecer o produto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Março de 20XX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pt-BR"/>
              <a:t>Libere o produto para o público em geral e monitore o comunicado à imprensa e as contas de mídia social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Outubro de 20XX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Reúna comentários e ajuste o design do produto conforme necessário</a:t>
            </a:r>
          </a:p>
          <a:p>
            <a:pPr rtl="0"/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pt-BR" dirty="0"/>
              <a:t>FORÇA</a:t>
            </a:r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pt-BR" dirty="0"/>
              <a:t>Previsão para o sucesso</a:t>
            </a:r>
          </a:p>
        </p:txBody>
      </p:sp>
      <p:graphicFrame>
        <p:nvGraphicFramePr>
          <p:cNvPr id="53" name="Tabela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213581359"/>
              </p:ext>
            </p:extLst>
          </p:nvPr>
        </p:nvGraphicFramePr>
        <p:xfrm>
          <a:off x="838200" y="2286000"/>
          <a:ext cx="6099051" cy="371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pt-BR" sz="1400" b="0" cap="all" spc="15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Principais Métricas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pt-BR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Receita Bruta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Receita Líquida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R$ 10.000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R$ 7.000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R$ 16.000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R$ 25.000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US$30.000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34" name="Espaço Reservado para Conteúdo 13" descr="Gráfico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510932072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15</a:t>
            </a:fld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/>
              <a:t>PLANO DE AÇÃO DE DOIS ANOS</a:t>
            </a:r>
          </a:p>
        </p:txBody>
      </p:sp>
      <p:sp>
        <p:nvSpPr>
          <p:cNvPr id="110" name="Espaço Reservado para Texto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RASCUNHOS DE PLANTAS</a:t>
            </a:r>
            <a:endParaRPr lang="pt-BR" sz="1100"/>
          </a:p>
        </p:txBody>
      </p:sp>
      <p:sp>
        <p:nvSpPr>
          <p:cNvPr id="52" name="Espaço Reservado para Texto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REUNIR COMENTÁRIOS</a:t>
            </a:r>
            <a:endParaRPr lang="pt-BR" sz="1100"/>
          </a:p>
        </p:txBody>
      </p:sp>
      <p:sp>
        <p:nvSpPr>
          <p:cNvPr id="54" name="Espaço Reservado para Texto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ENTREGAR PARA O CLIENTE</a:t>
            </a:r>
            <a:endParaRPr lang="pt-BR" sz="110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JAN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FEV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ABR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MAIO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JUN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JUL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AGO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SET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/>
              <a:t>OUTUBRO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NOV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DEZ</a:t>
            </a:r>
          </a:p>
        </p:txBody>
      </p:sp>
      <p:sp>
        <p:nvSpPr>
          <p:cNvPr id="11" name="Ano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JAN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FEV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MAR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ABR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MAIO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JUNHO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JUL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AGO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SET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/>
              <a:t>OUTUBRO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t-BR"/>
              <a:t>NOVEMBRO</a:t>
            </a:r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t-BR"/>
              <a:t>DEZEMBRO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6" name="Espaço Reservado para Texto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EXECUTAR GRUPOS DE FOCO</a:t>
            </a:r>
            <a:endParaRPr lang="pt-BR" sz="110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spaço Reservado para Texto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DESIGN DE TESTE</a:t>
            </a:r>
            <a:endParaRPr lang="pt-BR" sz="110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spaço Reservado para Texto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DESIGN DE LANÇAMENTO</a:t>
            </a:r>
            <a:endParaRPr lang="pt-BR" sz="1100"/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6" name="Espaço Reservado para Data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/>
              <a:t>FINANÇAS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17</a:t>
            </a:fld>
            <a:endParaRPr lang="pt-BR"/>
          </a:p>
        </p:txBody>
      </p:sp>
      <p:graphicFrame>
        <p:nvGraphicFramePr>
          <p:cNvPr id="17" name="Tabela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881266006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Ano 1</a:t>
                      </a:r>
                      <a:endParaRPr lang="pt-B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Ano 2</a:t>
                      </a:r>
                      <a:endParaRPr lang="pt-B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Ano 3</a:t>
                      </a:r>
                      <a:endParaRPr lang="pt-B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RECEITA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Usuários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1.600.000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Vendas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16.000.000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Preço médio por venda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Receita a 15%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5.625.000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LUCRO BRUTO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5.625.000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48.000.000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216.000.000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Despesas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Vendas e marketing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5.062.500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38.400.000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151.200.000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70%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Atendimento ao cliente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1.687.500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9.600.000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21.600.000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Desenvolvimento do Produto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562.500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2.400.000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10.800.000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Pesquisa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281.250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2.400.000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4.320.000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DESPESAS TOTAIS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7.593.750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52.800.000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187.920.000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CONHEÇA A EQUIPE</a:t>
            </a:r>
          </a:p>
        </p:txBody>
      </p:sp>
      <p:pic>
        <p:nvPicPr>
          <p:cNvPr id="26" name="Espaço Reservado para Imagem 25" descr="Foto de rosto do membro da equipe">
            <a:extLst>
              <a:ext uri="{FF2B5EF4-FFF2-40B4-BE49-F238E27FC236}">
                <a16:creationId xmlns:a16="http://schemas.microsoft.com/office/drawing/2014/main" id="{E287A61C-B7FB-4B69-97E7-7B7AFC8A5D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pic>
        <p:nvPicPr>
          <p:cNvPr id="47" name="Espaço Reservado para Imagem 46" descr="Foto de rosto do membro da equipe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pic>
        <p:nvPicPr>
          <p:cNvPr id="45" name="Espaço Reservado para Imagem 44" descr="Foto de rosto do membro da equipe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pic>
        <p:nvPicPr>
          <p:cNvPr id="43" name="Espaço Reservado para Imagem 42" descr="Foto de rosto do membro da equipe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/>
          <a:lstStyle/>
          <a:p>
            <a:pPr rtl="0"/>
            <a:r>
              <a:rPr lang="pt-BR"/>
              <a:t>CECIL LIMA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/>
          <a:lstStyle/>
          <a:p>
            <a:pPr rtl="0"/>
            <a:r>
              <a:rPr lang="pt-BR"/>
              <a:t>LARA CARDOSO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/>
          <a:lstStyle/>
          <a:p>
            <a:pPr rtl="0"/>
            <a:r>
              <a:rPr lang="pt-BR"/>
              <a:t>GABRIELLE GONÇALVES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/>
          <a:lstStyle/>
          <a:p>
            <a:pPr rtl="0"/>
            <a:r>
              <a:rPr lang="pt-BR"/>
              <a:t>HENRIQUE CASTRO</a:t>
            </a: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pt-BR"/>
              <a:t>Presidente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pt-BR"/>
              <a:t>Principal Diretor Executivo</a:t>
            </a:r>
          </a:p>
        </p:txBody>
      </p: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pt-BR"/>
              <a:t>Principal Diretor de Operações</a:t>
            </a:r>
          </a:p>
          <a:p>
            <a:pPr rtl="0"/>
            <a:endParaRPr lang="pt-BR"/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pt-BR"/>
              <a:t>VP de Marketing</a:t>
            </a:r>
          </a:p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CONHEÇA A EQUIPE  </a:t>
            </a:r>
          </a:p>
        </p:txBody>
      </p:sp>
      <p:pic>
        <p:nvPicPr>
          <p:cNvPr id="38" name="Espaço Reservado para Imagem 37" descr="Foto de rosto do membro da equipe">
            <a:extLst>
              <a:ext uri="{FF2B5EF4-FFF2-40B4-BE49-F238E27FC236}">
                <a16:creationId xmlns:a16="http://schemas.microsoft.com/office/drawing/2014/main" id="{6E64DC71-C9CE-47FF-A3B6-597A9B09E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pic>
        <p:nvPicPr>
          <p:cNvPr id="42" name="Espaço Reservado para Imagem 41" descr="Foto de rosto do membro da equipe">
            <a:extLst>
              <a:ext uri="{FF2B5EF4-FFF2-40B4-BE49-F238E27FC236}">
                <a16:creationId xmlns:a16="http://schemas.microsoft.com/office/drawing/2014/main" id="{03BE9C30-CAE7-4AE5-8722-B20E200AC04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pic>
        <p:nvPicPr>
          <p:cNvPr id="46" name="Espaço Reservado para Imagem 45" descr="Foto de rosto do membro da equipe">
            <a:extLst>
              <a:ext uri="{FF2B5EF4-FFF2-40B4-BE49-F238E27FC236}">
                <a16:creationId xmlns:a16="http://schemas.microsoft.com/office/drawing/2014/main" id="{F8B9EE09-9F4E-47F5-82E5-A135C37A6E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pic>
        <p:nvPicPr>
          <p:cNvPr id="54" name="Espaço Reservado para Imagem 53" descr="Foto de rosto do membro da equipe">
            <a:extLst>
              <a:ext uri="{FF2B5EF4-FFF2-40B4-BE49-F238E27FC236}">
                <a16:creationId xmlns:a16="http://schemas.microsoft.com/office/drawing/2014/main" id="{B789A13E-52C8-4E94-89B2-D51A0739F00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CECIL LIMA</a:t>
            </a:r>
          </a:p>
          <a:p>
            <a:pPr rtl="0"/>
            <a:endParaRPr lang="pt-BR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Presidente</a:t>
            </a:r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LARA CARDOSO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Principal Diretor Executivo</a:t>
            </a:r>
          </a:p>
        </p:txBody>
      </p:sp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41312" y="3669060"/>
            <a:ext cx="1947352" cy="343061"/>
          </a:xfrm>
        </p:spPr>
        <p:txBody>
          <a:bodyPr rtlCol="0"/>
          <a:lstStyle/>
          <a:p>
            <a:pPr rtl="0"/>
            <a:r>
              <a:rPr lang="pt-BR"/>
              <a:t>GABRIELLE GONÇALVES</a:t>
            </a:r>
          </a:p>
          <a:p>
            <a:pPr rtl="0"/>
            <a:endParaRPr lang="pt-BR"/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Principal Diretor de Operações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HENRIQUE CASTRO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VP de Marketing</a:t>
            </a:r>
          </a:p>
        </p:txBody>
      </p:sp>
      <p:pic>
        <p:nvPicPr>
          <p:cNvPr id="58" name="Espaço Reservado para Imagem 57" descr="Foto de rosto do membro da equipe">
            <a:extLst>
              <a:ext uri="{FF2B5EF4-FFF2-40B4-BE49-F238E27FC236}">
                <a16:creationId xmlns:a16="http://schemas.microsoft.com/office/drawing/2014/main" id="{67F12A1B-1645-4C97-AE80-CC96C4998E2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pic>
        <p:nvPicPr>
          <p:cNvPr id="66" name="Espaço Reservado para Imagem 65" descr="Foto de rosto do membro da equipe">
            <a:extLst>
              <a:ext uri="{FF2B5EF4-FFF2-40B4-BE49-F238E27FC236}">
                <a16:creationId xmlns:a16="http://schemas.microsoft.com/office/drawing/2014/main" id="{448282B4-E477-4ECE-BC09-7EA9451D9AE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pic>
        <p:nvPicPr>
          <p:cNvPr id="78" name="Espaço Reservado para Imagem 77" descr="Foto de rosto do membro da equipe">
            <a:extLst>
              <a:ext uri="{FF2B5EF4-FFF2-40B4-BE49-F238E27FC236}">
                <a16:creationId xmlns:a16="http://schemas.microsoft.com/office/drawing/2014/main" id="{15824874-C00E-4835-97F0-43C416DDCAC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pic>
        <p:nvPicPr>
          <p:cNvPr id="83" name="Espaço Reservado para Imagem 82" descr="Foto de rosto do membro da equipe">
            <a:extLst>
              <a:ext uri="{FF2B5EF4-FFF2-40B4-BE49-F238E27FC236}">
                <a16:creationId xmlns:a16="http://schemas.microsoft.com/office/drawing/2014/main" id="{96405252-7726-442E-9D15-755840A5AF2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64" name="Espaço Reservado para Texto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DOMINIQUE OLIVEIRA</a:t>
            </a:r>
          </a:p>
          <a:p>
            <a:pPr rtl="0"/>
            <a:endParaRPr lang="pt-BR"/>
          </a:p>
        </p:txBody>
      </p:sp>
      <p:sp>
        <p:nvSpPr>
          <p:cNvPr id="72" name="Espaço Reservado para Texto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VP de Produto</a:t>
            </a:r>
          </a:p>
        </p:txBody>
      </p:sp>
      <p:sp>
        <p:nvSpPr>
          <p:cNvPr id="69" name="Espaço Reservado para Texto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MICA PEREIRA</a:t>
            </a:r>
          </a:p>
          <a:p>
            <a:pPr rtl="0"/>
            <a:endParaRPr lang="pt-BR"/>
          </a:p>
        </p:txBody>
      </p:sp>
      <p:sp>
        <p:nvSpPr>
          <p:cNvPr id="73" name="Espaço Reservado para Texto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Estrategista de SEO</a:t>
            </a:r>
          </a:p>
        </p:txBody>
      </p:sp>
      <p:sp>
        <p:nvSpPr>
          <p:cNvPr id="70" name="Espaço Reservado para Texto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CRIS BARROS</a:t>
            </a:r>
          </a:p>
        </p:txBody>
      </p:sp>
      <p:sp>
        <p:nvSpPr>
          <p:cNvPr id="74" name="Espaço Reservado para Texto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Designer do Produto</a:t>
            </a:r>
          </a:p>
        </p:txBody>
      </p:sp>
      <p:sp>
        <p:nvSpPr>
          <p:cNvPr id="71" name="Espaço Reservado para Texto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ROBIN KLINE</a:t>
            </a:r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Conteúdo do Desenvolvedor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Business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constantly</a:t>
            </a:r>
            <a:r>
              <a:rPr lang="pt-BR" dirty="0"/>
              <a:t> </a:t>
            </a:r>
            <a:r>
              <a:rPr lang="pt-BR" dirty="0" err="1"/>
              <a:t>evolving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A big challenge of working in </a:t>
            </a:r>
            <a:r>
              <a:rPr lang="en-US" b="1" dirty="0"/>
              <a:t>digital native / tech </a:t>
            </a:r>
            <a:r>
              <a:rPr lang="en-US" dirty="0"/>
              <a:t>companies', is not only the </a:t>
            </a:r>
            <a:r>
              <a:rPr lang="en-US" b="1" dirty="0"/>
              <a:t>massive availability of data</a:t>
            </a:r>
            <a:r>
              <a:rPr lang="en-US" dirty="0"/>
              <a:t>, but mainly the use of it for </a:t>
            </a:r>
            <a:r>
              <a:rPr lang="en-US" b="1" dirty="0"/>
              <a:t>strategic decision making, cost optimization</a:t>
            </a:r>
            <a:r>
              <a:rPr lang="en-US" dirty="0"/>
              <a:t>, especially in business operations, and increasing </a:t>
            </a:r>
            <a:r>
              <a:rPr lang="en-US" b="1" dirty="0"/>
              <a:t>customer satisfaction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FINANCIAMENTO</a:t>
            </a:r>
          </a:p>
        </p:txBody>
      </p:sp>
      <p:graphicFrame>
        <p:nvGraphicFramePr>
          <p:cNvPr id="58" name="Espaço Reservado para Conteúdo 57" title="Gráfico do Financiamento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531962256"/>
              </p:ext>
            </p:extLst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pt-BR" dirty="0"/>
              <a:t>R$ 14.000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pt-BR" dirty="0"/>
              <a:t>INVESTIMENTOS ANGEL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pt-BR" dirty="0"/>
              <a:t>Montante obtido através de outros investidores</a:t>
            </a:r>
          </a:p>
        </p:txBody>
      </p:sp>
      <p:graphicFrame>
        <p:nvGraphicFramePr>
          <p:cNvPr id="59" name="Espaço Reservado para Conteúdo 58" title="Gráfico do Financiamento">
            <a:extLst>
              <a:ext uri="{FF2B5EF4-FFF2-40B4-BE49-F238E27FC236}">
                <a16:creationId xmlns:a16="http://schemas.microsoft.com/office/drawing/2014/main" id="{AD7D64AB-F97A-41F1-B2E8-66B1E245043A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376629868"/>
              </p:ext>
            </p:extLst>
          </p:nvPr>
        </p:nvGraphicFramePr>
        <p:xfrm>
          <a:off x="38052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pt-BR" dirty="0"/>
              <a:t>R$ 12.000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pt-BR" dirty="0"/>
              <a:t>PROPRIEDADE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pt-BR" dirty="0"/>
              <a:t>Receita obtida com aluguel de imóveis</a:t>
            </a:r>
          </a:p>
        </p:txBody>
      </p:sp>
      <p:graphicFrame>
        <p:nvGraphicFramePr>
          <p:cNvPr id="60" name="Espaço Reservado para Conteúdo 59" title="Gráfico do Financiamento">
            <a:extLst>
              <a:ext uri="{FF2B5EF4-FFF2-40B4-BE49-F238E27FC236}">
                <a16:creationId xmlns:a16="http://schemas.microsoft.com/office/drawing/2014/main" id="{81BCDC44-04F0-4390-B965-A86C88176708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520522237"/>
              </p:ext>
            </p:extLst>
          </p:nvPr>
        </p:nvGraphicFramePr>
        <p:xfrm>
          <a:off x="65293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pt-BR" dirty="0"/>
              <a:t>R$ 82.000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pt-BR" dirty="0"/>
              <a:t>COMPARTILHAMENTOS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pt-BR" dirty="0"/>
              <a:t>Número de ações convertidas em USD</a:t>
            </a:r>
          </a:p>
          <a:p>
            <a:pPr rtl="0"/>
            <a:endParaRPr lang="pt-BR" noProof="1"/>
          </a:p>
        </p:txBody>
      </p:sp>
      <p:graphicFrame>
        <p:nvGraphicFramePr>
          <p:cNvPr id="61" name="Espaço Reservado para Conteúdo 60" title="Gráfico do Financiamento">
            <a:extLst>
              <a:ext uri="{FF2B5EF4-FFF2-40B4-BE49-F238E27FC236}">
                <a16:creationId xmlns:a16="http://schemas.microsoft.com/office/drawing/2014/main" id="{D78C801B-5A42-4B88-AF2C-A3C45CD69E2E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304337884"/>
              </p:ext>
            </p:extLst>
          </p:nvPr>
        </p:nvGraphicFramePr>
        <p:xfrm>
          <a:off x="92598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pt-BR" dirty="0"/>
              <a:t>R$ 32.000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pt-BR" dirty="0"/>
              <a:t>DINHEIRO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pt-BR" noProof="1"/>
              <a:t>Ativo líquido que temos em mãos</a:t>
            </a:r>
          </a:p>
          <a:p>
            <a:pPr rtl="0"/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rtl="0"/>
            <a:r>
              <a:rPr lang="pt-BR" dirty="0"/>
              <a:t>Na </a:t>
            </a:r>
            <a:r>
              <a:rPr lang="pt-BR" dirty="0" err="1"/>
              <a:t>Contoso</a:t>
            </a:r>
            <a:r>
              <a:rPr lang="pt-BR" dirty="0"/>
              <a:t>, acreditamos em dar 110%. Usando nossa arquitetura de dados de última geração, ajudamos as organizações a gerenciar virtualmente fluxos de trabalho ágeis. Nós prosperamos devido ao nosso conhecimento de mercado e a grande equipe por trás do nosso produto. Como diz nosso CEO, "As eficiências virão da transformação proativa da forma como fazemos negócios".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Lara Cardoso</a:t>
            </a:r>
          </a:p>
          <a:p>
            <a:pPr rtl="0"/>
            <a:r>
              <a:rPr lang="pt-BR"/>
              <a:t>206-555-0146</a:t>
            </a:r>
          </a:p>
          <a:p>
            <a:pPr rtl="0"/>
            <a:r>
              <a:rPr lang="pt-BR"/>
              <a:t>lara@contoso.com</a:t>
            </a:r>
          </a:p>
          <a:p>
            <a:pPr rtl="0"/>
            <a:r>
              <a:rPr lang="pt-BR"/>
              <a:t>www.contoso.com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pt-BR" dirty="0" err="1"/>
              <a:t>challanges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rtl="0"/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satisfaction</a:t>
            </a:r>
            <a:r>
              <a:rPr lang="pt-BR" dirty="0"/>
              <a:t> &amp; CHRUN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pt-BR" dirty="0"/>
              <a:t>Digital </a:t>
            </a:r>
            <a:r>
              <a:rPr lang="pt-BR" dirty="0" err="1"/>
              <a:t>sales</a:t>
            </a:r>
            <a:r>
              <a:rPr lang="pt-BR" dirty="0"/>
              <a:t> &amp; TOOLS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pt-BR" dirty="0"/>
              <a:t>Digital marketing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pt-BR" dirty="0" err="1"/>
              <a:t>Cost</a:t>
            </a:r>
            <a:r>
              <a:rPr lang="pt-BR" dirty="0"/>
              <a:t> </a:t>
            </a:r>
            <a:r>
              <a:rPr lang="pt-BR" dirty="0" err="1"/>
              <a:t>reduction</a:t>
            </a:r>
            <a:r>
              <a:rPr lang="pt-BR" dirty="0"/>
              <a:t> in </a:t>
            </a:r>
            <a:r>
              <a:rPr lang="pt-BR" dirty="0" err="1"/>
              <a:t>operations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59 percent of U.S. consumers who love a product or brand would ditch it after several poor experiences.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33% of all buyers desire a seller-free sales experience: we should know when &amp; who to contact, anticipate customer needs with pertinent content, help guide the for decision making with relevant information. It´s not possible without digital tools &amp; AI.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A geração do milênio responde por cerca de um quarto dos US$ 48 bilhões gastos em outros produtos em 2018;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pt-BR"/>
              <a:t>Perda de produtividade custando aos consumidores milhares de dólares </a:t>
            </a:r>
          </a:p>
          <a:p>
            <a:pPr rtl="0"/>
            <a:endParaRPr lang="pt-BR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VISÃO GERAL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/>
              <a:t>ÚNICO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Único produto especificamente dedicado a este nicho de mercado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PRIMEIRO NO MERCADO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pt-BR"/>
              <a:t>O primeiro produto com design bonito, ao mesmo tempo elegante e funcional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TESTADO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pt-BR"/>
              <a:t>Realizou testes com estudantes universitários da área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AUTÊNTICO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pt-BR"/>
              <a:t>Projetado com a ajuda e contribuição de especialistas na área 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285750" indent="-285750" rtl="0">
              <a:buFontTx/>
              <a:buChar char="-"/>
            </a:pPr>
            <a:r>
              <a:rPr lang="pt-BR" dirty="0" err="1"/>
              <a:t>Subtitle</a:t>
            </a:r>
            <a:r>
              <a:rPr lang="pt-BR" dirty="0"/>
              <a:t>, set x </a:t>
            </a:r>
            <a:r>
              <a:rPr lang="pt-BR" dirty="0" err="1"/>
              <a:t>label</a:t>
            </a:r>
            <a:r>
              <a:rPr lang="pt-BR" dirty="0"/>
              <a:t>, set y </a:t>
            </a:r>
            <a:r>
              <a:rPr lang="pt-BR"/>
              <a:t>label</a:t>
            </a:r>
          </a:p>
          <a:p>
            <a:pPr marL="285750" indent="-285750" rtl="0">
              <a:buFontTx/>
              <a:buChar char="-"/>
            </a:pPr>
            <a:r>
              <a:rPr lang="pt-BR" dirty="0" err="1"/>
              <a:t>Readme</a:t>
            </a:r>
            <a:r>
              <a:rPr lang="pt-BR" dirty="0"/>
              <a:t> file</a:t>
            </a:r>
          </a:p>
          <a:p>
            <a:pPr marL="285750" indent="-285750" rtl="0">
              <a:buFontTx/>
              <a:buChar char="-"/>
            </a:pPr>
            <a:r>
              <a:rPr lang="pt-BR" dirty="0" err="1"/>
              <a:t>Comment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notebooks</a:t>
            </a:r>
          </a:p>
          <a:p>
            <a:pPr marL="285750" indent="-285750" rtl="0">
              <a:buFontTx/>
              <a:buChar char="-"/>
            </a:pPr>
            <a:r>
              <a:rPr lang="pt-BR" dirty="0"/>
              <a:t>Certificação Azure (cloud – data &amp; AI) – posição de Sales </a:t>
            </a:r>
            <a:r>
              <a:rPr lang="pt-BR" dirty="0" err="1"/>
              <a:t>Excellence</a:t>
            </a:r>
            <a:r>
              <a:rPr lang="pt-BR" dirty="0"/>
              <a:t> &amp; </a:t>
            </a:r>
            <a:r>
              <a:rPr lang="pt-BR" dirty="0" err="1"/>
              <a:t>Strategy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/>
              <a:t>FECHAR O INTERVALO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pt-BR"/>
              <a:t>Nosso produto facilita a vida do consumidor, e nenhum outro produto no mercado oferece os mesmos recursos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PÚBLICO ALVO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pt-BR"/>
              <a:t>Nosso público-alvo é a Geração Z (18 a 25 anos)</a:t>
            </a:r>
          </a:p>
          <a:p>
            <a:pPr rtl="0"/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ECONOMIA DE CUSTOS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pt-BR"/>
              <a:t>Reduza as despesas com produtos de reposição </a:t>
            </a:r>
          </a:p>
          <a:p>
            <a:pPr rtl="0"/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FÁCIL DE USAR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pt-BR"/>
              <a:t>Design simples que fornece aos clientes as informações direcionadas de que precisam</a:t>
            </a:r>
          </a:p>
        </p:txBody>
      </p:sp>
      <p:sp>
        <p:nvSpPr>
          <p:cNvPr id="80" name="Espaço Reservado para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81" name="Espaço Reservado para Rodapé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pt-BR"/>
              <a:t>BENEFÍCIOS DO PRODUTO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/>
              <a:t>Produto bacana e elegante</a:t>
            </a:r>
          </a:p>
          <a:p>
            <a:pPr rtl="0"/>
            <a:r>
              <a:rPr lang="pt-BR" noProof="1"/>
              <a:t>Áreas para conexões com a comunidade </a:t>
            </a:r>
          </a:p>
          <a:p>
            <a:pPr rtl="0"/>
            <a:r>
              <a:rPr lang="pt-BR" noProof="1"/>
              <a:t>Loja online e mercado de swap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pt-BR"/>
              <a:t>VISÃO GERAL DA EMPRESA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pt-BR" dirty="0"/>
              <a:t>MODELO DE NEGÓCIOS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1"/>
              <a:t>RESUMO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noProof="1"/>
              <a:t>Baseamos nossa pesquisa em tendências de mercado e mídia social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1"/>
              <a:t>DESIGN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noProof="1"/>
              <a:t>Acreditamos que as pessoas precisam de mais produtos especificamente dedicados a este nicho de mercado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 noProof="1"/>
              <a:t>PESQUISA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noProof="1"/>
              <a:t>Minimalista e fácil de usar </a:t>
            </a:r>
          </a:p>
        </p:txBody>
      </p:sp>
      <p:sp>
        <p:nvSpPr>
          <p:cNvPr id="32" name="Espaço Reservado para Dat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173</TotalTime>
  <Words>1042</Words>
  <Application>Microsoft Office PowerPoint</Application>
  <PresentationFormat>Widescreen</PresentationFormat>
  <Paragraphs>337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Tenorite</vt:lpstr>
      <vt:lpstr>Linha única</vt:lpstr>
      <vt:lpstr>Data &amp; ai for business</vt:lpstr>
      <vt:lpstr>Business is constantly evolving</vt:lpstr>
      <vt:lpstr>challanges</vt:lpstr>
      <vt:lpstr>VISÃO GERAL DO PROJETO</vt:lpstr>
      <vt:lpstr>próximos passos</vt:lpstr>
      <vt:lpstr>SOLUÇÃO</vt:lpstr>
      <vt:lpstr>BENEFÍCIOS DO PRODUTO</vt:lpstr>
      <vt:lpstr>VISÃO GERAL DA EMPRESA</vt:lpstr>
      <vt:lpstr>MODELO DE NEGÓCIOS</vt:lpstr>
      <vt:lpstr>VISÃO GERAL DO ORÇAMENTO</vt:lpstr>
      <vt:lpstr>Comparação de mercado</vt:lpstr>
      <vt:lpstr>NOSSA CONCORRÊNCIA</vt:lpstr>
      <vt:lpstr>Nossa concorrência  </vt:lpstr>
      <vt:lpstr>Estratégia de crescimento</vt:lpstr>
      <vt:lpstr>FORÇA</vt:lpstr>
      <vt:lpstr>PLANO DE AÇÃO DE DOIS ANOS</vt:lpstr>
      <vt:lpstr>FINANÇAS</vt:lpstr>
      <vt:lpstr>CONHEÇA A EQUIPE</vt:lpstr>
      <vt:lpstr>CONHEÇA A EQUIPE  </vt:lpstr>
      <vt:lpstr>FINANCIAMENTO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&amp; ai for business</dc:title>
  <dc:creator>Lara Bertini</dc:creator>
  <cp:lastModifiedBy>Lara Bertini</cp:lastModifiedBy>
  <cp:revision>2</cp:revision>
  <dcterms:created xsi:type="dcterms:W3CDTF">2022-05-03T23:52:33Z</dcterms:created>
  <dcterms:modified xsi:type="dcterms:W3CDTF">2022-05-05T22:50:49Z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