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65" r:id="rId6"/>
    <p:sldId id="266" r:id="rId7"/>
    <p:sldId id="267" r:id="rId8"/>
    <p:sldId id="268" r:id="rId9"/>
    <p:sldId id="269" r:id="rId10"/>
    <p:sldId id="272" r:id="rId11"/>
    <p:sldId id="270" r:id="rId12"/>
    <p:sldId id="273" r:id="rId13"/>
    <p:sldId id="274" r:id="rId14"/>
    <p:sldId id="26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tandfonline.com/doi/full/10.1080/23311983.2016.1171458#:~:text=The%20density%20is%20calculated%20based,of%20(Watts%20%26%20Strogatz%2C%20199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7D6B-7041-4FB4-8152-A79A52F7A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AC6F2-080B-4286-AD97-DD96F792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Lara Vieira – 22/02/22</a:t>
            </a:r>
          </a:p>
        </p:txBody>
      </p:sp>
    </p:spTree>
    <p:extLst>
      <p:ext uri="{BB962C8B-B14F-4D97-AF65-F5344CB8AC3E}">
        <p14:creationId xmlns:p14="http://schemas.microsoft.com/office/powerpoint/2010/main" val="5566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4A2DA-C3F8-44FE-8416-3BDCAFA8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B85C28-58C2-4F85-A604-8341C5FDC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0,04% </a:t>
            </a:r>
            <a:r>
              <a:rPr lang="pt-BR" dirty="0" err="1"/>
              <a:t>density</a:t>
            </a:r>
            <a:endParaRPr lang="pt-BR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AA414AB-B593-4E59-B76D-1B6BC4B78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41805" cy="39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20E5FC-8035-4527-925E-40DCD6EDEFF7}"/>
              </a:ext>
            </a:extLst>
          </p:cNvPr>
          <p:cNvSpPr txBox="1"/>
          <p:nvPr/>
        </p:nvSpPr>
        <p:spPr>
          <a:xfrm>
            <a:off x="7365477" y="5981344"/>
            <a:ext cx="403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00" i="1" dirty="0" err="1"/>
              <a:t>Example</a:t>
            </a:r>
            <a:r>
              <a:rPr lang="pt-BR" sz="900" i="1" dirty="0"/>
              <a:t> </a:t>
            </a:r>
            <a:r>
              <a:rPr lang="pt-BR" sz="900" i="1" dirty="0" err="1"/>
              <a:t>of</a:t>
            </a:r>
            <a:r>
              <a:rPr lang="pt-BR" sz="900" i="1" dirty="0"/>
              <a:t> a </a:t>
            </a:r>
            <a:r>
              <a:rPr lang="pt-BR" sz="900" i="1" dirty="0" err="1"/>
              <a:t>portion</a:t>
            </a:r>
            <a:r>
              <a:rPr lang="pt-BR" sz="900" i="1" dirty="0"/>
              <a:t> </a:t>
            </a:r>
            <a:r>
              <a:rPr lang="pt-BR" sz="900" i="1" dirty="0" err="1"/>
              <a:t>of</a:t>
            </a:r>
            <a:r>
              <a:rPr lang="pt-BR" sz="900" i="1" dirty="0"/>
              <a:t> network in Twitter </a:t>
            </a:r>
            <a:r>
              <a:rPr lang="pt-BR" sz="900" i="1" dirty="0" err="1"/>
              <a:t>with</a:t>
            </a:r>
            <a:r>
              <a:rPr lang="pt-BR" sz="900" i="1" dirty="0"/>
              <a:t> 3% </a:t>
            </a:r>
            <a:r>
              <a:rPr lang="pt-BR" sz="900" i="1" dirty="0" err="1"/>
              <a:t>density</a:t>
            </a:r>
            <a:endParaRPr lang="pt-BR" sz="900" i="1" dirty="0"/>
          </a:p>
          <a:p>
            <a:pPr algn="ctr"/>
            <a:r>
              <a:rPr lang="pt-BR" sz="900" i="1" dirty="0" err="1"/>
              <a:t>Source</a:t>
            </a:r>
            <a:r>
              <a:rPr lang="pt-BR" sz="900" i="1" dirty="0"/>
              <a:t> (</a:t>
            </a:r>
            <a:r>
              <a:rPr lang="pt-BR" sz="900" i="1" dirty="0">
                <a:hlinkClick r:id="rId2"/>
              </a:rPr>
              <a:t>link</a:t>
            </a:r>
            <a:r>
              <a:rPr lang="pt-BR" sz="900" i="1" dirty="0"/>
              <a:t>)</a:t>
            </a:r>
          </a:p>
        </p:txBody>
      </p:sp>
      <p:pic>
        <p:nvPicPr>
          <p:cNvPr id="1030" name="Picture 6" descr="Figure">
            <a:extLst>
              <a:ext uri="{FF2B5EF4-FFF2-40B4-BE49-F238E27FC236}">
                <a16:creationId xmlns:a16="http://schemas.microsoft.com/office/drawing/2014/main" id="{C8CD7196-D065-4C94-95D5-6F39FAE0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98" y="2306747"/>
            <a:ext cx="2658710" cy="35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22943F-FB74-452C-84D9-743C9CBD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81" y="5082657"/>
            <a:ext cx="6406896" cy="122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in </a:t>
            </a:r>
            <a:r>
              <a:rPr lang="pt-BR" dirty="0" err="1"/>
              <a:t>logarithmic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shows outliers </a:t>
            </a:r>
            <a:r>
              <a:rPr lang="pt-BR" dirty="0" err="1"/>
              <a:t>with</a:t>
            </a:r>
            <a:r>
              <a:rPr lang="pt-BR" dirty="0"/>
              <a:t> &gt; 1.000.000 connections;</a:t>
            </a:r>
          </a:p>
          <a:p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connections:</a:t>
            </a:r>
          </a:p>
          <a:p>
            <a:pPr lvl="1"/>
            <a:r>
              <a:rPr lang="pt-BR" dirty="0" err="1"/>
              <a:t>Mean</a:t>
            </a:r>
            <a:r>
              <a:rPr lang="pt-BR" dirty="0"/>
              <a:t>: 33</a:t>
            </a:r>
          </a:p>
          <a:p>
            <a:pPr lvl="1"/>
            <a:r>
              <a:rPr lang="pt-BR" dirty="0" err="1"/>
              <a:t>Median</a:t>
            </a:r>
            <a:r>
              <a:rPr lang="pt-BR" dirty="0"/>
              <a:t>: 15</a:t>
            </a:r>
          </a:p>
        </p:txBody>
      </p:sp>
      <p:pic>
        <p:nvPicPr>
          <p:cNvPr id="2050" name="Picture 2" descr="Boxplot: Você sabe como interpretar esse tipo de gráfico?">
            <a:extLst>
              <a:ext uri="{FF2B5EF4-FFF2-40B4-BE49-F238E27FC236}">
                <a16:creationId xmlns:a16="http://schemas.microsoft.com/office/drawing/2014/main" id="{C5BE376F-DF0C-415B-8519-EB92D5BC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60" y="5351826"/>
            <a:ext cx="2051220" cy="13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03A3CC-ECAA-4AA1-AB2D-EAB9F089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4" y="2050592"/>
            <a:ext cx="5213392" cy="30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438" y="2354457"/>
            <a:ext cx="11084670" cy="1179576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definition</a:t>
            </a:r>
            <a:r>
              <a:rPr lang="pt-BR" dirty="0"/>
              <a:t>: for nodes A </a:t>
            </a:r>
            <a:r>
              <a:rPr lang="pt-BR" dirty="0" err="1"/>
              <a:t>and</a:t>
            </a:r>
            <a:r>
              <a:rPr lang="pt-BR" dirty="0"/>
              <a:t> B,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between</a:t>
            </a:r>
            <a:r>
              <a:rPr lang="pt-BR" dirty="0"/>
              <a:t> A </a:t>
            </a:r>
            <a:r>
              <a:rPr lang="pt-BR" dirty="0" err="1"/>
              <a:t>and</a:t>
            </a:r>
            <a:r>
              <a:rPr lang="pt-BR" dirty="0"/>
              <a:t> B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</a:t>
            </a:r>
            <a:r>
              <a:rPr lang="pt-BR" dirty="0" err="1"/>
              <a:t>that</a:t>
            </a:r>
            <a:r>
              <a:rPr lang="pt-BR" dirty="0"/>
              <a:t> A </a:t>
            </a:r>
            <a:r>
              <a:rPr lang="pt-BR" dirty="0" err="1"/>
              <a:t>and</a:t>
            </a:r>
            <a:r>
              <a:rPr lang="pt-BR" dirty="0"/>
              <a:t> B </a:t>
            </a:r>
            <a:r>
              <a:rPr lang="pt-BR" dirty="0" err="1"/>
              <a:t>have</a:t>
            </a:r>
            <a:r>
              <a:rPr lang="pt-BR" dirty="0"/>
              <a:t> in common </a:t>
            </a:r>
            <a:r>
              <a:rPr lang="pt-BR" dirty="0" err="1"/>
              <a:t>devided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total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</a:t>
            </a:r>
            <a:r>
              <a:rPr lang="pt-BR" dirty="0" err="1"/>
              <a:t>of</a:t>
            </a:r>
            <a:r>
              <a:rPr lang="pt-BR" dirty="0"/>
              <a:t> node A.</a:t>
            </a:r>
          </a:p>
          <a:p>
            <a:r>
              <a:rPr lang="pt-BR" dirty="0"/>
              <a:t>For a set </a:t>
            </a:r>
            <a:r>
              <a:rPr lang="pt-BR" dirty="0" err="1"/>
              <a:t>of</a:t>
            </a:r>
            <a:r>
              <a:rPr lang="pt-BR" dirty="0"/>
              <a:t> 10.000 connections,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distribution</a:t>
            </a:r>
            <a:r>
              <a:rPr lang="pt-BR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42F4C-9D3E-42DB-AE22-57C9CF8C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43" y="3534033"/>
            <a:ext cx="5106730" cy="30452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78169A-1652-447D-86CE-0548AA8E2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3"/>
          <a:stretch/>
        </p:blipFill>
        <p:spPr>
          <a:xfrm>
            <a:off x="6345449" y="3534033"/>
            <a:ext cx="4715508" cy="31061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A55C3D-7E61-4599-9F02-CF2DA3DFD2D8}"/>
              </a:ext>
            </a:extLst>
          </p:cNvPr>
          <p:cNvSpPr txBox="1"/>
          <p:nvPr/>
        </p:nvSpPr>
        <p:spPr>
          <a:xfrm>
            <a:off x="7020754" y="5437141"/>
            <a:ext cx="1954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200" b="1" i="1" dirty="0" err="1">
                <a:solidFill>
                  <a:srgbClr val="FF0000"/>
                </a:solidFill>
              </a:rPr>
              <a:t>Mean</a:t>
            </a:r>
            <a:r>
              <a:rPr lang="pt-BR" sz="1200" b="1" i="1" dirty="0">
                <a:solidFill>
                  <a:srgbClr val="FF0000"/>
                </a:solidFill>
              </a:rPr>
              <a:t>: 12%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35D6F1-8EF7-47D4-B28A-CD3BFDA54715}"/>
              </a:ext>
            </a:extLst>
          </p:cNvPr>
          <p:cNvSpPr txBox="1"/>
          <p:nvPr/>
        </p:nvSpPr>
        <p:spPr>
          <a:xfrm>
            <a:off x="8975639" y="5257849"/>
            <a:ext cx="1675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defRPr sz="1200" b="1" i="1">
                <a:solidFill>
                  <a:srgbClr val="FF0000"/>
                </a:solidFill>
              </a:defRPr>
            </a:lvl2pPr>
          </a:lstStyle>
          <a:p>
            <a:pPr lvl="1"/>
            <a:r>
              <a:rPr lang="pt-BR" dirty="0" err="1">
                <a:solidFill>
                  <a:srgbClr val="00B050"/>
                </a:solidFill>
              </a:rPr>
              <a:t>Median</a:t>
            </a:r>
            <a:r>
              <a:rPr lang="pt-BR" dirty="0">
                <a:solidFill>
                  <a:srgbClr val="00B050"/>
                </a:solidFill>
              </a:rPr>
              <a:t>: 6%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C8CFA6-52B8-44B5-B67E-2D3EEA5B6FDF}"/>
              </a:ext>
            </a:extLst>
          </p:cNvPr>
          <p:cNvCxnSpPr/>
          <p:nvPr/>
        </p:nvCxnSpPr>
        <p:spPr>
          <a:xfrm flipH="1" flipV="1">
            <a:off x="10109200" y="5575640"/>
            <a:ext cx="203200" cy="3256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7351" cy="36941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Apparently we have a positive correlation between the degree of connections of node B with the commonality index between A and B.</a:t>
            </a:r>
          </a:p>
          <a:p>
            <a:r>
              <a:rPr lang="en-US" dirty="0"/>
              <a:t>However, the correlation is negative compared to the degree of connections of node A.</a:t>
            </a:r>
          </a:p>
          <a:p>
            <a:r>
              <a:rPr lang="en-US" dirty="0"/>
              <a:t>The more connections node A has, the less likely it is to be a high % of elements in common if you compare it to another node.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D03A1-C008-4661-9079-10E99503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96" y="2452023"/>
            <a:ext cx="5562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AA2B-8AAC-444B-8E45-76B0A9A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Next </a:t>
            </a:r>
            <a:r>
              <a:rPr lang="pt-BR" dirty="0" err="1"/>
              <a:t>Step</a:t>
            </a:r>
            <a:r>
              <a:rPr lang="pt-BR" dirty="0"/>
              <a:t>: s</a:t>
            </a:r>
            <a:r>
              <a:rPr lang="en-US" dirty="0" err="1"/>
              <a:t>imple</a:t>
            </a:r>
            <a:r>
              <a:rPr lang="en-US" dirty="0"/>
              <a:t> recommendation algorithm design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A6E1370-705B-48AB-8F43-F3F903C0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746" y="2645239"/>
            <a:ext cx="4370832" cy="34120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Let's say that the commonality index between nodes A and B is 80%.</a:t>
            </a:r>
          </a:p>
          <a:p>
            <a:pPr marL="0" indent="0">
              <a:buNone/>
            </a:pPr>
            <a:r>
              <a:rPr lang="en-US" dirty="0"/>
              <a:t>This means that if node A has 100 connections, 80 of them node B will also have in common.</a:t>
            </a:r>
          </a:p>
          <a:p>
            <a:pPr marL="0" indent="0">
              <a:buNone/>
            </a:pPr>
            <a:r>
              <a:rPr lang="en-US" dirty="0"/>
              <a:t>So, lets imagine that node B has 120 connections in total, I could recommend 120-80 = 40 connections for node A.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098A91B-A226-40C8-B216-16A1AE954DA3}"/>
              </a:ext>
            </a:extLst>
          </p:cNvPr>
          <p:cNvSpPr/>
          <p:nvPr/>
        </p:nvSpPr>
        <p:spPr>
          <a:xfrm>
            <a:off x="6823557" y="417263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6BCD661-A216-4EBF-B8AE-86CD02E62A29}"/>
              </a:ext>
            </a:extLst>
          </p:cNvPr>
          <p:cNvSpPr/>
          <p:nvPr/>
        </p:nvSpPr>
        <p:spPr>
          <a:xfrm>
            <a:off x="8622445" y="2996714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7B8571-E570-4CF0-A4FA-7C69441037F3}"/>
              </a:ext>
            </a:extLst>
          </p:cNvPr>
          <p:cNvSpPr/>
          <p:nvPr/>
        </p:nvSpPr>
        <p:spPr>
          <a:xfrm>
            <a:off x="8622444" y="377464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B7C5CC1-6B43-4F43-B1F8-6B203CC7C6A8}"/>
              </a:ext>
            </a:extLst>
          </p:cNvPr>
          <p:cNvSpPr/>
          <p:nvPr/>
        </p:nvSpPr>
        <p:spPr>
          <a:xfrm>
            <a:off x="8622444" y="4552580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718B95-765F-4BCD-B25C-74BE57837728}"/>
              </a:ext>
            </a:extLst>
          </p:cNvPr>
          <p:cNvSpPr/>
          <p:nvPr/>
        </p:nvSpPr>
        <p:spPr>
          <a:xfrm>
            <a:off x="8622443" y="533051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D831C9-896F-4B3E-9C7D-F8448105900C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7304993" y="3285018"/>
            <a:ext cx="1317452" cy="9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0C8055-1702-429F-8511-02E23E84F58F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7387594" y="4062951"/>
            <a:ext cx="1234850" cy="39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8202CA1-DDC2-497F-BBCB-8E7CB654F67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7387594" y="4460941"/>
            <a:ext cx="1234850" cy="3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515BCCD-CED4-4907-A090-8AE15D15D2AD}"/>
              </a:ext>
            </a:extLst>
          </p:cNvPr>
          <p:cNvCxnSpPr>
            <a:cxnSpLocks/>
            <a:stCxn id="12" idx="2"/>
            <a:endCxn id="7" idx="5"/>
          </p:cNvCxnSpPr>
          <p:nvPr/>
        </p:nvCxnSpPr>
        <p:spPr>
          <a:xfrm flipH="1" flipV="1">
            <a:off x="7304993" y="4664802"/>
            <a:ext cx="1317450" cy="9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7142DD0-2245-4084-AAF0-59E504E42086}"/>
              </a:ext>
            </a:extLst>
          </p:cNvPr>
          <p:cNvSpPr/>
          <p:nvPr/>
        </p:nvSpPr>
        <p:spPr>
          <a:xfrm>
            <a:off x="9945283" y="2344871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8CC512C-9919-4EE1-8F5B-E99B9DC69019}"/>
              </a:ext>
            </a:extLst>
          </p:cNvPr>
          <p:cNvSpPr/>
          <p:nvPr/>
        </p:nvSpPr>
        <p:spPr>
          <a:xfrm>
            <a:off x="9945282" y="3222645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40947F2-6DC8-4A40-9374-E97160A9918B}"/>
              </a:ext>
            </a:extLst>
          </p:cNvPr>
          <p:cNvSpPr/>
          <p:nvPr/>
        </p:nvSpPr>
        <p:spPr>
          <a:xfrm>
            <a:off x="9945281" y="413620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BE85BD-CE83-498A-9355-9AB07CDDE9E2}"/>
              </a:ext>
            </a:extLst>
          </p:cNvPr>
          <p:cNvSpPr/>
          <p:nvPr/>
        </p:nvSpPr>
        <p:spPr>
          <a:xfrm>
            <a:off x="9945281" y="501397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6909CF0-2C29-4D6F-A065-DF8AE7C19959}"/>
              </a:ext>
            </a:extLst>
          </p:cNvPr>
          <p:cNvSpPr/>
          <p:nvPr/>
        </p:nvSpPr>
        <p:spPr>
          <a:xfrm>
            <a:off x="9945281" y="5987766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60D9685-9D33-4340-813F-931364F1FCB1}"/>
              </a:ext>
            </a:extLst>
          </p:cNvPr>
          <p:cNvCxnSpPr>
            <a:cxnSpLocks/>
            <a:stCxn id="21" idx="2"/>
            <a:endCxn id="12" idx="5"/>
          </p:cNvCxnSpPr>
          <p:nvPr/>
        </p:nvCxnSpPr>
        <p:spPr>
          <a:xfrm flipH="1" flipV="1">
            <a:off x="9103879" y="5822678"/>
            <a:ext cx="841402" cy="4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ACC338-6E76-4F48-A346-DA196C873B94}"/>
              </a:ext>
            </a:extLst>
          </p:cNvPr>
          <p:cNvCxnSpPr>
            <a:cxnSpLocks/>
            <a:stCxn id="20" idx="2"/>
            <a:endCxn id="11" idx="5"/>
          </p:cNvCxnSpPr>
          <p:nvPr/>
        </p:nvCxnSpPr>
        <p:spPr>
          <a:xfrm flipH="1" flipV="1">
            <a:off x="9103880" y="5044745"/>
            <a:ext cx="841401" cy="2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64907E0-07DB-4CD3-908F-DE2E7BFC2BE6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9186481" y="4062951"/>
            <a:ext cx="758800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9499746-B720-4008-9B02-F5A73D833606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9186481" y="4424507"/>
            <a:ext cx="758800" cy="4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D642D47-1FFC-4BA0-BEDE-450A45A30E2E}"/>
              </a:ext>
            </a:extLst>
          </p:cNvPr>
          <p:cNvCxnSpPr>
            <a:cxnSpLocks/>
            <a:stCxn id="17" idx="2"/>
            <a:endCxn id="8" idx="7"/>
          </p:cNvCxnSpPr>
          <p:nvPr/>
        </p:nvCxnSpPr>
        <p:spPr>
          <a:xfrm flipH="1">
            <a:off x="9103881" y="2633175"/>
            <a:ext cx="841402" cy="4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38435F3-FBD4-4453-9E2C-CE9A5066D54B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9186482" y="3285018"/>
            <a:ext cx="758800" cy="2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49D5B7-42E3-4F0A-9DE6-8EA1CB8CDCF1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9186481" y="3510949"/>
            <a:ext cx="758801" cy="13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C31153-D7CD-45DC-B238-E8E108CCF8FB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9186481" y="3510949"/>
            <a:ext cx="758801" cy="5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0B05EB8-228A-4172-B42A-396A563CDC0E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9186482" y="3285018"/>
            <a:ext cx="758799" cy="11394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7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03EC-EEB4-4D99-A2FD-3A753DD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10E68-37D9-467C-8DC0-A929A4B0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readme</a:t>
            </a:r>
            <a:r>
              <a:rPr lang="pt-BR" dirty="0"/>
              <a:t> file</a:t>
            </a:r>
          </a:p>
          <a:p>
            <a:r>
              <a:rPr lang="pt-BR" dirty="0"/>
              <a:t>Subir apresentação no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5369D8E-CDBD-4BE2-8F07-C52DC415A6DC}"/>
              </a:ext>
            </a:extLst>
          </p:cNvPr>
          <p:cNvSpPr/>
          <p:nvPr/>
        </p:nvSpPr>
        <p:spPr>
          <a:xfrm>
            <a:off x="183881" y="423030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566A177-4790-423D-9000-E05A1B71C174}"/>
              </a:ext>
            </a:extLst>
          </p:cNvPr>
          <p:cNvSpPr/>
          <p:nvPr/>
        </p:nvSpPr>
        <p:spPr>
          <a:xfrm>
            <a:off x="1982769" y="3054380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BEEEAB-6AC1-49F2-86C1-296D6D475BD2}"/>
              </a:ext>
            </a:extLst>
          </p:cNvPr>
          <p:cNvSpPr/>
          <p:nvPr/>
        </p:nvSpPr>
        <p:spPr>
          <a:xfrm>
            <a:off x="1982768" y="383231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6FE846-A49B-411E-ACE9-28EEC92CD6BE}"/>
              </a:ext>
            </a:extLst>
          </p:cNvPr>
          <p:cNvSpPr/>
          <p:nvPr/>
        </p:nvSpPr>
        <p:spPr>
          <a:xfrm>
            <a:off x="1982768" y="4610246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59B19D-16FB-4C9F-9455-322D599109DB}"/>
              </a:ext>
            </a:extLst>
          </p:cNvPr>
          <p:cNvSpPr/>
          <p:nvPr/>
        </p:nvSpPr>
        <p:spPr>
          <a:xfrm>
            <a:off x="1982767" y="538817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095A79-E32E-40D8-B359-CE758F8C4A42}"/>
              </a:ext>
            </a:extLst>
          </p:cNvPr>
          <p:cNvCxnSpPr>
            <a:cxnSpLocks/>
            <a:stCxn id="9" idx="2"/>
            <a:endCxn id="6" idx="7"/>
          </p:cNvCxnSpPr>
          <p:nvPr/>
        </p:nvCxnSpPr>
        <p:spPr>
          <a:xfrm flipH="1">
            <a:off x="665317" y="3342684"/>
            <a:ext cx="1317452" cy="9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5B83D55-2E00-4AB6-89F6-E794ED4015B3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747918" y="4120617"/>
            <a:ext cx="1234850" cy="39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8A405C9-D87A-4AA4-B5EF-17AA28E884E3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747918" y="4518607"/>
            <a:ext cx="1234850" cy="3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898D732-5412-4D20-8D3E-B8D08866607F}"/>
              </a:ext>
            </a:extLst>
          </p:cNvPr>
          <p:cNvCxnSpPr>
            <a:cxnSpLocks/>
            <a:stCxn id="12" idx="2"/>
            <a:endCxn id="6" idx="5"/>
          </p:cNvCxnSpPr>
          <p:nvPr/>
        </p:nvCxnSpPr>
        <p:spPr>
          <a:xfrm flipH="1" flipV="1">
            <a:off x="665317" y="4722468"/>
            <a:ext cx="1317450" cy="9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08439B0A-7A5C-4FD4-9A65-9E5626C29CEC}"/>
              </a:ext>
            </a:extLst>
          </p:cNvPr>
          <p:cNvSpPr/>
          <p:nvPr/>
        </p:nvSpPr>
        <p:spPr>
          <a:xfrm>
            <a:off x="3305607" y="240253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733AD4-459B-4ABF-92F8-4B91FE29D20D}"/>
              </a:ext>
            </a:extLst>
          </p:cNvPr>
          <p:cNvSpPr/>
          <p:nvPr/>
        </p:nvSpPr>
        <p:spPr>
          <a:xfrm>
            <a:off x="3305606" y="3280311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0405982-9B23-4623-811C-58E4D72FB469}"/>
              </a:ext>
            </a:extLst>
          </p:cNvPr>
          <p:cNvSpPr/>
          <p:nvPr/>
        </p:nvSpPr>
        <p:spPr>
          <a:xfrm>
            <a:off x="3305605" y="419386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403258F-31BF-4048-B7C4-713A38F315E0}"/>
              </a:ext>
            </a:extLst>
          </p:cNvPr>
          <p:cNvSpPr/>
          <p:nvPr/>
        </p:nvSpPr>
        <p:spPr>
          <a:xfrm>
            <a:off x="3305605" y="507164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3887A80-35E3-49CF-A3FA-3B517EA79BEF}"/>
              </a:ext>
            </a:extLst>
          </p:cNvPr>
          <p:cNvSpPr/>
          <p:nvPr/>
        </p:nvSpPr>
        <p:spPr>
          <a:xfrm>
            <a:off x="3305605" y="6045432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4A4EB39-CC6F-4C1C-838C-3DA78CCFBFEE}"/>
              </a:ext>
            </a:extLst>
          </p:cNvPr>
          <p:cNvCxnSpPr>
            <a:cxnSpLocks/>
            <a:stCxn id="32" idx="2"/>
            <a:endCxn id="12" idx="5"/>
          </p:cNvCxnSpPr>
          <p:nvPr/>
        </p:nvCxnSpPr>
        <p:spPr>
          <a:xfrm flipH="1" flipV="1">
            <a:off x="2464203" y="5880344"/>
            <a:ext cx="841402" cy="4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58D41F5-8AA7-4FAF-B663-F0833F1516ED}"/>
              </a:ext>
            </a:extLst>
          </p:cNvPr>
          <p:cNvCxnSpPr>
            <a:cxnSpLocks/>
            <a:stCxn id="31" idx="2"/>
            <a:endCxn id="11" idx="5"/>
          </p:cNvCxnSpPr>
          <p:nvPr/>
        </p:nvCxnSpPr>
        <p:spPr>
          <a:xfrm flipH="1" flipV="1">
            <a:off x="2464204" y="5102411"/>
            <a:ext cx="841401" cy="2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88E48E-1B7A-4F03-8C6C-2962EA93F75C}"/>
              </a:ext>
            </a:extLst>
          </p:cNvPr>
          <p:cNvCxnSpPr>
            <a:cxnSpLocks/>
            <a:stCxn id="30" idx="2"/>
            <a:endCxn id="10" idx="6"/>
          </p:cNvCxnSpPr>
          <p:nvPr/>
        </p:nvCxnSpPr>
        <p:spPr>
          <a:xfrm flipH="1" flipV="1">
            <a:off x="2546805" y="4120617"/>
            <a:ext cx="758800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8E7965F-74F4-4310-A9DF-BEAF843BE728}"/>
              </a:ext>
            </a:extLst>
          </p:cNvPr>
          <p:cNvCxnSpPr>
            <a:cxnSpLocks/>
            <a:stCxn id="30" idx="2"/>
            <a:endCxn id="11" idx="6"/>
          </p:cNvCxnSpPr>
          <p:nvPr/>
        </p:nvCxnSpPr>
        <p:spPr>
          <a:xfrm flipH="1">
            <a:off x="2546805" y="4482173"/>
            <a:ext cx="758800" cy="4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E74B3DF-C7A8-43FE-B016-98D8DAA5A4C6}"/>
              </a:ext>
            </a:extLst>
          </p:cNvPr>
          <p:cNvCxnSpPr>
            <a:cxnSpLocks/>
            <a:stCxn id="28" idx="2"/>
            <a:endCxn id="9" idx="7"/>
          </p:cNvCxnSpPr>
          <p:nvPr/>
        </p:nvCxnSpPr>
        <p:spPr>
          <a:xfrm flipH="1">
            <a:off x="2464205" y="2690841"/>
            <a:ext cx="841402" cy="4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8CC83E3-9A5D-4152-95CA-5595CF630EFD}"/>
              </a:ext>
            </a:extLst>
          </p:cNvPr>
          <p:cNvCxnSpPr>
            <a:cxnSpLocks/>
            <a:stCxn id="29" idx="2"/>
            <a:endCxn id="9" idx="6"/>
          </p:cNvCxnSpPr>
          <p:nvPr/>
        </p:nvCxnSpPr>
        <p:spPr>
          <a:xfrm flipH="1" flipV="1">
            <a:off x="2546806" y="3342684"/>
            <a:ext cx="758800" cy="2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7C71C28-6E78-4006-A9FA-6C30B27180C5}"/>
              </a:ext>
            </a:extLst>
          </p:cNvPr>
          <p:cNvCxnSpPr>
            <a:cxnSpLocks/>
            <a:stCxn id="29" idx="2"/>
            <a:endCxn id="11" idx="6"/>
          </p:cNvCxnSpPr>
          <p:nvPr/>
        </p:nvCxnSpPr>
        <p:spPr>
          <a:xfrm flipH="1">
            <a:off x="2546805" y="3568615"/>
            <a:ext cx="758801" cy="13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7E2D569-A94C-4BC7-B2CB-FDE54F8E8204}"/>
              </a:ext>
            </a:extLst>
          </p:cNvPr>
          <p:cNvCxnSpPr>
            <a:cxnSpLocks/>
            <a:stCxn id="29" idx="2"/>
            <a:endCxn id="10" idx="6"/>
          </p:cNvCxnSpPr>
          <p:nvPr/>
        </p:nvCxnSpPr>
        <p:spPr>
          <a:xfrm flipH="1">
            <a:off x="2546805" y="3568615"/>
            <a:ext cx="758801" cy="5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CDE8E73-D137-4629-8A4E-E551A79CAFAC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 flipV="1">
            <a:off x="2546806" y="3342684"/>
            <a:ext cx="758799" cy="11394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E4171D14-5A74-4A75-956F-3F3168DF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20" y="2402537"/>
            <a:ext cx="7448690" cy="37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8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21DB0-D9C3-4BFD-A3C0-1E69F59D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4509"/>
            <a:ext cx="9448800" cy="44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extracted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07159-4EB2-484F-9F3D-654117748F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i="1" u="sng" dirty="0" err="1"/>
              <a:t>Users</a:t>
            </a:r>
            <a:endParaRPr lang="pt-BR" b="1" i="1" u="sng" dirty="0"/>
          </a:p>
          <a:p>
            <a:r>
              <a:rPr lang="pt-BR" dirty="0" err="1"/>
              <a:t>User</a:t>
            </a:r>
            <a:r>
              <a:rPr lang="pt-BR" dirty="0"/>
              <a:t> ID</a:t>
            </a:r>
          </a:p>
          <a:p>
            <a:r>
              <a:rPr lang="pt-BR" dirty="0" err="1"/>
              <a:t>Username</a:t>
            </a:r>
            <a:endParaRPr lang="pt-BR" dirty="0"/>
          </a:p>
          <a:p>
            <a:r>
              <a:rPr lang="pt-BR" dirty="0" err="1"/>
              <a:t>Name</a:t>
            </a:r>
            <a:endParaRPr lang="pt-BR" dirty="0"/>
          </a:p>
          <a:p>
            <a:r>
              <a:rPr lang="pt-BR" dirty="0" err="1"/>
              <a:t>Followers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 err="1"/>
              <a:t>Followers</a:t>
            </a:r>
            <a:r>
              <a:rPr lang="pt-BR" dirty="0"/>
              <a:t> (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)</a:t>
            </a:r>
          </a:p>
          <a:p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/>
              <a:t>Tweets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 err="1"/>
              <a:t>Listed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9C8467-79D4-47DA-82F1-09548391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6" y="3774619"/>
            <a:ext cx="6615075" cy="2860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567367-C819-40A3-AA7F-E8805ADE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060" y="222420"/>
            <a:ext cx="3128091" cy="34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2nd </a:t>
            </a:r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12E69-D077-41FD-8411-5B53CCAE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33" y="2733397"/>
            <a:ext cx="3663696" cy="3694176"/>
          </a:xfrm>
        </p:spPr>
        <p:txBody>
          <a:bodyPr/>
          <a:lstStyle/>
          <a:p>
            <a:r>
              <a:rPr lang="pt-BR" dirty="0" err="1"/>
              <a:t>Diameter</a:t>
            </a:r>
            <a:r>
              <a:rPr lang="pt-BR" dirty="0"/>
              <a:t>: 4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nodes: 53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F79B2D-3A5B-4819-A892-A6F1E88A7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1" t="15283"/>
          <a:stretch/>
        </p:blipFill>
        <p:spPr>
          <a:xfrm>
            <a:off x="5016843" y="2545986"/>
            <a:ext cx="5616716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2nd </a:t>
            </a:r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53 </a:t>
            </a:r>
            <a:r>
              <a:rPr lang="pt-BR" dirty="0" err="1"/>
              <a:t>Unique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CF3A5EB-2F69-4EBB-A5C6-EB3A038D9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"/>
          <a:stretch/>
        </p:blipFill>
        <p:spPr>
          <a:xfrm>
            <a:off x="6605046" y="2394407"/>
            <a:ext cx="4595208" cy="446359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E45B37-FCD2-4A11-A477-F37CDB169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"/>
          <a:stretch/>
        </p:blipFill>
        <p:spPr>
          <a:xfrm>
            <a:off x="995796" y="2394408"/>
            <a:ext cx="4671383" cy="4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engagement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Tweets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621D7C-5DDD-4426-9B93-1668B4A3A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/>
          <a:stretch/>
        </p:blipFill>
        <p:spPr>
          <a:xfrm>
            <a:off x="3857134" y="2356702"/>
            <a:ext cx="4477731" cy="43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extract</a:t>
            </a:r>
            <a:r>
              <a:rPr lang="pt-BR" dirty="0"/>
              <a:t>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26FE4-4620-4360-9B1E-818E2F8A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Users</a:t>
            </a:r>
            <a:r>
              <a:rPr lang="pt-BR" dirty="0"/>
              <a:t>: 15 </a:t>
            </a:r>
            <a:r>
              <a:rPr lang="pt-BR" dirty="0" err="1"/>
              <a:t>requests</a:t>
            </a:r>
            <a:r>
              <a:rPr lang="pt-BR" dirty="0"/>
              <a:t> per 15-minute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Infos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: 900 </a:t>
            </a:r>
            <a:r>
              <a:rPr lang="pt-BR" dirty="0" err="1"/>
              <a:t>requests</a:t>
            </a:r>
            <a:r>
              <a:rPr lang="pt-BR" dirty="0"/>
              <a:t> per 15 min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C1C0C5-A00F-44C9-97BF-96FCB036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82" y="3216231"/>
            <a:ext cx="6153150" cy="771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0C433C-CB62-4C2F-B9C9-923C238C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19" y="5029200"/>
            <a:ext cx="6162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4A2DA-C3F8-44FE-8416-3BDCAFA8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53996"/>
            <a:ext cx="4937760" cy="823912"/>
          </a:xfrm>
        </p:spPr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B85C28-58C2-4F85-A604-8341C5FD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38931"/>
            <a:ext cx="4937760" cy="2968512"/>
          </a:xfrm>
        </p:spPr>
        <p:txBody>
          <a:bodyPr/>
          <a:lstStyle/>
          <a:p>
            <a:r>
              <a:rPr lang="pt-BR" dirty="0"/>
              <a:t>81.306 </a:t>
            </a:r>
            <a:r>
              <a:rPr lang="pt-BR" dirty="0" err="1"/>
              <a:t>users</a:t>
            </a:r>
            <a:endParaRPr lang="pt-BR" dirty="0"/>
          </a:p>
          <a:p>
            <a:r>
              <a:rPr lang="pt-BR" dirty="0"/>
              <a:t>2.420.766 connections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5A1B33-C7F6-43EA-857C-AFD6D2B42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r="2904"/>
          <a:stretch/>
        </p:blipFill>
        <p:spPr>
          <a:xfrm>
            <a:off x="1115568" y="4382625"/>
            <a:ext cx="8259091" cy="20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90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732</TotalTime>
  <Words>355</Words>
  <Application>Microsoft Office PowerPoint</Application>
  <PresentationFormat>Widescreen</PresentationFormat>
  <Paragraphs>53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Twitter Recommender</vt:lpstr>
      <vt:lpstr>Twitter Recommender</vt:lpstr>
      <vt:lpstr>API</vt:lpstr>
      <vt:lpstr>Information extracted</vt:lpstr>
      <vt:lpstr>2nd Degree Tree</vt:lpstr>
      <vt:lpstr>Exploring 2nd Degree Tree 53 Unique Users</vt:lpstr>
      <vt:lpstr>Exploring engagement through Tweets</vt:lpstr>
      <vt:lpstr>Cost of time to extract data</vt:lpstr>
      <vt:lpstr>Exploring public Tweeter DB</vt:lpstr>
      <vt:lpstr>Exploring public Tweeter DB</vt:lpstr>
      <vt:lpstr>Exploring public Tweeter DB</vt:lpstr>
      <vt:lpstr>Exploring relationship between set of users</vt:lpstr>
      <vt:lpstr>Exploring relationship between set of users</vt:lpstr>
      <vt:lpstr>Next Step: simple recommendation algorithm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Recommender</dc:title>
  <dc:creator>Lara Bertini</dc:creator>
  <cp:lastModifiedBy>Lara Bertini</cp:lastModifiedBy>
  <cp:revision>13</cp:revision>
  <dcterms:created xsi:type="dcterms:W3CDTF">2022-02-04T21:59:12Z</dcterms:created>
  <dcterms:modified xsi:type="dcterms:W3CDTF">2022-02-22T23:00:24Z</dcterms:modified>
</cp:coreProperties>
</file>