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32918400" cy="3840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515"/>
    <a:srgbClr val="011F5B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21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285233"/>
            <a:ext cx="27980640" cy="1337056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0171413"/>
            <a:ext cx="24688800" cy="927226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05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8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044700"/>
            <a:ext cx="709803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044700"/>
            <a:ext cx="2088261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9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9574541"/>
            <a:ext cx="28392120" cy="1597532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5701001"/>
            <a:ext cx="28392120" cy="840104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40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0223500"/>
            <a:ext cx="139903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0223500"/>
            <a:ext cx="1399032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6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044708"/>
            <a:ext cx="2839212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9414513"/>
            <a:ext cx="13926024" cy="461390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4028420"/>
            <a:ext cx="13926024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9414513"/>
            <a:ext cx="13994608" cy="461390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4028420"/>
            <a:ext cx="13994608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3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0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26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560320"/>
            <a:ext cx="10617041" cy="89611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5529588"/>
            <a:ext cx="16664940" cy="272923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1521440"/>
            <a:ext cx="10617041" cy="2134489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1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560320"/>
            <a:ext cx="10617041" cy="896112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5529588"/>
            <a:ext cx="16664940" cy="272923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1521440"/>
            <a:ext cx="10617041" cy="2134489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61C5-5839-4D3D-A874-271BB185374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1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044708"/>
            <a:ext cx="2839212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0223500"/>
            <a:ext cx="2839212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5595568"/>
            <a:ext cx="74066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761C5-5839-4D3D-A874-271BB1853741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5595568"/>
            <a:ext cx="1110996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5595568"/>
            <a:ext cx="740664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BF19-A824-4BF2-A1A8-2216CCF31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4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32918400" cy="6629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333" dirty="0">
                <a:solidFill>
                  <a:schemeClr val="bg1"/>
                </a:solidFill>
              </a:rPr>
              <a:t>Title</a:t>
            </a:r>
          </a:p>
          <a:p>
            <a:pPr algn="ctr"/>
            <a:r>
              <a:rPr lang="en-US" sz="11200" dirty="0">
                <a:solidFill>
                  <a:schemeClr val="bg1"/>
                </a:solidFill>
              </a:rPr>
              <a:t>Authors </a:t>
            </a:r>
            <a:r>
              <a:rPr lang="en-US" sz="8400" dirty="0">
                <a:solidFill>
                  <a:schemeClr val="bg1"/>
                </a:solidFill>
              </a:rPr>
              <a:t>(with optional email addresses)</a:t>
            </a:r>
            <a:endParaRPr lang="en-US" sz="112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628344"/>
            <a:ext cx="32918400" cy="9483917"/>
          </a:xfrm>
          <a:prstGeom prst="rect">
            <a:avLst/>
          </a:prstGeom>
          <a:solidFill>
            <a:srgbClr val="FDB5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84048" tIns="192024" rIns="384048" bIns="19202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125" b="1" dirty="0">
              <a:solidFill>
                <a:schemeClr val="tx1"/>
              </a:solidFill>
              <a:latin typeface="Lato Black" panose="020F0A0202020403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algn="ctr"/>
            <a:r>
              <a:rPr lang="en-US" sz="13125" b="1" dirty="0">
                <a:solidFill>
                  <a:schemeClr val="tx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Main finding goes here</a:t>
            </a:r>
            <a:r>
              <a:rPr lang="en-US" sz="13125" dirty="0">
                <a:solidFill>
                  <a:schemeClr val="tx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, translated into </a:t>
            </a:r>
            <a:r>
              <a:rPr lang="en-US" sz="13125" dirty="0">
                <a:solidFill>
                  <a:schemeClr val="tx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plain English</a:t>
            </a:r>
            <a:r>
              <a:rPr lang="en-US" sz="13125" dirty="0">
                <a:solidFill>
                  <a:schemeClr val="tx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. </a:t>
            </a:r>
            <a:r>
              <a:rPr lang="en-US" sz="13125" dirty="0">
                <a:solidFill>
                  <a:schemeClr val="tx1"/>
                </a:solidFill>
                <a:latin typeface="Lato Black" panose="020F0A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Emphasize</a:t>
            </a:r>
            <a:r>
              <a:rPr lang="en-US" sz="13125" dirty="0">
                <a:solidFill>
                  <a:schemeClr val="tx1"/>
                </a:solidFill>
                <a:latin typeface="Lato" panose="020F0502020204030203" pitchFamily="34" charset="0"/>
                <a:ea typeface="Roboto" panose="02000000000000000000" pitchFamily="2" charset="0"/>
                <a:cs typeface="Arial" panose="020B0604020202020204" pitchFamily="34" charset="0"/>
              </a:rPr>
              <a:t> the important words.</a:t>
            </a:r>
            <a:endParaRPr lang="en-US" sz="13125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73439" y="16338003"/>
            <a:ext cx="19831130" cy="183807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0040" tIns="106680" rIns="320040" bIns="106680" rtlCol="0" anchor="t"/>
          <a:lstStyle/>
          <a:p>
            <a:pPr>
              <a:lnSpc>
                <a:spcPct val="120000"/>
              </a:lnSpc>
            </a:pPr>
            <a:r>
              <a:rPr lang="en-US" sz="7000" b="1" dirty="0">
                <a:solidFill>
                  <a:schemeClr val="tx1"/>
                </a:solidFill>
                <a:cs typeface="Arial" panose="020B0604020202020204" pitchFamily="34" charset="0"/>
              </a:rPr>
              <a:t>INTRO</a:t>
            </a:r>
          </a:p>
          <a:p>
            <a:pPr marL="666733" indent="-66673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666" dirty="0">
                <a:solidFill>
                  <a:schemeClr val="tx1"/>
                </a:solidFill>
                <a:cs typeface="Arial" panose="020B0604020202020204" pitchFamily="34" charset="0"/>
              </a:rPr>
              <a:t>Just give </a:t>
            </a:r>
            <a:r>
              <a:rPr lang="en-US" sz="4666" i="1" dirty="0">
                <a:solidFill>
                  <a:schemeClr val="tx1"/>
                </a:solidFill>
                <a:cs typeface="Arial" panose="020B0604020202020204" pitchFamily="34" charset="0"/>
              </a:rPr>
              <a:t>quick</a:t>
            </a:r>
            <a:r>
              <a:rPr lang="en-US" sz="4666" dirty="0">
                <a:solidFill>
                  <a:schemeClr val="tx1"/>
                </a:solidFill>
                <a:cs typeface="Arial" panose="020B0604020202020204" pitchFamily="34" charset="0"/>
              </a:rPr>
              <a:t> context for the gap you’re filling.</a:t>
            </a:r>
            <a:endParaRPr lang="en-US" sz="4666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666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7000" b="1" dirty="0">
                <a:solidFill>
                  <a:schemeClr val="tx1"/>
                </a:solidFill>
                <a:cs typeface="Arial" panose="020B0604020202020204" pitchFamily="34" charset="0"/>
              </a:rPr>
              <a:t>METHODS</a:t>
            </a:r>
          </a:p>
          <a:p>
            <a:pPr marL="866753" indent="-866753">
              <a:lnSpc>
                <a:spcPct val="120000"/>
              </a:lnSpc>
              <a:buFont typeface="+mj-lt"/>
              <a:buAutoNum type="arabicPeriod"/>
            </a:pPr>
            <a:r>
              <a:rPr lang="en-US" sz="4666" dirty="0">
                <a:solidFill>
                  <a:schemeClr val="tx1"/>
                </a:solidFill>
                <a:cs typeface="Arial" panose="020B0604020202020204" pitchFamily="34" charset="0"/>
              </a:rPr>
              <a:t>N = ###, </a:t>
            </a:r>
          </a:p>
          <a:p>
            <a:pPr marL="866753" indent="-866753">
              <a:lnSpc>
                <a:spcPct val="120000"/>
              </a:lnSpc>
              <a:buFont typeface="+mj-lt"/>
              <a:buAutoNum type="arabicPeriod"/>
            </a:pPr>
            <a:r>
              <a:rPr lang="en-US" sz="4666" dirty="0">
                <a:solidFill>
                  <a:schemeClr val="tx1"/>
                </a:solidFill>
                <a:cs typeface="Arial" panose="020B0604020202020204" pitchFamily="34" charset="0"/>
              </a:rPr>
              <a:t>Collected this</a:t>
            </a:r>
          </a:p>
          <a:p>
            <a:pPr marL="866753" indent="-866753">
              <a:lnSpc>
                <a:spcPct val="120000"/>
              </a:lnSpc>
              <a:buFont typeface="+mj-lt"/>
              <a:buAutoNum type="arabicPeriod"/>
            </a:pPr>
            <a:r>
              <a:rPr lang="en-US" sz="4666" dirty="0">
                <a:solidFill>
                  <a:schemeClr val="tx1"/>
                </a:solidFill>
                <a:cs typeface="Arial" panose="020B0604020202020204" pitchFamily="34" charset="0"/>
              </a:rPr>
              <a:t>Tested with X statistical test</a:t>
            </a:r>
            <a:endParaRPr lang="en-US" sz="4666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US" sz="4666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7000" b="1" dirty="0">
                <a:solidFill>
                  <a:schemeClr val="tx1"/>
                </a:solidFill>
                <a:cs typeface="Arial" panose="020B0604020202020204" pitchFamily="34" charset="0"/>
              </a:rPr>
              <a:t>RESULTS</a:t>
            </a:r>
          </a:p>
          <a:p>
            <a:pPr marL="666733" indent="-66673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666" dirty="0">
                <a:solidFill>
                  <a:schemeClr val="tx1"/>
                </a:solidFill>
                <a:cs typeface="Arial" panose="020B0604020202020204" pitchFamily="34" charset="0"/>
              </a:rPr>
              <a:t>Graph or table with essential results only.</a:t>
            </a:r>
          </a:p>
          <a:p>
            <a:pPr marL="666733" indent="-66673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666" dirty="0">
                <a:solidFill>
                  <a:schemeClr val="tx1"/>
                </a:solidFill>
                <a:cs typeface="Arial" panose="020B0604020202020204" pitchFamily="34" charset="0"/>
              </a:rPr>
              <a:t>All the other correlations in the ammo bar</a:t>
            </a:r>
          </a:p>
          <a:p>
            <a:pPr>
              <a:lnSpc>
                <a:spcPct val="120000"/>
              </a:lnSpc>
            </a:pPr>
            <a:endParaRPr lang="en-US" sz="4666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7000" b="1" dirty="0">
                <a:solidFill>
                  <a:schemeClr val="tx1"/>
                </a:solidFill>
                <a:cs typeface="Arial" panose="020B0604020202020204" pitchFamily="34" charset="0"/>
              </a:rPr>
              <a:t>DISCUSSION</a:t>
            </a:r>
          </a:p>
          <a:p>
            <a:pPr marL="533387" indent="-533387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4666" dirty="0">
                <a:solidFill>
                  <a:schemeClr val="tx1"/>
                </a:solidFill>
                <a:cs typeface="Arial" panose="020B0604020202020204" pitchFamily="34" charset="0"/>
              </a:rPr>
              <a:t>“If this result actually generalized and I didn’t have to humbly disclaim the possibility of a thousand confounds and limitations, it would imply that….”</a:t>
            </a:r>
          </a:p>
          <a:p>
            <a:pPr marL="533387" indent="-533387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4666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866753" indent="-86675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Keep </a:t>
            </a:r>
            <a:r>
              <a:rPr lang="en-US" sz="2100" b="1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font size</a:t>
            </a:r>
            <a:r>
              <a:rPr lang="en-US" sz="21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 as high above </a:t>
            </a:r>
            <a:r>
              <a:rPr lang="en-US" sz="2100" b="1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40+</a:t>
            </a:r>
            <a:r>
              <a:rPr lang="en-US" sz="21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 as possible.</a:t>
            </a:r>
          </a:p>
          <a:p>
            <a:pPr marL="866753" indent="-86675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Use INSERT for objects, do NOT copy/paste, especially “paste as picture”</a:t>
            </a:r>
          </a:p>
          <a:p>
            <a:pPr marL="866753" indent="-86675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i="1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Less</a:t>
            </a:r>
            <a:r>
              <a:rPr lang="en-US" sz="21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 content = </a:t>
            </a:r>
            <a:r>
              <a:rPr lang="en-US" sz="2100" i="1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more</a:t>
            </a:r>
            <a:r>
              <a:rPr lang="en-US" sz="2100" dirty="0">
                <a:solidFill>
                  <a:schemeClr val="bg1">
                    <a:lumMod val="65000"/>
                  </a:schemeClr>
                </a:solidFill>
                <a:latin typeface="Lato" panose="020F0502020204030203" pitchFamily="34" charset="0"/>
                <a:cs typeface="Arial" panose="020B0604020202020204" pitchFamily="34" charset="0"/>
              </a:rPr>
              <a:t> readers.</a:t>
            </a:r>
            <a:endParaRPr lang="en-US" sz="21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059899" y="16180847"/>
            <a:ext cx="9703171" cy="18305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0040" tIns="106680" rIns="320040" bIns="106680" rtlCol="0" anchor="t"/>
          <a:lstStyle/>
          <a:p>
            <a:r>
              <a:rPr lang="en-US" sz="7000" b="1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AMMO BAR</a:t>
            </a:r>
          </a:p>
          <a:p>
            <a:endParaRPr lang="en-US" sz="4666" b="1" dirty="0">
              <a:solidFill>
                <a:schemeClr val="tx1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r>
              <a:rPr lang="en-US" sz="4666" b="1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Delete this and replace it with your…</a:t>
            </a:r>
          </a:p>
          <a:p>
            <a:pPr marL="1333467" indent="-1333467">
              <a:buFont typeface="Arial" panose="020B0604020202020204" pitchFamily="34" charset="0"/>
              <a:buChar char="•"/>
            </a:pPr>
            <a:r>
              <a:rPr lang="en-US" sz="4666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Extra Graphs</a:t>
            </a:r>
          </a:p>
          <a:p>
            <a:pPr marL="1333467" indent="-1333467">
              <a:buFont typeface="Arial" panose="020B0604020202020204" pitchFamily="34" charset="0"/>
              <a:buChar char="•"/>
            </a:pPr>
            <a:r>
              <a:rPr lang="en-US" sz="4666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Extra Correlation tables</a:t>
            </a:r>
          </a:p>
          <a:p>
            <a:pPr marL="1333467" indent="-1333467">
              <a:buFont typeface="Arial" panose="020B0604020202020204" pitchFamily="34" charset="0"/>
              <a:buChar char="•"/>
            </a:pPr>
            <a:r>
              <a:rPr lang="en-US" sz="4666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Extra Figures</a:t>
            </a:r>
          </a:p>
          <a:p>
            <a:pPr marL="1333467" indent="-1333467">
              <a:buFont typeface="Arial" panose="020B0604020202020204" pitchFamily="34" charset="0"/>
              <a:buChar char="•"/>
            </a:pPr>
            <a:r>
              <a:rPr lang="en-US" sz="4666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Extra nuance that you’re worried about leaving out.</a:t>
            </a:r>
          </a:p>
          <a:p>
            <a:pPr marL="1333467" indent="-1333467">
              <a:buFont typeface="Arial" panose="020B0604020202020204" pitchFamily="34" charset="0"/>
              <a:buChar char="•"/>
            </a:pPr>
            <a:r>
              <a:rPr lang="en-US" sz="4666" dirty="0">
                <a:solidFill>
                  <a:schemeClr val="tx1"/>
                </a:solidFill>
                <a:latin typeface="Lato" panose="020F0502020204030203" pitchFamily="34" charset="0"/>
                <a:cs typeface="Arial" panose="020B0604020202020204" pitchFamily="34" charset="0"/>
              </a:rPr>
              <a:t>Any references</a:t>
            </a:r>
          </a:p>
          <a:p>
            <a:pPr algn="ctr"/>
            <a:endParaRPr lang="en-US" sz="4666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4280886"/>
            <a:ext cx="32918400" cy="41239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351"/>
          </a:p>
        </p:txBody>
      </p:sp>
      <p:cxnSp>
        <p:nvCxnSpPr>
          <p:cNvPr id="17" name="Straight Connector 16"/>
          <p:cNvCxnSpPr/>
          <p:nvPr/>
        </p:nvCxnSpPr>
        <p:spPr>
          <a:xfrm>
            <a:off x="21465543" y="16180848"/>
            <a:ext cx="0" cy="18481180"/>
          </a:xfrm>
          <a:prstGeom prst="line">
            <a:avLst/>
          </a:prstGeom>
          <a:ln w="76200">
            <a:solidFill>
              <a:srgbClr val="011F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black and yellow shield with a black and yellow flag&#10;&#10;Description automatically generated">
            <a:extLst>
              <a:ext uri="{FF2B5EF4-FFF2-40B4-BE49-F238E27FC236}">
                <a16:creationId xmlns:a16="http://schemas.microsoft.com/office/drawing/2014/main" id="{A308CFDC-E488-7C2A-F198-D84BEF9FEB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004" y="704638"/>
            <a:ext cx="3512067" cy="54085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95FCD5D-4CDB-DF24-F86F-37E6BB3544B6}"/>
              </a:ext>
            </a:extLst>
          </p:cNvPr>
          <p:cNvSpPr txBox="1"/>
          <p:nvPr/>
        </p:nvSpPr>
        <p:spPr>
          <a:xfrm>
            <a:off x="1073439" y="35947553"/>
            <a:ext cx="94236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Code Link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9A3FE0-980B-D7CD-2A6B-73214535ED58}"/>
              </a:ext>
            </a:extLst>
          </p:cNvPr>
          <p:cNvGrpSpPr/>
          <p:nvPr/>
        </p:nvGrpSpPr>
        <p:grpSpPr>
          <a:xfrm>
            <a:off x="1370254" y="35030275"/>
            <a:ext cx="2581583" cy="2643252"/>
            <a:chOff x="1793070" y="39990224"/>
            <a:chExt cx="3979079" cy="39865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F1AF5E-C063-D22A-4E29-F4F041C330DE}"/>
                </a:ext>
              </a:extLst>
            </p:cNvPr>
            <p:cNvSpPr/>
            <p:nvPr/>
          </p:nvSpPr>
          <p:spPr>
            <a:xfrm>
              <a:off x="1793070" y="39990224"/>
              <a:ext cx="3979079" cy="3986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467"/>
            </a:p>
          </p:txBody>
        </p:sp>
        <p:pic>
          <p:nvPicPr>
            <p:cNvPr id="22" name="Graphic 25">
              <a:extLst>
                <a:ext uri="{FF2B5EF4-FFF2-40B4-BE49-F238E27FC236}">
                  <a16:creationId xmlns:a16="http://schemas.microsoft.com/office/drawing/2014/main" id="{7011E0BC-D3E6-ACE8-7562-D388ED654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58386" y="40202871"/>
              <a:ext cx="3699463" cy="369946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7A80E1-8FDB-DE1E-EB32-41CDF04C3FF6}"/>
              </a:ext>
            </a:extLst>
          </p:cNvPr>
          <p:cNvSpPr txBox="1"/>
          <p:nvPr/>
        </p:nvSpPr>
        <p:spPr>
          <a:xfrm>
            <a:off x="850578" y="731273"/>
            <a:ext cx="544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</a:rPr>
              <a:t>CMSC 491/691: Interactive Fiction and Text Generation</a:t>
            </a:r>
          </a:p>
          <a:p>
            <a:r>
              <a:rPr lang="en-US" sz="4200" dirty="0">
                <a:solidFill>
                  <a:schemeClr val="bg1"/>
                </a:solidFill>
              </a:rPr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3642541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</TotalTime>
  <Words>164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Lato</vt:lpstr>
      <vt:lpstr>Lato Black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Lara Martin</dc:creator>
  <cp:lastModifiedBy>Lara Martin</cp:lastModifiedBy>
  <cp:revision>24</cp:revision>
  <dcterms:created xsi:type="dcterms:W3CDTF">2019-06-10T17:31:54Z</dcterms:created>
  <dcterms:modified xsi:type="dcterms:W3CDTF">2024-11-26T18:27:47Z</dcterms:modified>
</cp:coreProperties>
</file>