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0" r:id="rId5"/>
    <p:sldId id="259" r:id="rId6"/>
    <p:sldId id="278" r:id="rId7"/>
    <p:sldId id="282" r:id="rId8"/>
    <p:sldId id="276" r:id="rId9"/>
    <p:sldId id="279" r:id="rId10"/>
    <p:sldId id="281" r:id="rId11"/>
    <p:sldId id="285" r:id="rId12"/>
    <p:sldId id="284" r:id="rId13"/>
    <p:sldId id="283" r:id="rId14"/>
    <p:sldId id="287" r:id="rId15"/>
    <p:sldId id="286" r:id="rId16"/>
    <p:sldId id="288" r:id="rId17"/>
    <p:sldId id="289" r:id="rId18"/>
    <p:sldId id="280" r:id="rId19"/>
    <p:sldId id="290" r:id="rId20"/>
    <p:sldId id="292" r:id="rId21"/>
    <p:sldId id="293" r:id="rId22"/>
    <p:sldId id="294" r:id="rId23"/>
    <p:sldId id="295" r:id="rId24"/>
    <p:sldId id="296" r:id="rId25"/>
    <p:sldId id="267" r:id="rId26"/>
    <p:sldId id="297" r:id="rId27"/>
    <p:sldId id="298" r:id="rId28"/>
    <p:sldId id="299" r:id="rId29"/>
    <p:sldId id="300" r:id="rId30"/>
    <p:sldId id="301" r:id="rId31"/>
    <p:sldId id="274" r:id="rId32"/>
    <p:sldId id="275" r:id="rId33"/>
    <p:sldId id="266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>
      <p:cViewPr>
        <p:scale>
          <a:sx n="88" d="100"/>
          <a:sy n="88" d="100"/>
        </p:scale>
        <p:origin x="9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735FF-4557-034C-8A43-3130AB94FF7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67770-CE63-9644-94AA-9035F900F7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6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7770-CE63-9644-94AA-9035F900F7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3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7770-CE63-9644-94AA-9035F900F75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7770-CE63-9644-94AA-9035F900F75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67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7770-CE63-9644-94AA-9035F900F75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39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7770-CE63-9644-94AA-9035F900F75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5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52528-6374-988E-36E4-DDB4D3D15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D2372-BDF5-A66A-559D-0D15A069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EEAB6-A334-29D4-566C-6F2B3A31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34C5-9E66-494B-AE71-5BE52030FCA0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3EEAF-ECE2-05D1-C28E-29AA626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29B87-184A-BC47-5044-E347A5F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895BF-63AA-E285-221B-A12BAC1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98633-41A9-2F98-9542-D8B09843F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1A122-EBE2-ECD1-DD7F-AAF7E943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7304-6E6C-E142-985A-D5130CD3CC15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722F2-FF8E-1E55-3396-AD81CADE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9F564-2760-A2AC-E4F1-27851C69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156E33-E74C-C987-3BB8-7AD5A2694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209C5B-9051-8DEB-68D5-5F1A26125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D9C168-9DA6-E9AE-306F-83E314CA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316-1F25-3640-9FE7-4AC812B68C28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D2E57-5843-1FFE-5BCF-B2710AF1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367FC-E6E1-65E6-E6A7-CECD93F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3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E6657-E69E-9325-8D6C-EEDA6E26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51D86-39D0-45BC-E30A-522FA0A2F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081DD-A5E4-EFD5-B256-9DC522BA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F935-F3A6-FF44-973C-06AC2132171E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A330B-AF72-436D-2CE5-88FDB183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55566-F628-86F6-E2B5-797C8FB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61273-92D2-348F-323B-388958C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00422-B6C1-AAB8-2D5B-FA525357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2C629-2BB1-1386-7CC5-B843428D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4AC-F98F-394D-AA9A-A4BF7534A5C1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F4245E-FEDC-61FB-2679-DBA2725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8671D-5689-8CB2-19F5-D7DC217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9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E64C2-5F2F-571A-A746-B5F91F22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FA707-D030-050C-6763-159DC4DD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590D3-BF92-C08C-E615-085879BA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E14D-0C22-6A47-83FE-42F048ECE7D3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A9263B-68E5-2215-72C5-9580DB7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8E998-5117-8350-84ED-EDD6E639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9F542-9F4E-E0AE-D20E-4B852CE5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185C7-90FD-C293-16EA-FDFE5DD2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4F004-5097-6A02-ACC1-343F70AA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89F73F-AD14-74C1-C954-7FC159DC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931-C1F7-0B4B-9851-2A65C8B9F567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1B3009-D77C-F632-AC07-C941AC5D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FEA8D9-61DE-5CBA-F089-2A7E9FE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96AB2-A1D3-6B9C-D352-9EF83AE9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6B82F-D14A-08DC-4665-C409398E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EC4482-0F3A-EEB8-2956-B00EBFF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792B3F-F66E-0C01-EC49-2352EBDA7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D3417E-F97F-BBC9-4487-BC4CCCA4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F840B7-084C-F199-79CE-F89C110F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6370-6056-704B-BAF7-4B0D75F2BB42}" type="datetime1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8D6C70-F259-B4B7-5BE1-F2BA1636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507C6B-4CCC-EDB0-B508-64E7BAD1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8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10EDF-FAEC-F4BD-BD0D-A99314D7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C1A40-9198-E7E8-549F-5AFF3891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4DC1-C55D-0C4B-BA97-762737F5B6E6}" type="datetime1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ED45C2-8884-F57F-8B49-60A8426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8F146-5BB5-7EFB-08F1-2B5E5231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0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C6D4E6-C490-02B8-EC1E-45959BE3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444-8BB1-2049-98C7-3FABC8848AF2}" type="datetime1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E5AD24-CDB1-B7AF-DB39-621F8DF0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F7C702-5E0A-1B45-F2A4-32CA96C6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D20CB-297D-357A-166B-848B1B0E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0BCEB-6AAA-E016-F895-F8E2C90A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8DBBC-B1C3-8049-7CAE-6EA838C0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B29CE-8A6B-3897-A7EA-111AF32E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E41C-39BD-9D4F-BA01-791FD939FB9F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910041-B25E-9E4A-7193-61727273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81F96-4EDC-C7EB-E76E-CBFC7F6F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510C8-68E6-921D-368A-9001FF98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8FF688-9F7F-3487-BA54-91A20BF1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EF407-F651-C55C-F2F8-063037C0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063A1-1DFB-6F0C-AF5A-E65F39A0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AA6-4F6C-D241-ABE5-EDBFE35E8C68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05812-3C98-AB19-8B2A-BB734825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DA21BE-F05F-2F28-DB98-55A6498F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18C16C-F140-A0A1-4C87-B5DC01AB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C789D-82D0-F06E-4607-29C53272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5EFA9-3FD7-8A55-59A6-8CE2095DB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1743-27EC-B743-8A8E-AB46DFBD9A99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147BF-1A1C-360A-0466-559692E0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39F8D-85F4-6282-B3CC-A6039B8D3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9E8E-05C9-694C-90D7-E6916DFE2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3576A733-D07F-D579-997C-65E199BE0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01" r="-1" b="144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6CF217B-04DD-DABF-3BA5-5D948F03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Analyse des Ventes et Comportement Client chez Lapage librairie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5815B0-8166-9C23-A3A2-4134C74F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Lara Sid Ahmed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70392-A8DB-634B-54E1-26FD0600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9E8E-05C9-694C-90D7-E6916DFE2F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644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I.5 Chiffre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d'affaires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par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catégorie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pic>
        <p:nvPicPr>
          <p:cNvPr id="5" name="Image 4" descr="Une image contenant capture d’écran, Rectangle, carré, Caractère coloré&#10;&#10;Description générée automatiquement">
            <a:extLst>
              <a:ext uri="{FF2B5EF4-FFF2-40B4-BE49-F238E27FC236}">
                <a16:creationId xmlns:a16="http://schemas.microsoft.com/office/drawing/2014/main" id="{1357DD72-90F6-2C69-09E2-209CA152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554" y="593352"/>
            <a:ext cx="9267909" cy="55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I.6 – Evolution du chiffres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d’affaire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catégorie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6" name="Image 5" descr="Une image contenant capture d’écran, ligne, léger&#10;&#10;Description générée automatiquement">
            <a:extLst>
              <a:ext uri="{FF2B5EF4-FFF2-40B4-BE49-F238E27FC236}">
                <a16:creationId xmlns:a16="http://schemas.microsoft.com/office/drawing/2014/main" id="{6EF41075-B749-584D-FB2D-F420AFB7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6467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I.7 – Evolution du chiffres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d’affaire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catégorie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5BD503-CE63-2749-7D83-5478D2FB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2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sessions clients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3C246-FA3B-4B70-5046-38EEF53B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sessions total :</a:t>
            </a:r>
          </a:p>
          <a:p>
            <a:pPr marL="0" indent="0" algn="ctr">
              <a:buNone/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4400" dirty="0"/>
              <a:t>687534</a:t>
            </a: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2.1 – Evolution des sessions client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Une image contenant obscurité, noir, ligne, léger&#10;&#10;Description générée automatiquement">
            <a:extLst>
              <a:ext uri="{FF2B5EF4-FFF2-40B4-BE49-F238E27FC236}">
                <a16:creationId xmlns:a16="http://schemas.microsoft.com/office/drawing/2014/main" id="{AC492D74-0434-3916-8BDD-A2408D19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2" y="36458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2.2 – Evolution des sessions client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Une image contenant obscurité, art, léger&#10;&#10;Description générée automatiquement">
            <a:extLst>
              <a:ext uri="{FF2B5EF4-FFF2-40B4-BE49-F238E27FC236}">
                <a16:creationId xmlns:a16="http://schemas.microsoft.com/office/drawing/2014/main" id="{4D3C3290-2A78-4622-2A2B-16CABE0D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2.3 – Evolution des sessions client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catégorie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Une image contenant capture d’écran, ligne, léger&#10;&#10;Description générée automatiquement">
            <a:extLst>
              <a:ext uri="{FF2B5EF4-FFF2-40B4-BE49-F238E27FC236}">
                <a16:creationId xmlns:a16="http://schemas.microsoft.com/office/drawing/2014/main" id="{2B1B5640-9841-F960-D6A1-B5E6562A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2" y="36458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1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2.4 – Evolution des sessions client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catégorie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jour</a:t>
            </a:r>
          </a:p>
        </p:txBody>
      </p:sp>
      <p:pic>
        <p:nvPicPr>
          <p:cNvPr id="7" name="Image 6" descr="Une image contenant capture d’écran, art&#10;&#10;Description générée automatiquement">
            <a:extLst>
              <a:ext uri="{FF2B5EF4-FFF2-40B4-BE49-F238E27FC236}">
                <a16:creationId xmlns:a16="http://schemas.microsoft.com/office/drawing/2014/main" id="{012DB196-DD79-BFEC-0034-B8B04E9B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indicateurs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vente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5F3A747F-8523-8B4C-5332-0904EF82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I.I Moyenne mobile du chiffre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d’affaires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6A6B3DA3-7B8B-311F-BB41-EDCA00E7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6" y="1358544"/>
            <a:ext cx="8423730" cy="421186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2AA8BDEE-8B23-1629-73EE-0C8DC2EAD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557264-D3D8-1CD0-8134-BCAA08D0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49F2B-8DB7-3D5E-ED4C-9585D748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Transition de Lapage d'une librairie physique à une plateforme de vente en ligne.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6DC34-ED06-1F41-F57F-EDCDCF0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525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I.2 Moyenne mobile du chiffre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d’affaires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jour</a:t>
            </a:r>
          </a:p>
        </p:txBody>
      </p:sp>
      <p:pic>
        <p:nvPicPr>
          <p:cNvPr id="5" name="Image 4" descr="Une image contenant éclair, obscurité&#10;&#10;Description générée automatiquement">
            <a:extLst>
              <a:ext uri="{FF2B5EF4-FFF2-40B4-BE49-F238E27FC236}">
                <a16:creationId xmlns:a16="http://schemas.microsoft.com/office/drawing/2014/main" id="{6A681FBE-D12E-7168-2854-2C63E5ED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36458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0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I.3 Moyenne mobile du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sessions par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3EFD8BF5-4750-210D-0CDA-7D2010C1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562401"/>
            <a:ext cx="7608304" cy="380415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I.4 Moyenne mobile du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sessions par jour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9C89160-11FB-F4DE-98B2-FE5DE87B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I.5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Courbe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Lorenz du chiffre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d’affaire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 client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capture d’écran, texte, ligne, Tracé&#10;&#10;Description générée automatiquement">
            <a:extLst>
              <a:ext uri="{FF2B5EF4-FFF2-40B4-BE49-F238E27FC236}">
                <a16:creationId xmlns:a16="http://schemas.microsoft.com/office/drawing/2014/main" id="{7A587620-7940-02F3-EAE2-046F5F03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24644"/>
            <a:ext cx="7608304" cy="427966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I.5 Courbe de Lorenz du chiffre d’affaire par catégorie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, texte, ligne, Tracé&#10;&#10;Description générée automatiquement">
            <a:extLst>
              <a:ext uri="{FF2B5EF4-FFF2-40B4-BE49-F238E27FC236}">
                <a16:creationId xmlns:a16="http://schemas.microsoft.com/office/drawing/2014/main" id="{B3D9971D-632D-38F3-C9D2-D404DA2C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24644"/>
            <a:ext cx="7608304" cy="427966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que">
            <a:extLst>
              <a:ext uri="{FF2B5EF4-FFF2-40B4-BE49-F238E27FC236}">
                <a16:creationId xmlns:a16="http://schemas.microsoft.com/office/drawing/2014/main" id="{E142B97B-0249-B257-C9F3-99D691C73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AD4193-2D6A-4976-AE93-824370A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1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4323899 w 4323899"/>
              <a:gd name="connsiteY1" fmla="*/ 0 h 6212748"/>
              <a:gd name="connsiteX2" fmla="*/ 4323899 w 4323899"/>
              <a:gd name="connsiteY2" fmla="*/ 2864954 h 6212748"/>
              <a:gd name="connsiteX3" fmla="*/ 880454 w 4323899"/>
              <a:gd name="connsiteY3" fmla="*/ 6212748 h 6212748"/>
              <a:gd name="connsiteX4" fmla="*/ 0 w 4323899"/>
              <a:gd name="connsiteY4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FF204C-1A53-60D3-562D-911F5328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Analyse du comportement des clients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62395-64B3-9055-9097-DDB197C5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115E9E8E-05C9-694C-90D7-E6916DFE2F7E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25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89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Lien entre le genre du client et les catégories des livres achetés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AC46C5-B239-E9B7-FBA6-5EAC43DCECB6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Résultats du test du Chi-carré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Chi2 Statistic: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 158.25417617304882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p-value: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4.3205822283997063e-35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capture d’écran, carré, Rectangle, conception&#10;&#10;Description générée automatiquement">
            <a:extLst>
              <a:ext uri="{FF2B5EF4-FFF2-40B4-BE49-F238E27FC236}">
                <a16:creationId xmlns:a16="http://schemas.microsoft.com/office/drawing/2014/main" id="{2A4ABF10-B4F7-0359-081D-C8541376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09093"/>
            <a:ext cx="5628018" cy="42069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I.2 Corrélation entre l'âge du client et le montant total des achats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Une image contenant ligne, diagramme, texte, capture d’écran&#10;&#10;Description générée automatiquement">
            <a:extLst>
              <a:ext uri="{FF2B5EF4-FFF2-40B4-BE49-F238E27FC236}">
                <a16:creationId xmlns:a16="http://schemas.microsoft.com/office/drawing/2014/main" id="{90E3A088-8295-0461-1315-E50FCA53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624160"/>
            <a:ext cx="5628018" cy="337681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63564C-F642-07D0-F1E5-242CDA787074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Coefficient de corrélation de Spearman : </a:t>
            </a:r>
            <a:r>
              <a:rPr lang="fr-FR" sz="4800" dirty="0">
                <a:solidFill>
                  <a:srgbClr val="FFC000"/>
                </a:solidFill>
              </a:rPr>
              <a:t>0.18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I.3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Corrélation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l'âge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client et la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fréquence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d'achat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C4FB7-6131-A403-191C-369879612A06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Coefficient de correlation de Spearman 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sz="4800" dirty="0">
                <a:solidFill>
                  <a:srgbClr val="FFC000"/>
                </a:solidFill>
              </a:rPr>
              <a:t>0.66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ligne, Tracé, diagramme, nombre&#10;&#10;Description générée automatiquement">
            <a:extLst>
              <a:ext uri="{FF2B5EF4-FFF2-40B4-BE49-F238E27FC236}">
                <a16:creationId xmlns:a16="http://schemas.microsoft.com/office/drawing/2014/main" id="{F48C6EAB-E5F6-10FB-D3BE-31034E69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89" y="1548647"/>
            <a:ext cx="6184973" cy="371098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I.4 Corrélation entre l'âge du client et la taille du panier moyen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5C5CBE58-7358-88E5-9EA7-04090A05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624160"/>
            <a:ext cx="5628018" cy="337681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9B393D-F9BC-0DB5-9061-D4A68CFE8D9E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Coefficient de correlation  de Pearson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FFC000"/>
                </a:solidFill>
              </a:rPr>
              <a:t> -0.54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E79EDA28-CAF4-5E38-3C1F-7B11CCE90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072AD1-2A96-406F-E9BA-5A912B4F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9BBCE-A296-30A8-0A37-C9A597FE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Évaluer les indicateurs de vente et analyser le comportement des clients en ligne.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C61EF-CFAB-35F9-E0B5-860F28F5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02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I.5 - Lien entre l'âge du client et la catégorie des livres achetés
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diagramme, ligne, Plan, Dessin technique&#10;&#10;Description générée automatiquement">
            <a:extLst>
              <a:ext uri="{FF2B5EF4-FFF2-40B4-BE49-F238E27FC236}">
                <a16:creationId xmlns:a16="http://schemas.microsoft.com/office/drawing/2014/main" id="{66CF3FD4-DCE0-663D-43AB-F2439CCE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" y="1944913"/>
            <a:ext cx="6264988" cy="3132494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FEB673-3A77-2E80-E2E9-8FB6CFF940C8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Résultats</a:t>
            </a:r>
            <a:r>
              <a:rPr lang="en-US" dirty="0"/>
              <a:t> du test ANOVA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36386.336508123364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P-</a:t>
            </a:r>
            <a:r>
              <a:rPr lang="en-US" dirty="0" err="1"/>
              <a:t>valeur</a:t>
            </a:r>
            <a:r>
              <a:rPr lang="en-US" dirty="0"/>
              <a:t> 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FFC000"/>
                </a:solidFill>
              </a:rPr>
              <a:t> 0.0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0E0B64-0017-A661-4CC6-821FBD59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Synthèse des Corrélations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C47292-722D-8CBF-2B57-8CB916C7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Les analyses </a:t>
            </a:r>
            <a:r>
              <a:rPr lang="en-US" sz="1800" dirty="0" err="1"/>
              <a:t>révèlent</a:t>
            </a:r>
            <a:r>
              <a:rPr lang="en-US" sz="1800" dirty="0"/>
              <a:t> des </a:t>
            </a:r>
            <a:r>
              <a:rPr lang="en-US" sz="1800" dirty="0" err="1"/>
              <a:t>comportements</a:t>
            </a:r>
            <a:r>
              <a:rPr lang="en-US" sz="1800" dirty="0"/>
              <a:t> </a:t>
            </a:r>
            <a:r>
              <a:rPr lang="en-US" sz="1800" dirty="0" err="1"/>
              <a:t>d'achat</a:t>
            </a:r>
            <a:r>
              <a:rPr lang="en-US" sz="1800" dirty="0"/>
              <a:t> </a:t>
            </a:r>
            <a:r>
              <a:rPr lang="en-US" sz="1800" dirty="0" err="1"/>
              <a:t>distincts</a:t>
            </a:r>
            <a:r>
              <a:rPr lang="en-US" sz="1800" dirty="0"/>
              <a:t> </a:t>
            </a:r>
            <a:r>
              <a:rPr lang="en-US" sz="1800" dirty="0" err="1"/>
              <a:t>basés</a:t>
            </a:r>
            <a:r>
              <a:rPr lang="en-US" sz="1800" dirty="0"/>
              <a:t> sur le genre et </a:t>
            </a:r>
            <a:r>
              <a:rPr lang="en-US" sz="1800" dirty="0" err="1"/>
              <a:t>l'âge</a:t>
            </a:r>
            <a:r>
              <a:rPr lang="en-US" sz="1800" dirty="0"/>
              <a:t>, </a:t>
            </a:r>
            <a:r>
              <a:rPr lang="en-US" sz="1800" dirty="0" err="1"/>
              <a:t>suggérant</a:t>
            </a:r>
            <a:r>
              <a:rPr lang="en-US" sz="1800" dirty="0"/>
              <a:t> des </a:t>
            </a:r>
            <a:r>
              <a:rPr lang="en-US" sz="1800" dirty="0" err="1"/>
              <a:t>opportunités</a:t>
            </a:r>
            <a:r>
              <a:rPr lang="en-US" sz="1800" dirty="0"/>
              <a:t> de </a:t>
            </a:r>
            <a:r>
              <a:rPr lang="en-US" sz="1800" dirty="0" err="1"/>
              <a:t>ciblage</a:t>
            </a:r>
            <a:r>
              <a:rPr lang="en-US" sz="1800" dirty="0"/>
              <a:t> et de </a:t>
            </a:r>
            <a:r>
              <a:rPr lang="en-US" sz="1800" dirty="0" err="1"/>
              <a:t>personnalisation</a:t>
            </a:r>
            <a:r>
              <a:rPr lang="en-US" sz="1800" dirty="0"/>
              <a:t> pour </a:t>
            </a:r>
            <a:r>
              <a:rPr lang="en-US" sz="1800" dirty="0" err="1"/>
              <a:t>optimiser</a:t>
            </a:r>
            <a:r>
              <a:rPr lang="en-US" sz="1800" dirty="0"/>
              <a:t> la </a:t>
            </a:r>
            <a:r>
              <a:rPr lang="en-US" sz="1800" dirty="0" err="1"/>
              <a:t>fidélisation</a:t>
            </a:r>
            <a:r>
              <a:rPr lang="en-US" sz="1800" dirty="0"/>
              <a:t> et la </a:t>
            </a:r>
            <a:r>
              <a:rPr lang="en-US" sz="1800" dirty="0" err="1"/>
              <a:t>stratégie</a:t>
            </a:r>
            <a:r>
              <a:rPr lang="en-US" sz="1800" dirty="0"/>
              <a:t> de </a:t>
            </a:r>
            <a:r>
              <a:rPr lang="en-US" sz="1800" dirty="0" err="1"/>
              <a:t>produit</a:t>
            </a:r>
            <a:r>
              <a:rPr lang="en-US" sz="1800" dirty="0"/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3" descr="Graphiques sur un écran avec le reflet du bureau">
            <a:extLst>
              <a:ext uri="{FF2B5EF4-FFF2-40B4-BE49-F238E27FC236}">
                <a16:creationId xmlns:a16="http://schemas.microsoft.com/office/drawing/2014/main" id="{C1EE17D1-7241-8F7C-EE71-536C1616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1" r="23321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AA47A-754F-395F-05C9-DB356D9E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18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ureau avec des éléments de productivité">
            <a:extLst>
              <a:ext uri="{FF2B5EF4-FFF2-40B4-BE49-F238E27FC236}">
                <a16:creationId xmlns:a16="http://schemas.microsoft.com/office/drawing/2014/main" id="{643D8486-6BFE-871F-26E8-B025E9693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0E0B64-0017-A661-4CC6-821FBD59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Conclusions et Recommandations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C47292-722D-8CBF-2B57-8CB916C7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Corrélation</a:t>
            </a:r>
            <a:r>
              <a:rPr lang="en-US" sz="2000" dirty="0"/>
              <a:t> positive entre sessions et chiffre </a:t>
            </a:r>
            <a:r>
              <a:rPr lang="en-US" sz="2000" dirty="0" err="1"/>
              <a:t>d'affaires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Comportements</a:t>
            </a:r>
            <a:r>
              <a:rPr lang="en-US" sz="2000" dirty="0"/>
              <a:t> </a:t>
            </a:r>
            <a:r>
              <a:rPr lang="en-US" sz="2000" dirty="0" err="1"/>
              <a:t>d'achat</a:t>
            </a:r>
            <a:r>
              <a:rPr lang="en-US" sz="2000" dirty="0"/>
              <a:t> </a:t>
            </a:r>
            <a:r>
              <a:rPr lang="en-US" sz="2000" dirty="0" err="1"/>
              <a:t>distincts</a:t>
            </a:r>
            <a:r>
              <a:rPr lang="en-US" sz="2000" dirty="0"/>
              <a:t> par </a:t>
            </a:r>
            <a:r>
              <a:rPr lang="en-US" sz="2000" dirty="0" err="1"/>
              <a:t>âge</a:t>
            </a:r>
            <a:r>
              <a:rPr lang="en-US" sz="2000" dirty="0"/>
              <a:t> et </a:t>
            </a:r>
            <a:r>
              <a:rPr lang="en-US" sz="2000" dirty="0" err="1"/>
              <a:t>catégorie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Stratégies</a:t>
            </a:r>
            <a:r>
              <a:rPr lang="en-US" sz="2000" dirty="0"/>
              <a:t> marketing </a:t>
            </a:r>
            <a:r>
              <a:rPr lang="en-US" sz="2000" dirty="0" err="1"/>
              <a:t>ciblées</a:t>
            </a:r>
            <a:r>
              <a:rPr lang="en-US" sz="2000" dirty="0"/>
              <a:t> </a:t>
            </a:r>
            <a:r>
              <a:rPr lang="en-US" sz="2000" dirty="0" err="1"/>
              <a:t>recommandées</a:t>
            </a:r>
            <a:r>
              <a:rPr lang="en-US" sz="20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AA47A-754F-395F-05C9-DB356D9E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63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ymboles jaune et bleu">
            <a:extLst>
              <a:ext uri="{FF2B5EF4-FFF2-40B4-BE49-F238E27FC236}">
                <a16:creationId xmlns:a16="http://schemas.microsoft.com/office/drawing/2014/main" id="{4AFC0030-9D4A-F0F0-EE2C-7457D88F2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4" b="384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20C1F4-2F5F-08D7-1A3F-F470138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36B48F-FE0D-DD6D-BF61-11B391F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41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sur des papiers">
            <a:extLst>
              <a:ext uri="{FF2B5EF4-FFF2-40B4-BE49-F238E27FC236}">
                <a16:creationId xmlns:a16="http://schemas.microsoft.com/office/drawing/2014/main" id="{7A469891-1D7A-CDBC-E530-453FD02D3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1" b="12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AD4193-2D6A-4976-AE93-824370A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1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4323899 w 4323899"/>
              <a:gd name="connsiteY1" fmla="*/ 0 h 6212748"/>
              <a:gd name="connsiteX2" fmla="*/ 4323899 w 4323899"/>
              <a:gd name="connsiteY2" fmla="*/ 2864954 h 6212748"/>
              <a:gd name="connsiteX3" fmla="*/ 880454 w 4323899"/>
              <a:gd name="connsiteY3" fmla="*/ 6212748 h 6212748"/>
              <a:gd name="connsiteX4" fmla="*/ 0 w 4323899"/>
              <a:gd name="connsiteY4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212B2E-363A-4102-3BE0-D259D772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Analyse des différents indicateurs de vente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5C9DA1-FEE3-0C01-FEE2-24366E2E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115E9E8E-05C9-694C-90D7-E6916DFE2F7E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52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–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Chiffre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d'affaires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3C246-FA3B-4B70-5046-38EEF53B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Chiffre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d'affaires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:</a:t>
            </a:r>
          </a:p>
          <a:p>
            <a:pPr marL="0" indent="0">
              <a:buNone/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12027663 €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I.I </a:t>
            </a:r>
            <a:r>
              <a:rPr lang="en-US" sz="5000" dirty="0" err="1"/>
              <a:t>Répartition</a:t>
            </a:r>
            <a:r>
              <a:rPr lang="en-US" sz="5000" dirty="0"/>
              <a:t> du chiffre </a:t>
            </a:r>
            <a:r>
              <a:rPr lang="en-US" sz="5000" dirty="0" err="1"/>
              <a:t>d’affaire</a:t>
            </a:r>
            <a:r>
              <a:rPr lang="en-US" sz="5000" dirty="0"/>
              <a:t> par an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C9F64CA9-BF6C-96F6-FB57-406AA830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14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I.2 – Evolution du chiffres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d’affaire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mois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Une image contenant obscurité, noir, ligne&#10;&#10;Description générée automatiquement">
            <a:extLst>
              <a:ext uri="{FF2B5EF4-FFF2-40B4-BE49-F238E27FC236}">
                <a16:creationId xmlns:a16="http://schemas.microsoft.com/office/drawing/2014/main" id="{685FD254-1BAE-C4DE-B6B6-D66D1FCB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2" y="36458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7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I.3 – Evolution du chiffres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d’affaire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 jour</a:t>
            </a:r>
          </a:p>
        </p:txBody>
      </p:sp>
      <p:pic>
        <p:nvPicPr>
          <p:cNvPr id="9" name="Image 8" descr="Une image contenant obscurité, capture d’écran, art&#10;&#10;Description générée automatiquement">
            <a:extLst>
              <a:ext uri="{FF2B5EF4-FFF2-40B4-BE49-F238E27FC236}">
                <a16:creationId xmlns:a16="http://schemas.microsoft.com/office/drawing/2014/main" id="{DC35417B-8586-F370-BBCD-8EFDDC86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5E9E8E-05C9-694C-90D7-E6916DFE2F7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4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0ED9E-0D6B-64BD-46E5-7C208C6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I.4 Chiffre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d'affaires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par client</a:t>
            </a:r>
          </a:p>
        </p:txBody>
      </p:sp>
      <p:pic>
        <p:nvPicPr>
          <p:cNvPr id="13" name="Image 12" descr="Une image contenant obscurité, noir, nuit&#10;&#10;Description générée automatiquement">
            <a:extLst>
              <a:ext uri="{FF2B5EF4-FFF2-40B4-BE49-F238E27FC236}">
                <a16:creationId xmlns:a16="http://schemas.microsoft.com/office/drawing/2014/main" id="{F465A3C5-E9A9-DE84-DD99-654004A4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2"/>
            <a:ext cx="10905066" cy="43620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69268-B12C-0A46-1EAE-ED409CB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15E9E8E-05C9-694C-90D7-E6916DFE2F7E}" type="slidenum">
              <a:rPr lang="en-US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473</Words>
  <Application>Microsoft Macintosh PowerPoint</Application>
  <PresentationFormat>Grand écran</PresentationFormat>
  <Paragraphs>100</Paragraphs>
  <Slides>33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Analyse des Ventes et Comportement Client chez Lapage librairie</vt:lpstr>
      <vt:lpstr>Contexte</vt:lpstr>
      <vt:lpstr>Mission</vt:lpstr>
      <vt:lpstr>Analyse des différents indicateurs de vente</vt:lpstr>
      <vt:lpstr>I – Analyse du Chiffre d'affaires</vt:lpstr>
      <vt:lpstr>I.I Répartition du chiffre d’affaire par an</vt:lpstr>
      <vt:lpstr>I.2 – Evolution du chiffres d’affaire par mois</vt:lpstr>
      <vt:lpstr>I.3 – Evolution du chiffres d’affaire par jour</vt:lpstr>
      <vt:lpstr>I.4 Chiffre d'affaires : par client</vt:lpstr>
      <vt:lpstr>I.5 Chiffre d'affaires : par catégorie</vt:lpstr>
      <vt:lpstr>I.6 – Evolution du chiffres d’affaire par catégorie par mois</vt:lpstr>
      <vt:lpstr>I.7 – Evolution du chiffres d’affaire par catégorie par jour</vt:lpstr>
      <vt:lpstr>2 – Analyse des sessions clients</vt:lpstr>
      <vt:lpstr>2.1 – Evolution des sessions client par mois</vt:lpstr>
      <vt:lpstr>2.2 – Evolution des sessions client par mois</vt:lpstr>
      <vt:lpstr>2.3 – Evolution des sessions client par catégorie par mois</vt:lpstr>
      <vt:lpstr>2.4 – Evolution des sessions client par catégorie par jour</vt:lpstr>
      <vt:lpstr>Analyse des indicateurs de vente</vt:lpstr>
      <vt:lpstr>I.I Moyenne mobile du chiffre d’affaires par mois</vt:lpstr>
      <vt:lpstr>I.2 Moyenne mobile du chiffre d’affaires par jour</vt:lpstr>
      <vt:lpstr>I.3 Moyenne mobile du nombre de sessions par mois</vt:lpstr>
      <vt:lpstr>I.4 Moyenne mobile du nombre de sessions par jour</vt:lpstr>
      <vt:lpstr>I.5 Courbe de Lorenz du chiffre d’affaire par client</vt:lpstr>
      <vt:lpstr>I.5 Courbe de Lorenz du chiffre d’affaire par catégorie</vt:lpstr>
      <vt:lpstr>Analyse du comportement des clients</vt:lpstr>
      <vt:lpstr>I. Lien entre le genre du client et les catégories des livres achetés</vt:lpstr>
      <vt:lpstr>I.2 Corrélation entre l'âge du client et le montant total des achats</vt:lpstr>
      <vt:lpstr>I.3 Corrélation entre l'âge du client et la fréquence d'achat</vt:lpstr>
      <vt:lpstr>I.4 Corrélation entre l'âge du client et la taille du panier moyen</vt:lpstr>
      <vt:lpstr>I.5 - Lien entre l'âge du client et la catégorie des livres achetés
 </vt:lpstr>
      <vt:lpstr>Synthèse des Corrélations</vt:lpstr>
      <vt:lpstr>Conclusions et Recommandations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 et Comportement Client chez Lapage librairie</dc:title>
  <dc:creator>lara sid ahmed</dc:creator>
  <cp:lastModifiedBy>lara sid ahmed</cp:lastModifiedBy>
  <cp:revision>12</cp:revision>
  <dcterms:created xsi:type="dcterms:W3CDTF">2023-12-27T14:55:54Z</dcterms:created>
  <dcterms:modified xsi:type="dcterms:W3CDTF">2024-01-11T19:36:15Z</dcterms:modified>
</cp:coreProperties>
</file>