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1EE2"/>
    <a:srgbClr val="B01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4" autoAdjust="0"/>
    <p:restoredTop sz="94660"/>
  </p:normalViewPr>
  <p:slideViewPr>
    <p:cSldViewPr snapToGrid="0">
      <p:cViewPr varScale="1">
        <p:scale>
          <a:sx n="73" d="100"/>
          <a:sy n="73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78D939-E37A-1BB7-D526-1AB2A2F39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7B88157-FFAA-2F18-F9DA-35FEBB35E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05C1D5C-8D76-EE1E-7456-6E89A60DE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1C0D-76F6-422F-A59C-50C912373CDE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D682C90-D222-FBE0-079D-2DE56EA0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41D06B7-4FFF-9BFC-C87F-DB08FA40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39F5-9FD5-419A-82D1-2D51DE793A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4668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D051E6B-AB1B-69A9-00F9-7EFB2427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EEA5C23-2800-E6CB-3075-88983CA8D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E20BA19-F136-4670-B76B-E1938B0D0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1C0D-76F6-422F-A59C-50C912373CDE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57D9D7B-AF63-747F-DD85-F3E39C449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815047A-CA09-A575-0208-353C5F3D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39F5-9FD5-419A-82D1-2D51DE793A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256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A4C131D1-B1D4-7601-43DF-F5B8736D9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7373529-A46A-CBC1-A66F-7F5120B5B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97CB5FC-15E5-5345-CD31-226E8AA03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1C0D-76F6-422F-A59C-50C912373CDE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008CCA2-CB91-F2E8-EDEB-25478AA19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3436229-9FD5-4359-A175-A5D537C63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39F5-9FD5-419A-82D1-2D51DE793A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59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EF6F31-4879-3645-2C06-A3D66C1C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D4CAD41-AE10-FAC5-3CFB-BFCDA1CA0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F974BF1-2F5B-D343-E3E0-AD1A69E34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1C0D-76F6-422F-A59C-50C912373CDE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D97DF60-2B9B-A57D-7CA7-684C595A3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D0AF04B-3B28-6771-C593-147CE060A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39F5-9FD5-419A-82D1-2D51DE793A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129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160D4CE-D15A-6FCF-576B-A65DFCED5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C4BF49C-D87B-39C4-0E60-C238DAE2E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C23C653-8926-7F36-1C84-F98078620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1C0D-76F6-422F-A59C-50C912373CDE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4B019F0-75AB-D934-1E27-547F080B4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5BB6D4A-9877-5BD8-FBF8-57DC6CC8A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39F5-9FD5-419A-82D1-2D51DE793A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586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0A1BEE-F836-8BB9-3B10-E78079F77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0D1C726-1F2D-657E-EE7A-6006E5CC4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FDF382D-5536-7B58-6242-6D5A0B1A7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9CD0E30-7881-59CB-1066-BB26B6C3F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1C0D-76F6-422F-A59C-50C912373CDE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9A76E0D-47F5-F7CB-EE52-9092024C8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FA984F9-0901-30D4-DA64-74BFCD095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39F5-9FD5-419A-82D1-2D51DE793A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612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B5FA59-5987-A7D3-B767-1D8E8E992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E978061-F7DD-1FE6-B20D-8F2A9BBF1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89F8A1C-191F-019E-054A-7FE0DFAD3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819CDD8-BF21-202A-AD3A-2475BD6F6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272281D7-CAEA-8F50-446A-652C6A3D7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8CBDB11C-E26C-CCF2-1193-EEE09AA80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1C0D-76F6-422F-A59C-50C912373CDE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6612E1DC-866D-8C16-CDCD-2C5CBD344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365D7366-3909-EF9B-BA74-62BBB641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39F5-9FD5-419A-82D1-2D51DE793A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7648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A9F8B5-AAB7-1C5C-EDFA-2DEB6ADBC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99767F8-9958-845F-5FF4-ABC65228C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1C0D-76F6-422F-A59C-50C912373CDE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6689D56-6D82-27FB-ED9A-185A1B0A4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86B43DC-BB21-29DD-85D7-03A73B9EE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39F5-9FD5-419A-82D1-2D51DE793A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886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EC9BD9E1-C6E5-74BA-BD8E-800D82ADA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1C0D-76F6-422F-A59C-50C912373CDE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FA19B2C3-101B-BF84-7DAE-05A87A6A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3A33C10-B670-0DEA-2472-0BF1BBC8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39F5-9FD5-419A-82D1-2D51DE793A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235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C82E7C-7DCA-1635-3C45-7592FEDF2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8017032-185A-0B89-4704-3BDEF2697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AF86B36-4FA2-6A56-B78B-0A918C329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55A3417-D117-4315-8E0E-C38BDF0A8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1C0D-76F6-422F-A59C-50C912373CDE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97034D3-83FF-3A08-885C-B0759EF56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D08B3F4-5F88-2ADF-4140-E437FF534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39F5-9FD5-419A-82D1-2D51DE793A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793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870A0D-D442-DBB0-6A58-0AED5CC78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DA20CAF8-4AA4-07AD-884F-85C442ACD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27C4913-3664-7D92-D80D-093ADFA9B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CB4C352-4AAD-ECE2-4CF3-9748C943F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1C0D-76F6-422F-A59C-50C912373CDE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8BB93F8-7BDC-93D4-A487-1F3674C21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F387F57-D4C8-099C-554D-E2E911824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39F5-9FD5-419A-82D1-2D51DE793A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443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8000">
              <a:schemeClr val="accent3">
                <a:lumMod val="0"/>
                <a:lumOff val="100000"/>
              </a:schemeClr>
            </a:gs>
            <a:gs pos="100000">
              <a:srgbClr val="6D1EE2">
                <a:alpha val="36863"/>
              </a:srgb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FF419DBB-DED5-8A57-996E-3918EBBC9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3583A46-32BB-F908-A302-37986A2D0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3E98BC4-F036-881F-FDDF-18E404B81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21C0D-76F6-422F-A59C-50C912373CDE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C52B940-1FE9-67F2-20C3-B0C91354A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A9A5C60-2999-404D-1DAC-9701E7746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939F5-9FD5-419A-82D1-2D51DE793A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8779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AE2177-4E4E-6B09-1B29-016263861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6881"/>
            <a:ext cx="12192000" cy="2091557"/>
          </a:xfrm>
        </p:spPr>
        <p:txBody>
          <a:bodyPr>
            <a:noAutofit/>
          </a:bodyPr>
          <a:lstStyle/>
          <a:p>
            <a:r>
              <a:rPr lang="tr-TR" dirty="0" err="1"/>
              <a:t>Personal</a:t>
            </a:r>
            <a:r>
              <a:rPr lang="tr-TR" dirty="0"/>
              <a:t> Data Analysis Project:</a:t>
            </a:r>
            <a:br>
              <a:rPr lang="tr-TR" dirty="0"/>
            </a:br>
            <a:r>
              <a:rPr lang="tr-TR" b="1" dirty="0"/>
              <a:t>My Pinterest </a:t>
            </a:r>
            <a:r>
              <a:rPr lang="tr-TR" b="1" dirty="0" err="1"/>
              <a:t>Usage</a:t>
            </a:r>
            <a:r>
              <a:rPr lang="tr-TR" b="1" dirty="0"/>
              <a:t> 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B7A8626-706F-70F1-1DD8-40ECBEB75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89403"/>
            <a:ext cx="9144000" cy="1655762"/>
          </a:xfrm>
        </p:spPr>
        <p:txBody>
          <a:bodyPr>
            <a:normAutofit/>
          </a:bodyPr>
          <a:lstStyle/>
          <a:p>
            <a:r>
              <a:rPr lang="tr-TR" sz="4000" dirty="0"/>
              <a:t>Dilara </a:t>
            </a:r>
            <a:r>
              <a:rPr lang="tr-TR" sz="4000" dirty="0" err="1"/>
              <a:t>Alkanalka</a:t>
            </a:r>
            <a:r>
              <a:rPr lang="tr-TR" sz="4000" dirty="0"/>
              <a:t> 30758</a:t>
            </a:r>
          </a:p>
          <a:p>
            <a:r>
              <a:rPr lang="tr-TR" sz="4000" dirty="0"/>
              <a:t>DSA210</a:t>
            </a:r>
          </a:p>
        </p:txBody>
      </p:sp>
    </p:spTree>
    <p:extLst>
      <p:ext uri="{BB962C8B-B14F-4D97-AF65-F5344CB8AC3E}">
        <p14:creationId xmlns:p14="http://schemas.microsoft.com/office/powerpoint/2010/main" val="3391248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3B18AC-7C55-38F7-7D41-834D0E4F1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869" y="249511"/>
            <a:ext cx="10515600" cy="1325563"/>
          </a:xfrm>
        </p:spPr>
        <p:txBody>
          <a:bodyPr/>
          <a:lstStyle/>
          <a:p>
            <a:r>
              <a:rPr lang="en-US" dirty="0"/>
              <a:t>Analyzing Pinterest Pin Counts per Board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FA4F363-93AC-7032-7D17-0453AD043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75074"/>
            <a:ext cx="5341883" cy="4351338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system-ui"/>
              </a:rPr>
              <a:t>I analyzed the number of pins associated with each Pinterest board to see which boards I use the most.</a:t>
            </a:r>
            <a:endParaRPr lang="tr-TR" sz="2400" b="0" i="0" dirty="0">
              <a:effectLst/>
              <a:latin typeface="system-ui"/>
            </a:endParaRPr>
          </a:p>
          <a:p>
            <a:r>
              <a:rPr lang="tr-TR" sz="2400" dirty="0">
                <a:latin typeface="system-ui"/>
              </a:rPr>
              <a:t>Since I </a:t>
            </a:r>
            <a:r>
              <a:rPr lang="tr-TR" sz="2400" dirty="0" err="1">
                <a:latin typeface="system-ui"/>
              </a:rPr>
              <a:t>use</a:t>
            </a:r>
            <a:r>
              <a:rPr lang="tr-TR" sz="2400" dirty="0">
                <a:latin typeface="system-ui"/>
              </a:rPr>
              <a:t> Pinterest </a:t>
            </a:r>
            <a:r>
              <a:rPr lang="tr-TR" sz="2400" dirty="0" err="1">
                <a:latin typeface="system-ui"/>
              </a:rPr>
              <a:t>mainly</a:t>
            </a:r>
            <a:r>
              <a:rPr lang="tr-TR" sz="2400" dirty="0">
                <a:latin typeface="system-ui"/>
              </a:rPr>
              <a:t> for </a:t>
            </a:r>
            <a:r>
              <a:rPr lang="tr-TR" sz="2400" dirty="0" err="1">
                <a:latin typeface="system-ui"/>
              </a:rPr>
              <a:t>artistic</a:t>
            </a:r>
            <a:r>
              <a:rPr lang="tr-TR" sz="2400" dirty="0">
                <a:latin typeface="system-ui"/>
              </a:rPr>
              <a:t> </a:t>
            </a:r>
            <a:r>
              <a:rPr lang="tr-TR" sz="2400" dirty="0" err="1">
                <a:latin typeface="system-ui"/>
              </a:rPr>
              <a:t>inspiration</a:t>
            </a:r>
            <a:r>
              <a:rPr lang="tr-TR" sz="2400" dirty="0">
                <a:latin typeface="system-ui"/>
              </a:rPr>
              <a:t> the board ‘</a:t>
            </a:r>
            <a:r>
              <a:rPr lang="en-US" sz="2400" dirty="0">
                <a:latin typeface="system-ui"/>
              </a:rPr>
              <a:t>Creation Insp</a:t>
            </a:r>
            <a:r>
              <a:rPr lang="tr-TR" sz="2400" dirty="0">
                <a:latin typeface="system-ui"/>
              </a:rPr>
              <a:t>o’ </a:t>
            </a:r>
            <a:r>
              <a:rPr lang="tr-TR" sz="2400" dirty="0" err="1">
                <a:latin typeface="system-ui"/>
              </a:rPr>
              <a:t>which</a:t>
            </a:r>
            <a:r>
              <a:rPr lang="en-US" sz="2400" dirty="0">
                <a:latin typeface="system-ui"/>
              </a:rPr>
              <a:t> focus</a:t>
            </a:r>
            <a:r>
              <a:rPr lang="tr-TR" sz="2400" dirty="0">
                <a:latin typeface="system-ui"/>
              </a:rPr>
              <a:t>es </a:t>
            </a:r>
            <a:r>
              <a:rPr lang="en-US" sz="2400" dirty="0">
                <a:latin typeface="system-ui"/>
              </a:rPr>
              <a:t>on pottery and DIY projects, and the </a:t>
            </a:r>
            <a:r>
              <a:rPr lang="tr-TR" sz="2400" dirty="0">
                <a:latin typeface="system-ui"/>
              </a:rPr>
              <a:t>board ‘</a:t>
            </a:r>
            <a:r>
              <a:rPr lang="en-US" sz="2400" dirty="0">
                <a:latin typeface="system-ui"/>
              </a:rPr>
              <a:t>Drawing</a:t>
            </a:r>
            <a:r>
              <a:rPr lang="tr-TR" sz="2400" dirty="0">
                <a:latin typeface="system-ui"/>
              </a:rPr>
              <a:t>’</a:t>
            </a:r>
            <a:r>
              <a:rPr lang="en-US" sz="2400" dirty="0">
                <a:latin typeface="system-ui"/>
              </a:rPr>
              <a:t> </a:t>
            </a:r>
            <a:r>
              <a:rPr lang="tr-TR" sz="2400" dirty="0" err="1">
                <a:latin typeface="system-ui"/>
              </a:rPr>
              <a:t>are</a:t>
            </a:r>
            <a:r>
              <a:rPr lang="tr-TR" sz="2400" dirty="0">
                <a:latin typeface="system-ui"/>
              </a:rPr>
              <a:t> </a:t>
            </a:r>
            <a:r>
              <a:rPr lang="tr-TR" sz="2400" dirty="0" err="1">
                <a:latin typeface="system-ui"/>
              </a:rPr>
              <a:t>some</a:t>
            </a:r>
            <a:r>
              <a:rPr lang="tr-TR" sz="2400" dirty="0">
                <a:latin typeface="system-ui"/>
              </a:rPr>
              <a:t> of the </a:t>
            </a:r>
            <a:r>
              <a:rPr lang="tr-TR" sz="2400" dirty="0" err="1">
                <a:latin typeface="system-ui"/>
              </a:rPr>
              <a:t>boards</a:t>
            </a:r>
            <a:r>
              <a:rPr lang="tr-TR" sz="2400" dirty="0">
                <a:latin typeface="system-ui"/>
              </a:rPr>
              <a:t> </a:t>
            </a:r>
            <a:r>
              <a:rPr lang="tr-TR" sz="2400" dirty="0" err="1">
                <a:latin typeface="system-ui"/>
              </a:rPr>
              <a:t>with</a:t>
            </a:r>
            <a:r>
              <a:rPr lang="tr-TR" sz="2400" dirty="0">
                <a:latin typeface="system-ui"/>
              </a:rPr>
              <a:t> </a:t>
            </a:r>
            <a:r>
              <a:rPr lang="tr-TR" sz="2400" dirty="0" err="1">
                <a:latin typeface="system-ui"/>
              </a:rPr>
              <a:t>most</a:t>
            </a:r>
            <a:r>
              <a:rPr lang="tr-TR" sz="2400" dirty="0">
                <a:latin typeface="system-ui"/>
              </a:rPr>
              <a:t> </a:t>
            </a:r>
            <a:r>
              <a:rPr lang="tr-TR" sz="2400" dirty="0" err="1">
                <a:latin typeface="system-ui"/>
              </a:rPr>
              <a:t>pins</a:t>
            </a:r>
            <a:r>
              <a:rPr lang="tr-TR" sz="2400" dirty="0">
                <a:latin typeface="system-ui"/>
              </a:rPr>
              <a:t>. </a:t>
            </a:r>
          </a:p>
          <a:p>
            <a:r>
              <a:rPr lang="tr-TR" sz="2400" b="0" i="0" dirty="0">
                <a:effectLst/>
                <a:latin typeface="system-ui"/>
              </a:rPr>
              <a:t>The </a:t>
            </a:r>
            <a:r>
              <a:rPr lang="tr-TR" sz="2400" b="0" i="0" dirty="0" err="1">
                <a:effectLst/>
                <a:latin typeface="system-ui"/>
              </a:rPr>
              <a:t>creation</a:t>
            </a:r>
            <a:r>
              <a:rPr lang="tr-TR" sz="2400" b="0" i="0" dirty="0">
                <a:effectLst/>
                <a:latin typeface="system-ui"/>
              </a:rPr>
              <a:t> time of </a:t>
            </a:r>
            <a:r>
              <a:rPr lang="tr-TR" sz="2400" b="0" i="0" dirty="0" err="1">
                <a:effectLst/>
                <a:latin typeface="system-ui"/>
              </a:rPr>
              <a:t>these</a:t>
            </a:r>
            <a:r>
              <a:rPr lang="tr-TR" sz="2400" b="0" i="0" dirty="0">
                <a:effectLst/>
                <a:latin typeface="system-ui"/>
              </a:rPr>
              <a:t> </a:t>
            </a:r>
            <a:r>
              <a:rPr lang="tr-TR" sz="2400" b="0" i="0" dirty="0" err="1">
                <a:effectLst/>
                <a:latin typeface="system-ui"/>
              </a:rPr>
              <a:t>boards</a:t>
            </a:r>
            <a:r>
              <a:rPr lang="tr-TR" sz="2400" b="0" i="0" dirty="0">
                <a:effectLst/>
                <a:latin typeface="system-ui"/>
              </a:rPr>
              <a:t> </a:t>
            </a:r>
            <a:r>
              <a:rPr lang="tr-TR" sz="2400" b="0" i="0" dirty="0" err="1">
                <a:effectLst/>
                <a:latin typeface="system-ui"/>
              </a:rPr>
              <a:t>also</a:t>
            </a:r>
            <a:r>
              <a:rPr lang="tr-TR" sz="2400" b="0" i="0" dirty="0">
                <a:effectLst/>
                <a:latin typeface="system-ui"/>
              </a:rPr>
              <a:t> </a:t>
            </a:r>
            <a:r>
              <a:rPr lang="tr-TR" sz="2400" b="0" i="0" dirty="0" err="1">
                <a:effectLst/>
                <a:latin typeface="system-ui"/>
              </a:rPr>
              <a:t>affect</a:t>
            </a:r>
            <a:r>
              <a:rPr lang="tr-TR" sz="2400" b="0" i="0" dirty="0">
                <a:effectLst/>
                <a:latin typeface="system-ui"/>
              </a:rPr>
              <a:t> the pin </a:t>
            </a:r>
            <a:r>
              <a:rPr lang="tr-TR" sz="2400" b="0" i="0" dirty="0" err="1">
                <a:effectLst/>
                <a:latin typeface="system-ui"/>
              </a:rPr>
              <a:t>count</a:t>
            </a:r>
            <a:r>
              <a:rPr lang="tr-TR" sz="2400" b="0" i="0" dirty="0">
                <a:effectLst/>
                <a:latin typeface="system-ui"/>
              </a:rPr>
              <a:t> for </a:t>
            </a:r>
            <a:r>
              <a:rPr lang="tr-TR" sz="2400" b="0" i="0" dirty="0" err="1">
                <a:effectLst/>
                <a:latin typeface="system-ui"/>
              </a:rPr>
              <a:t>instance</a:t>
            </a:r>
            <a:r>
              <a:rPr lang="tr-TR" sz="2400" b="0" i="0" dirty="0">
                <a:effectLst/>
                <a:latin typeface="system-ui"/>
              </a:rPr>
              <a:t> board ‘</a:t>
            </a:r>
            <a:r>
              <a:rPr lang="tr-TR" sz="2400" b="0" i="0" dirty="0" err="1">
                <a:effectLst/>
                <a:latin typeface="system-ui"/>
              </a:rPr>
              <a:t>Drawing</a:t>
            </a:r>
            <a:r>
              <a:rPr lang="tr-TR" sz="2400" b="0" i="0" dirty="0">
                <a:effectLst/>
                <a:latin typeface="system-ui"/>
              </a:rPr>
              <a:t>’ is </a:t>
            </a:r>
            <a:r>
              <a:rPr lang="tr-TR" sz="2400" b="0" i="0" dirty="0" err="1">
                <a:effectLst/>
                <a:latin typeface="system-ui"/>
              </a:rPr>
              <a:t>one</a:t>
            </a:r>
            <a:r>
              <a:rPr lang="tr-TR" sz="2400" b="0" i="0" dirty="0">
                <a:effectLst/>
                <a:latin typeface="system-ui"/>
              </a:rPr>
              <a:t> of the </a:t>
            </a:r>
            <a:r>
              <a:rPr lang="tr-TR" sz="2400" b="0" i="0" dirty="0" err="1">
                <a:effectLst/>
                <a:latin typeface="system-ui"/>
              </a:rPr>
              <a:t>oldest</a:t>
            </a:r>
            <a:r>
              <a:rPr lang="tr-TR" sz="2400" b="0" i="0" dirty="0">
                <a:effectLst/>
                <a:latin typeface="system-ui"/>
              </a:rPr>
              <a:t> </a:t>
            </a:r>
            <a:r>
              <a:rPr lang="tr-TR" sz="2400" b="0" i="0" dirty="0" err="1">
                <a:effectLst/>
                <a:latin typeface="system-ui"/>
              </a:rPr>
              <a:t>created</a:t>
            </a:r>
            <a:r>
              <a:rPr lang="tr-TR" sz="2400" b="0" i="0" dirty="0">
                <a:effectLst/>
                <a:latin typeface="system-ui"/>
              </a:rPr>
              <a:t> </a:t>
            </a:r>
            <a:r>
              <a:rPr lang="tr-TR" sz="2400" b="0" i="0" dirty="0" err="1">
                <a:effectLst/>
                <a:latin typeface="system-ui"/>
              </a:rPr>
              <a:t>boards</a:t>
            </a:r>
            <a:r>
              <a:rPr lang="tr-TR" sz="2400" b="0" i="0" dirty="0">
                <a:effectLst/>
                <a:latin typeface="system-ui"/>
              </a:rPr>
              <a:t> </a:t>
            </a:r>
            <a:r>
              <a:rPr lang="tr-TR" sz="2400" b="0" i="0" dirty="0" err="1">
                <a:effectLst/>
                <a:latin typeface="system-ui"/>
              </a:rPr>
              <a:t>with</a:t>
            </a:r>
            <a:r>
              <a:rPr lang="tr-TR" sz="2400" b="0" i="0" dirty="0">
                <a:effectLst/>
                <a:latin typeface="system-ui"/>
              </a:rPr>
              <a:t> </a:t>
            </a:r>
            <a:r>
              <a:rPr lang="tr-TR" sz="2400" b="0" i="0" dirty="0" err="1">
                <a:effectLst/>
                <a:latin typeface="system-ui"/>
              </a:rPr>
              <a:t>date</a:t>
            </a:r>
            <a:r>
              <a:rPr lang="tr-TR" sz="2400" b="0" i="0" dirty="0">
                <a:effectLst/>
                <a:latin typeface="system-ui"/>
              </a:rPr>
              <a:t> of 2017/03/21.</a:t>
            </a:r>
          </a:p>
          <a:p>
            <a:endParaRPr lang="tr-TR" sz="24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6B2067B-1A76-C168-C28E-FBC950E1F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883" y="1703444"/>
            <a:ext cx="6649155" cy="398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3D0CC98-E596-67F0-6FDA-22E7C4D94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40" y="1576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dirty="0"/>
              <a:t>Analyzing Pinterest Interactions by Board and Month with Heatmap</a:t>
            </a:r>
            <a:endParaRPr lang="tr-TR" sz="42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5BD4108-31FE-BDBB-2DCD-BAE79B734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6221" y="1221257"/>
            <a:ext cx="4929352" cy="547908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I created a heatmap to visualize how I interacted with different Pinterest boards over time (year and month) </a:t>
            </a:r>
            <a:r>
              <a:rPr lang="tr-TR" sz="2400" dirty="0" err="1"/>
              <a:t>by</a:t>
            </a:r>
            <a:r>
              <a:rPr lang="tr-TR" sz="2400" dirty="0"/>
              <a:t> </a:t>
            </a:r>
            <a:r>
              <a:rPr lang="tr-TR" sz="2400" dirty="0" err="1"/>
              <a:t>extracting</a:t>
            </a:r>
            <a:r>
              <a:rPr lang="tr-TR" sz="2400" dirty="0"/>
              <a:t> the </a:t>
            </a:r>
            <a:r>
              <a:rPr lang="tr-TR" sz="2400" dirty="0" err="1"/>
              <a:t>count</a:t>
            </a:r>
            <a:r>
              <a:rPr lang="tr-TR" sz="2400" dirty="0"/>
              <a:t> of </a:t>
            </a:r>
            <a:r>
              <a:rPr lang="tr-TR" sz="2400" dirty="0" err="1"/>
              <a:t>each</a:t>
            </a:r>
            <a:r>
              <a:rPr lang="tr-TR" sz="2400" dirty="0"/>
              <a:t> pin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their</a:t>
            </a:r>
            <a:r>
              <a:rPr lang="tr-TR" sz="2400" dirty="0"/>
              <a:t> </a:t>
            </a:r>
            <a:r>
              <a:rPr lang="tr-TR" sz="2400" dirty="0" err="1"/>
              <a:t>saving</a:t>
            </a:r>
            <a:r>
              <a:rPr lang="tr-TR" sz="2400" dirty="0"/>
              <a:t> </a:t>
            </a:r>
            <a:r>
              <a:rPr lang="tr-TR" sz="2400" dirty="0" err="1"/>
              <a:t>date</a:t>
            </a:r>
            <a:r>
              <a:rPr lang="tr-TR" sz="2400" dirty="0"/>
              <a:t> for </a:t>
            </a:r>
            <a:r>
              <a:rPr lang="tr-TR" sz="2400" dirty="0" err="1"/>
              <a:t>each</a:t>
            </a:r>
            <a:r>
              <a:rPr lang="tr-TR" sz="2400" dirty="0"/>
              <a:t> </a:t>
            </a:r>
            <a:r>
              <a:rPr lang="tr-TR" sz="2400" dirty="0" err="1"/>
              <a:t>unique</a:t>
            </a:r>
            <a:r>
              <a:rPr lang="tr-TR" sz="2400" dirty="0"/>
              <a:t> board name </a:t>
            </a:r>
            <a:r>
              <a:rPr lang="tr-TR" sz="2400" dirty="0" err="1"/>
              <a:t>from</a:t>
            </a:r>
            <a:r>
              <a:rPr lang="tr-TR" sz="2400" dirty="0"/>
              <a:t> the </a:t>
            </a:r>
            <a:r>
              <a:rPr lang="tr-TR" sz="2400" dirty="0" err="1"/>
              <a:t>pins</a:t>
            </a:r>
            <a:r>
              <a:rPr lang="tr-TR" sz="2400" dirty="0"/>
              <a:t>’ </a:t>
            </a:r>
            <a:r>
              <a:rPr lang="tr-TR" sz="2400" dirty="0" err="1"/>
              <a:t>csv</a:t>
            </a:r>
            <a:r>
              <a:rPr lang="tr-TR" sz="2400" dirty="0"/>
              <a:t> data.</a:t>
            </a:r>
          </a:p>
          <a:p>
            <a:r>
              <a:rPr lang="en-US" sz="2400" dirty="0"/>
              <a:t>This heatmap provides a view of how my pinning activity varies across board</a:t>
            </a:r>
            <a:r>
              <a:rPr lang="tr-TR" sz="2400" dirty="0"/>
              <a:t>s</a:t>
            </a:r>
            <a:r>
              <a:rPr lang="en-US" sz="2400" dirty="0"/>
              <a:t> over time</a:t>
            </a:r>
            <a:r>
              <a:rPr lang="tr-TR" sz="2400" dirty="0"/>
              <a:t>.</a:t>
            </a:r>
          </a:p>
          <a:p>
            <a:r>
              <a:rPr lang="en-US" sz="2400" dirty="0"/>
              <a:t> For instance, I used the "Drawing" board actively between June and August 2017, suggesting </a:t>
            </a:r>
            <a:r>
              <a:rPr lang="tr-TR" sz="2400" dirty="0"/>
              <a:t>an </a:t>
            </a:r>
            <a:r>
              <a:rPr lang="tr-TR" sz="2400" dirty="0" err="1"/>
              <a:t>increased</a:t>
            </a:r>
            <a:r>
              <a:rPr lang="tr-TR" sz="2400" dirty="0"/>
              <a:t> </a:t>
            </a:r>
            <a:r>
              <a:rPr lang="en-US" sz="2400" dirty="0"/>
              <a:t>interest</a:t>
            </a:r>
            <a:r>
              <a:rPr lang="tr-TR" sz="2400" dirty="0"/>
              <a:t> in</a:t>
            </a:r>
            <a:r>
              <a:rPr lang="en-US" sz="2400" dirty="0"/>
              <a:t> sketching and illustration.</a:t>
            </a:r>
            <a:endParaRPr lang="tr-TR" sz="2400" dirty="0"/>
          </a:p>
          <a:p>
            <a:r>
              <a:rPr lang="en-US" sz="2400" dirty="0"/>
              <a:t>Similarly, the "Creation </a:t>
            </a:r>
            <a:r>
              <a:rPr lang="en-US" sz="2400" dirty="0" err="1"/>
              <a:t>Inspo</a:t>
            </a:r>
            <a:r>
              <a:rPr lang="en-US" sz="2400" dirty="0"/>
              <a:t>" board, with pottery projects, showed a peak in activity between August and October 2024</a:t>
            </a:r>
            <a:r>
              <a:rPr lang="tr-TR" sz="2400" dirty="0"/>
              <a:t> as I </a:t>
            </a:r>
            <a:r>
              <a:rPr lang="tr-TR" sz="2400" dirty="0" err="1"/>
              <a:t>started</a:t>
            </a:r>
            <a:r>
              <a:rPr lang="tr-TR" sz="2400" dirty="0"/>
              <a:t> </a:t>
            </a:r>
            <a:r>
              <a:rPr lang="tr-TR" sz="2400" dirty="0" err="1"/>
              <a:t>going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a </a:t>
            </a:r>
            <a:r>
              <a:rPr lang="tr-TR" sz="2400" dirty="0" err="1"/>
              <a:t>pottery</a:t>
            </a:r>
            <a:r>
              <a:rPr lang="tr-TR" sz="2400" dirty="0"/>
              <a:t> </a:t>
            </a:r>
            <a:r>
              <a:rPr lang="tr-TR" sz="2400" dirty="0" err="1"/>
              <a:t>class</a:t>
            </a:r>
            <a:r>
              <a:rPr lang="tr-TR" sz="2400" dirty="0"/>
              <a:t> </a:t>
            </a:r>
            <a:r>
              <a:rPr lang="tr-TR" sz="2400" dirty="0" err="1"/>
              <a:t>during</a:t>
            </a:r>
            <a:r>
              <a:rPr lang="tr-TR" sz="2400" dirty="0"/>
              <a:t> </a:t>
            </a:r>
            <a:r>
              <a:rPr lang="tr-TR" sz="2400" dirty="0" err="1"/>
              <a:t>that</a:t>
            </a:r>
            <a:r>
              <a:rPr lang="tr-TR" sz="2400" dirty="0"/>
              <a:t> time</a:t>
            </a:r>
            <a:r>
              <a:rPr lang="en-US" sz="2400" dirty="0"/>
              <a:t>.</a:t>
            </a:r>
            <a:endParaRPr lang="tr-TR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A2E736C-015F-1169-254D-DF3571177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3" y="1620555"/>
            <a:ext cx="7243598" cy="494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364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193514-B485-4542-6AB4-953D836B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78194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tr-TR" sz="4800" dirty="0" err="1"/>
              <a:t>Thank</a:t>
            </a:r>
            <a:r>
              <a:rPr lang="tr-TR" sz="4800" dirty="0"/>
              <a:t> </a:t>
            </a:r>
            <a:r>
              <a:rPr lang="tr-TR" sz="4800" dirty="0" err="1"/>
              <a:t>you</a:t>
            </a:r>
            <a:r>
              <a:rPr lang="tr-TR" sz="4800" dirty="0"/>
              <a:t> for </a:t>
            </a:r>
            <a:r>
              <a:rPr lang="tr-TR" sz="4800" dirty="0" err="1"/>
              <a:t>your</a:t>
            </a:r>
            <a:r>
              <a:rPr lang="tr-TR" sz="4800" dirty="0"/>
              <a:t> time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D117AF-3FED-3534-4D07-4A44FB608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608" y="5675586"/>
            <a:ext cx="11072648" cy="9638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 err="1"/>
              <a:t>You</a:t>
            </a:r>
            <a:r>
              <a:rPr lang="tr-TR" sz="2400" dirty="0"/>
              <a:t> can </a:t>
            </a:r>
            <a:r>
              <a:rPr lang="tr-TR" sz="2400" dirty="0" err="1"/>
              <a:t>see</a:t>
            </a:r>
            <a:r>
              <a:rPr lang="tr-TR" sz="2400" dirty="0"/>
              <a:t> the </a:t>
            </a:r>
            <a:r>
              <a:rPr lang="tr-TR" sz="2400" dirty="0" err="1"/>
              <a:t>details</a:t>
            </a:r>
            <a:r>
              <a:rPr lang="tr-TR" sz="2400" dirty="0"/>
              <a:t> of the </a:t>
            </a:r>
            <a:r>
              <a:rPr lang="tr-TR" sz="2400" dirty="0" err="1"/>
              <a:t>project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implementation</a:t>
            </a:r>
            <a:r>
              <a:rPr lang="tr-TR" sz="2400" dirty="0"/>
              <a:t> </a:t>
            </a:r>
            <a:r>
              <a:rPr lang="tr-TR" sz="2400" dirty="0" err="1"/>
              <a:t>steps</a:t>
            </a:r>
            <a:r>
              <a:rPr lang="tr-TR" sz="2400" dirty="0"/>
              <a:t> on </a:t>
            </a:r>
            <a:r>
              <a:rPr lang="tr-TR" sz="2400" dirty="0" err="1"/>
              <a:t>my</a:t>
            </a:r>
            <a:r>
              <a:rPr lang="tr-TR" sz="2400" dirty="0"/>
              <a:t> </a:t>
            </a:r>
            <a:r>
              <a:rPr lang="tr-TR" sz="2400" dirty="0" err="1"/>
              <a:t>repository</a:t>
            </a:r>
            <a:r>
              <a:rPr lang="tr-T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436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909C6E8-5DEF-BF16-05AE-D8A693D12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193" y="882869"/>
            <a:ext cx="6960476" cy="4957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/>
              <a:t>The </a:t>
            </a:r>
            <a:r>
              <a:rPr lang="tr-TR" b="1" dirty="0" err="1"/>
              <a:t>Goal</a:t>
            </a:r>
            <a:r>
              <a:rPr lang="tr-TR" b="1" dirty="0"/>
              <a:t>: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analyze</a:t>
            </a:r>
            <a:r>
              <a:rPr lang="tr-TR" dirty="0"/>
              <a:t> </a:t>
            </a:r>
            <a:r>
              <a:rPr lang="tr-TR" dirty="0" err="1"/>
              <a:t>my</a:t>
            </a:r>
            <a:r>
              <a:rPr lang="tr-TR" dirty="0"/>
              <a:t> Pinterest </a:t>
            </a:r>
            <a:r>
              <a:rPr lang="tr-TR" dirty="0" err="1"/>
              <a:t>usage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uncover</a:t>
            </a:r>
            <a:r>
              <a:rPr lang="tr-TR" dirty="0"/>
              <a:t> </a:t>
            </a:r>
            <a:r>
              <a:rPr lang="tr-TR" dirty="0" err="1"/>
              <a:t>patterns</a:t>
            </a:r>
            <a:r>
              <a:rPr lang="tr-TR" dirty="0"/>
              <a:t> of </a:t>
            </a:r>
            <a:r>
              <a:rPr lang="tr-TR" dirty="0" err="1"/>
              <a:t>activity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interest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my</a:t>
            </a:r>
            <a:r>
              <a:rPr lang="tr-TR" dirty="0"/>
              <a:t> </a:t>
            </a:r>
            <a:r>
              <a:rPr lang="tr-TR" dirty="0" err="1"/>
              <a:t>personal</a:t>
            </a:r>
            <a:r>
              <a:rPr lang="tr-TR" dirty="0"/>
              <a:t> </a:t>
            </a:r>
            <a:r>
              <a:rPr lang="tr-TR" dirty="0" err="1"/>
              <a:t>app</a:t>
            </a:r>
            <a:r>
              <a:rPr lang="tr-TR" dirty="0"/>
              <a:t> data.</a:t>
            </a:r>
          </a:p>
          <a:p>
            <a:pPr marL="0" indent="0">
              <a:buNone/>
            </a:pPr>
            <a:endParaRPr lang="tr-TR" b="1" dirty="0"/>
          </a:p>
          <a:p>
            <a:pPr marL="0" indent="0">
              <a:buNone/>
            </a:pPr>
            <a:r>
              <a:rPr lang="tr-TR" b="1" dirty="0"/>
              <a:t>My </a:t>
            </a:r>
            <a:r>
              <a:rPr lang="tr-TR" b="1" dirty="0" err="1"/>
              <a:t>Hypothesis</a:t>
            </a:r>
            <a:r>
              <a:rPr lang="tr-TR" b="1" dirty="0"/>
              <a:t>: </a:t>
            </a:r>
            <a:r>
              <a:rPr lang="tr-TR" dirty="0"/>
              <a:t>I am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active</a:t>
            </a:r>
            <a:r>
              <a:rPr lang="tr-TR" dirty="0"/>
              <a:t> on the </a:t>
            </a:r>
            <a:r>
              <a:rPr lang="tr-TR" dirty="0" err="1"/>
              <a:t>app</a:t>
            </a:r>
            <a:r>
              <a:rPr lang="tr-TR" dirty="0"/>
              <a:t> on </a:t>
            </a:r>
            <a:r>
              <a:rPr lang="tr-TR" dirty="0" err="1"/>
              <a:t>summer</a:t>
            </a:r>
            <a:r>
              <a:rPr lang="tr-TR" dirty="0"/>
              <a:t> </a:t>
            </a:r>
            <a:r>
              <a:rPr lang="tr-TR" dirty="0" err="1"/>
              <a:t>months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at </a:t>
            </a:r>
            <a:r>
              <a:rPr lang="tr-TR" dirty="0" err="1"/>
              <a:t>times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I am </a:t>
            </a:r>
            <a:r>
              <a:rPr lang="tr-TR" dirty="0" err="1"/>
              <a:t>relatively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free</a:t>
            </a:r>
            <a:r>
              <a:rPr lang="tr-TR" dirty="0"/>
              <a:t> </a:t>
            </a:r>
            <a:r>
              <a:rPr lang="tr-TR" dirty="0" err="1"/>
              <a:t>compared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my</a:t>
            </a:r>
            <a:r>
              <a:rPr lang="tr-TR" dirty="0"/>
              <a:t> </a:t>
            </a:r>
            <a:r>
              <a:rPr lang="tr-TR" dirty="0" err="1"/>
              <a:t>school</a:t>
            </a:r>
            <a:r>
              <a:rPr lang="tr-TR" dirty="0"/>
              <a:t> </a:t>
            </a:r>
            <a:r>
              <a:rPr lang="tr-TR" dirty="0" err="1"/>
              <a:t>months</a:t>
            </a:r>
            <a:r>
              <a:rPr lang="tr-TR" dirty="0"/>
              <a:t> </a:t>
            </a:r>
            <a:r>
              <a:rPr lang="tr-TR" dirty="0" err="1"/>
              <a:t>because</a:t>
            </a:r>
            <a:r>
              <a:rPr lang="tr-TR" dirty="0"/>
              <a:t> I </a:t>
            </a:r>
            <a:r>
              <a:rPr lang="tr-TR" dirty="0" err="1"/>
              <a:t>use</a:t>
            </a:r>
            <a:r>
              <a:rPr lang="tr-TR" dirty="0"/>
              <a:t> the </a:t>
            </a:r>
            <a:r>
              <a:rPr lang="tr-TR" dirty="0" err="1"/>
              <a:t>app</a:t>
            </a:r>
            <a:r>
              <a:rPr lang="tr-TR" dirty="0"/>
              <a:t> </a:t>
            </a:r>
            <a:r>
              <a:rPr lang="tr-TR" dirty="0" err="1"/>
              <a:t>mainly</a:t>
            </a:r>
            <a:r>
              <a:rPr lang="tr-TR" dirty="0"/>
              <a:t> for </a:t>
            </a:r>
            <a:r>
              <a:rPr lang="tr-TR" dirty="0" err="1"/>
              <a:t>inspirations</a:t>
            </a:r>
            <a:r>
              <a:rPr lang="tr-TR" dirty="0"/>
              <a:t> </a:t>
            </a:r>
            <a:r>
              <a:rPr lang="tr-TR" dirty="0" err="1"/>
              <a:t>over</a:t>
            </a:r>
            <a:r>
              <a:rPr lang="tr-TR" dirty="0"/>
              <a:t> </a:t>
            </a:r>
            <a:r>
              <a:rPr lang="tr-TR" dirty="0" err="1"/>
              <a:t>artistic</a:t>
            </a:r>
            <a:r>
              <a:rPr lang="tr-TR" dirty="0"/>
              <a:t> </a:t>
            </a:r>
            <a:r>
              <a:rPr lang="tr-TR" dirty="0" err="1"/>
              <a:t>products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for </a:t>
            </a:r>
            <a:r>
              <a:rPr lang="tr-TR" dirty="0" err="1"/>
              <a:t>my</a:t>
            </a:r>
            <a:r>
              <a:rPr lang="tr-TR" dirty="0"/>
              <a:t> </a:t>
            </a:r>
            <a:r>
              <a:rPr lang="tr-TR" dirty="0" err="1"/>
              <a:t>hobbies</a:t>
            </a:r>
            <a:r>
              <a:rPr lang="tr-TR" dirty="0"/>
              <a:t>, </a:t>
            </a:r>
            <a:r>
              <a:rPr lang="tr-TR" dirty="0" err="1"/>
              <a:t>so</a:t>
            </a:r>
            <a:r>
              <a:rPr lang="tr-TR" dirty="0"/>
              <a:t> I </a:t>
            </a:r>
            <a:r>
              <a:rPr lang="tr-TR" dirty="0" err="1"/>
              <a:t>would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the </a:t>
            </a:r>
            <a:r>
              <a:rPr lang="tr-TR" dirty="0" err="1"/>
              <a:t>app</a:t>
            </a:r>
            <a:r>
              <a:rPr lang="tr-TR" dirty="0"/>
              <a:t> for </a:t>
            </a:r>
            <a:r>
              <a:rPr lang="tr-TR" dirty="0" err="1"/>
              <a:t>my</a:t>
            </a:r>
            <a:r>
              <a:rPr lang="tr-TR" dirty="0"/>
              <a:t> </a:t>
            </a:r>
            <a:r>
              <a:rPr lang="tr-TR" dirty="0" err="1"/>
              <a:t>hobbies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on </a:t>
            </a:r>
            <a:r>
              <a:rPr lang="tr-TR" dirty="0" err="1"/>
              <a:t>my</a:t>
            </a:r>
            <a:r>
              <a:rPr lang="tr-TR" dirty="0"/>
              <a:t> </a:t>
            </a:r>
            <a:r>
              <a:rPr lang="tr-TR" dirty="0" err="1"/>
              <a:t>leisure</a:t>
            </a:r>
            <a:r>
              <a:rPr lang="tr-TR" dirty="0"/>
              <a:t> time.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5DA989D-0507-5CB0-0441-958A79279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552" y="1219200"/>
            <a:ext cx="3944007" cy="394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276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762F74-DBB5-70A4-E786-AC4CCC299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Collecting</a:t>
            </a:r>
            <a:r>
              <a:rPr lang="tr-TR" dirty="0"/>
              <a:t> the Data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FC1AAC1-2F85-5248-ACE5-D9BAB00FB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014" y="1891862"/>
            <a:ext cx="10344807" cy="4253570"/>
          </a:xfrm>
        </p:spPr>
        <p:txBody>
          <a:bodyPr/>
          <a:lstStyle/>
          <a:p>
            <a:r>
              <a:rPr lang="tr-TR" dirty="0"/>
              <a:t>Data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collected</a:t>
            </a:r>
            <a:r>
              <a:rPr lang="tr-TR" dirty="0"/>
              <a:t> </a:t>
            </a:r>
            <a:r>
              <a:rPr lang="tr-TR" dirty="0" err="1"/>
              <a:t>through</a:t>
            </a:r>
            <a:r>
              <a:rPr lang="tr-TR" dirty="0"/>
              <a:t> </a:t>
            </a:r>
            <a:r>
              <a:rPr lang="tr-TR" dirty="0" err="1"/>
              <a:t>Pinterest’s</a:t>
            </a:r>
            <a:r>
              <a:rPr lang="tr-TR" dirty="0"/>
              <a:t> </a:t>
            </a:r>
            <a:r>
              <a:rPr lang="tr-TR" dirty="0" err="1"/>
              <a:t>own</a:t>
            </a:r>
            <a:r>
              <a:rPr lang="tr-TR" dirty="0"/>
              <a:t> </a:t>
            </a:r>
            <a:r>
              <a:rPr lang="tr-TR" dirty="0" err="1"/>
              <a:t>export</a:t>
            </a:r>
            <a:r>
              <a:rPr lang="tr-TR" dirty="0"/>
              <a:t> </a:t>
            </a:r>
            <a:r>
              <a:rPr lang="tr-TR" dirty="0" err="1"/>
              <a:t>tool</a:t>
            </a:r>
            <a:r>
              <a:rPr lang="tr-TR" dirty="0"/>
              <a:t> as HTML file</a:t>
            </a:r>
          </a:p>
          <a:p>
            <a:r>
              <a:rPr lang="tr-TR" dirty="0"/>
              <a:t>I had </a:t>
            </a:r>
            <a:r>
              <a:rPr lang="tr-TR" dirty="0" err="1"/>
              <a:t>insights</a:t>
            </a:r>
            <a:r>
              <a:rPr lang="tr-TR" dirty="0"/>
              <a:t> </a:t>
            </a:r>
            <a:r>
              <a:rPr lang="tr-TR" dirty="0" err="1"/>
              <a:t>about</a:t>
            </a:r>
            <a:r>
              <a:rPr lang="tr-TR" dirty="0"/>
              <a:t> </a:t>
            </a:r>
            <a:r>
              <a:rPr lang="tr-TR" dirty="0" err="1"/>
              <a:t>boards</a:t>
            </a:r>
            <a:r>
              <a:rPr lang="tr-TR" dirty="0"/>
              <a:t>, </a:t>
            </a:r>
            <a:r>
              <a:rPr lang="tr-TR" dirty="0" err="1"/>
              <a:t>pins</a:t>
            </a:r>
            <a:r>
              <a:rPr lang="tr-TR" dirty="0"/>
              <a:t>, </a:t>
            </a:r>
            <a:r>
              <a:rPr lang="tr-TR" dirty="0" err="1"/>
              <a:t>category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relative</a:t>
            </a:r>
            <a:r>
              <a:rPr lang="tr-TR" dirty="0"/>
              <a:t> </a:t>
            </a:r>
            <a:r>
              <a:rPr lang="tr-TR" dirty="0" err="1"/>
              <a:t>timestamps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data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exported</a:t>
            </a:r>
            <a:r>
              <a:rPr lang="tr-TR" dirty="0"/>
              <a:t> </a:t>
            </a:r>
            <a:r>
              <a:rPr lang="tr-TR" dirty="0" err="1"/>
              <a:t>boards</a:t>
            </a:r>
            <a:r>
              <a:rPr lang="tr-TR" dirty="0"/>
              <a:t>’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pins</a:t>
            </a:r>
            <a:r>
              <a:rPr lang="tr-TR" dirty="0"/>
              <a:t>’ data as </a:t>
            </a:r>
            <a:r>
              <a:rPr lang="tr-TR" dirty="0" err="1"/>
              <a:t>csv</a:t>
            </a:r>
            <a:r>
              <a:rPr lang="tr-TR" dirty="0"/>
              <a:t> </a:t>
            </a: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hiding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sensitive</a:t>
            </a:r>
            <a:r>
              <a:rPr lang="tr-TR" dirty="0"/>
              <a:t> </a:t>
            </a:r>
            <a:r>
              <a:rPr lang="tr-TR" dirty="0" err="1"/>
              <a:t>attributes</a:t>
            </a:r>
            <a:r>
              <a:rPr lang="tr-TR" dirty="0"/>
              <a:t>.</a:t>
            </a:r>
          </a:p>
          <a:p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unnecessary</a:t>
            </a:r>
            <a:r>
              <a:rPr lang="tr-TR" dirty="0"/>
              <a:t> </a:t>
            </a:r>
            <a:r>
              <a:rPr lang="tr-TR" dirty="0" err="1"/>
              <a:t>rows</a:t>
            </a:r>
            <a:r>
              <a:rPr lang="tr-TR" dirty="0"/>
              <a:t> </a:t>
            </a:r>
            <a:r>
              <a:rPr lang="tr-TR" dirty="0" err="1"/>
              <a:t>such</a:t>
            </a:r>
            <a:r>
              <a:rPr lang="tr-TR" dirty="0"/>
              <a:t> as </a:t>
            </a:r>
            <a:r>
              <a:rPr lang="tr-TR" dirty="0" err="1"/>
              <a:t>missing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deleted</a:t>
            </a:r>
            <a:r>
              <a:rPr lang="tr-TR" dirty="0"/>
              <a:t> </a:t>
            </a:r>
            <a:r>
              <a:rPr lang="tr-TR" dirty="0" err="1"/>
              <a:t>attributes</a:t>
            </a:r>
            <a:r>
              <a:rPr lang="tr-TR" dirty="0"/>
              <a:t> </a:t>
            </a:r>
            <a:r>
              <a:rPr lang="tr-TR" dirty="0" err="1"/>
              <a:t>were</a:t>
            </a:r>
            <a:r>
              <a:rPr lang="tr-TR" dirty="0"/>
              <a:t> </a:t>
            </a:r>
            <a:r>
              <a:rPr lang="tr-TR" dirty="0" err="1"/>
              <a:t>cleaned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the data</a:t>
            </a:r>
          </a:p>
          <a:p>
            <a:r>
              <a:rPr lang="tr-TR" dirty="0"/>
              <a:t>I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tools</a:t>
            </a:r>
            <a:r>
              <a:rPr lang="tr-TR" dirty="0"/>
              <a:t> </a:t>
            </a:r>
            <a:r>
              <a:rPr lang="tr-TR" dirty="0" err="1"/>
              <a:t>such</a:t>
            </a:r>
            <a:r>
              <a:rPr lang="tr-TR" dirty="0"/>
              <a:t> as Python, </a:t>
            </a:r>
            <a:r>
              <a:rPr lang="tr-TR" dirty="0" err="1"/>
              <a:t>Pandas</a:t>
            </a:r>
            <a:r>
              <a:rPr lang="tr-TR" dirty="0"/>
              <a:t>, </a:t>
            </a:r>
            <a:r>
              <a:rPr lang="tr-TR" dirty="0" err="1"/>
              <a:t>Matplotlib</a:t>
            </a:r>
            <a:r>
              <a:rPr lang="tr-TR" dirty="0"/>
              <a:t>, </a:t>
            </a:r>
            <a:r>
              <a:rPr lang="tr-TR" dirty="0" err="1"/>
              <a:t>Seaborn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Jupyter</a:t>
            </a:r>
            <a:r>
              <a:rPr lang="tr-TR" dirty="0"/>
              <a:t> Notebook for </a:t>
            </a:r>
            <a:r>
              <a:rPr lang="tr-TR" dirty="0" err="1"/>
              <a:t>analysis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58505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1BF5FB-151B-EA80-7D37-87D76C046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089" y="277895"/>
            <a:ext cx="10515600" cy="1325563"/>
          </a:xfrm>
        </p:spPr>
        <p:txBody>
          <a:bodyPr/>
          <a:lstStyle/>
          <a:p>
            <a:r>
              <a:rPr lang="tr-TR" dirty="0" err="1"/>
              <a:t>Exploratory</a:t>
            </a:r>
            <a:r>
              <a:rPr lang="tr-TR" dirty="0"/>
              <a:t> Data Analysis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48257A7-1125-DACD-9A14-E4C7072E9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6096000" cy="4091699"/>
          </a:xfrm>
        </p:spPr>
        <p:txBody>
          <a:bodyPr>
            <a:normAutofit/>
          </a:bodyPr>
          <a:lstStyle/>
          <a:p>
            <a:r>
              <a:rPr lang="tr-TR" dirty="0"/>
              <a:t>I </a:t>
            </a:r>
            <a:r>
              <a:rPr lang="tr-TR" dirty="0" err="1"/>
              <a:t>analyzed</a:t>
            </a:r>
            <a:r>
              <a:rPr lang="tr-TR" dirty="0"/>
              <a:t> the </a:t>
            </a:r>
            <a:r>
              <a:rPr lang="tr-TR" dirty="0" err="1"/>
              <a:t>pinning</a:t>
            </a:r>
            <a:r>
              <a:rPr lang="tr-TR" dirty="0"/>
              <a:t> </a:t>
            </a:r>
            <a:r>
              <a:rPr lang="tr-TR" dirty="0" err="1"/>
              <a:t>activity</a:t>
            </a:r>
            <a:r>
              <a:rPr lang="tr-TR" dirty="0"/>
              <a:t> </a:t>
            </a:r>
            <a:r>
              <a:rPr lang="tr-TR" dirty="0" err="1"/>
              <a:t>based</a:t>
            </a:r>
            <a:r>
              <a:rPr lang="tr-TR" dirty="0"/>
              <a:t> on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months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years</a:t>
            </a:r>
            <a:endParaRPr lang="tr-TR" dirty="0"/>
          </a:p>
          <a:p>
            <a:r>
              <a:rPr lang="tr-TR" dirty="0" err="1"/>
              <a:t>Visualized</a:t>
            </a:r>
            <a:r>
              <a:rPr lang="tr-TR" dirty="0"/>
              <a:t> the 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withbar</a:t>
            </a:r>
            <a:r>
              <a:rPr lang="tr-TR" dirty="0"/>
              <a:t> </a:t>
            </a:r>
            <a:r>
              <a:rPr lang="tr-TR" dirty="0" err="1"/>
              <a:t>charts</a:t>
            </a:r>
            <a:endParaRPr lang="tr-TR" dirty="0"/>
          </a:p>
          <a:p>
            <a:r>
              <a:rPr lang="tr-TR" dirty="0"/>
              <a:t>I </a:t>
            </a:r>
            <a:r>
              <a:rPr lang="tr-TR" dirty="0" err="1"/>
              <a:t>chose</a:t>
            </a:r>
            <a:r>
              <a:rPr lang="tr-TR" dirty="0"/>
              <a:t> </a:t>
            </a:r>
            <a:r>
              <a:rPr lang="tr-TR" dirty="0" err="1"/>
              <a:t>three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datasets</a:t>
            </a:r>
            <a:r>
              <a:rPr lang="tr-TR" dirty="0"/>
              <a:t> for the </a:t>
            </a:r>
            <a:r>
              <a:rPr lang="tr-TR" dirty="0" err="1"/>
              <a:t>plot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filtering</a:t>
            </a:r>
            <a:r>
              <a:rPr lang="tr-TR" dirty="0"/>
              <a:t> </a:t>
            </a:r>
            <a:r>
              <a:rPr lang="tr-TR" dirty="0" err="1"/>
              <a:t>out</a:t>
            </a:r>
            <a:r>
              <a:rPr lang="tr-TR" dirty="0"/>
              <a:t> the </a:t>
            </a:r>
            <a:r>
              <a:rPr lang="tr-TR" dirty="0" err="1"/>
              <a:t>pins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creation</a:t>
            </a:r>
            <a:r>
              <a:rPr lang="tr-TR" dirty="0"/>
              <a:t> (</a:t>
            </a:r>
            <a:r>
              <a:rPr lang="tr-TR" dirty="0" err="1"/>
              <a:t>pinning</a:t>
            </a:r>
            <a:r>
              <a:rPr lang="tr-TR" dirty="0"/>
              <a:t>) time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analyize</a:t>
            </a:r>
            <a:r>
              <a:rPr lang="tr-TR" dirty="0"/>
              <a:t> how </a:t>
            </a:r>
            <a:r>
              <a:rPr lang="tr-TR" dirty="0" err="1"/>
              <a:t>my</a:t>
            </a:r>
            <a:r>
              <a:rPr lang="tr-TR" dirty="0"/>
              <a:t> </a:t>
            </a:r>
            <a:r>
              <a:rPr lang="tr-TR" dirty="0" err="1"/>
              <a:t>behaviour</a:t>
            </a:r>
            <a:r>
              <a:rPr lang="tr-TR" dirty="0"/>
              <a:t> </a:t>
            </a:r>
            <a:r>
              <a:rPr lang="tr-TR" dirty="0" err="1"/>
              <a:t>may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changed</a:t>
            </a:r>
            <a:r>
              <a:rPr lang="tr-TR" dirty="0"/>
              <a:t>. </a:t>
            </a:r>
          </a:p>
          <a:p>
            <a:r>
              <a:rPr lang="tr-TR" dirty="0"/>
              <a:t>On the </a:t>
            </a:r>
            <a:r>
              <a:rPr lang="tr-TR" dirty="0" err="1"/>
              <a:t>right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can </a:t>
            </a:r>
            <a:r>
              <a:rPr lang="tr-TR" dirty="0" err="1"/>
              <a:t>see</a:t>
            </a:r>
            <a:r>
              <a:rPr lang="tr-TR" dirty="0"/>
              <a:t> the </a:t>
            </a:r>
            <a:r>
              <a:rPr lang="tr-TR" dirty="0" err="1"/>
              <a:t>graph</a:t>
            </a:r>
            <a:r>
              <a:rPr lang="tr-TR" dirty="0"/>
              <a:t> for the </a:t>
            </a:r>
            <a:r>
              <a:rPr lang="tr-TR" dirty="0" err="1"/>
              <a:t>whole</a:t>
            </a:r>
            <a:r>
              <a:rPr lang="tr-TR" dirty="0"/>
              <a:t> data (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years</a:t>
            </a:r>
            <a:r>
              <a:rPr lang="tr-TR" dirty="0"/>
              <a:t> </a:t>
            </a:r>
            <a:r>
              <a:rPr lang="tr-TR" dirty="0" err="1"/>
              <a:t>combined</a:t>
            </a:r>
            <a:r>
              <a:rPr lang="tr-TR" dirty="0"/>
              <a:t>)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C0CE4D0-7CB3-B408-5C08-5B7F4C3E5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187" y="1473852"/>
            <a:ext cx="5827134" cy="349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01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>
            <a:extLst>
              <a:ext uri="{FF2B5EF4-FFF2-40B4-BE49-F238E27FC236}">
                <a16:creationId xmlns:a16="http://schemas.microsoft.com/office/drawing/2014/main" id="{E7861B8F-7A9E-EA2A-7537-3854DFB70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228" y="241682"/>
            <a:ext cx="6551544" cy="3930926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8BD98E37-1D87-24E8-48EA-04D04670F128}"/>
              </a:ext>
            </a:extLst>
          </p:cNvPr>
          <p:cNvSpPr txBox="1"/>
          <p:nvPr/>
        </p:nvSpPr>
        <p:spPr>
          <a:xfrm>
            <a:off x="463484" y="4235668"/>
            <a:ext cx="112650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 err="1"/>
              <a:t>With</a:t>
            </a:r>
            <a:r>
              <a:rPr lang="tr-TR" sz="2800" dirty="0"/>
              <a:t> the bar </a:t>
            </a:r>
            <a:r>
              <a:rPr lang="tr-TR" sz="2800" dirty="0" err="1"/>
              <a:t>chart</a:t>
            </a:r>
            <a:r>
              <a:rPr lang="tr-TR" sz="2800" dirty="0"/>
              <a:t> </a:t>
            </a:r>
            <a:r>
              <a:rPr lang="tr-TR" sz="2800" dirty="0" err="1"/>
              <a:t>we</a:t>
            </a:r>
            <a:r>
              <a:rPr lang="tr-TR" sz="2800" dirty="0"/>
              <a:t> can </a:t>
            </a:r>
            <a:r>
              <a:rPr lang="tr-TR" sz="2800" dirty="0" err="1"/>
              <a:t>see</a:t>
            </a:r>
            <a:r>
              <a:rPr lang="tr-TR" sz="2800" dirty="0"/>
              <a:t> </a:t>
            </a:r>
            <a:r>
              <a:rPr lang="tr-TR" sz="2800" dirty="0" err="1"/>
              <a:t>that</a:t>
            </a:r>
            <a:r>
              <a:rPr lang="tr-TR" sz="2800" dirty="0"/>
              <a:t> I </a:t>
            </a:r>
            <a:r>
              <a:rPr lang="tr-TR" sz="2800" dirty="0" err="1"/>
              <a:t>was</a:t>
            </a:r>
            <a:r>
              <a:rPr lang="tr-TR" sz="2800" dirty="0"/>
              <a:t> </a:t>
            </a:r>
            <a:r>
              <a:rPr lang="tr-TR" sz="2800" dirty="0" err="1"/>
              <a:t>more</a:t>
            </a:r>
            <a:r>
              <a:rPr lang="tr-TR" sz="2800" dirty="0"/>
              <a:t> </a:t>
            </a:r>
            <a:r>
              <a:rPr lang="tr-TR" sz="2800" dirty="0" err="1"/>
              <a:t>active</a:t>
            </a:r>
            <a:r>
              <a:rPr lang="tr-TR" sz="2800" dirty="0"/>
              <a:t> on </a:t>
            </a:r>
            <a:r>
              <a:rPr lang="tr-TR" sz="2800" dirty="0" err="1"/>
              <a:t>between</a:t>
            </a:r>
            <a:r>
              <a:rPr lang="tr-TR" sz="2800" dirty="0"/>
              <a:t> the </a:t>
            </a:r>
            <a:r>
              <a:rPr lang="tr-TR" sz="2800" dirty="0" err="1"/>
              <a:t>months</a:t>
            </a:r>
            <a:r>
              <a:rPr lang="tr-TR" sz="2800" dirty="0"/>
              <a:t> </a:t>
            </a:r>
            <a:r>
              <a:rPr lang="tr-TR" sz="2800" dirty="0" err="1"/>
              <a:t>September</a:t>
            </a:r>
            <a:r>
              <a:rPr lang="tr-TR" sz="2800" dirty="0"/>
              <a:t> </a:t>
            </a:r>
            <a:r>
              <a:rPr lang="tr-TR" sz="2800" dirty="0" err="1"/>
              <a:t>and</a:t>
            </a:r>
            <a:r>
              <a:rPr lang="tr-TR" sz="2800" dirty="0"/>
              <a:t> </a:t>
            </a:r>
            <a:r>
              <a:rPr lang="tr-TR" sz="2800" dirty="0" err="1"/>
              <a:t>December</a:t>
            </a:r>
            <a:r>
              <a:rPr lang="tr-TR" sz="2800" dirty="0"/>
              <a:t> for </a:t>
            </a:r>
            <a:r>
              <a:rPr lang="tr-TR" sz="2800" dirty="0" err="1"/>
              <a:t>years</a:t>
            </a:r>
            <a:r>
              <a:rPr lang="tr-TR" sz="2800" dirty="0"/>
              <a:t> 2023-2024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/>
              <a:t>The </a:t>
            </a:r>
            <a:r>
              <a:rPr lang="tr-TR" sz="2800" dirty="0" err="1"/>
              <a:t>initial</a:t>
            </a:r>
            <a:r>
              <a:rPr lang="tr-TR" sz="2800" dirty="0"/>
              <a:t> </a:t>
            </a:r>
            <a:r>
              <a:rPr lang="tr-TR" sz="2800" dirty="0" err="1"/>
              <a:t>observation</a:t>
            </a:r>
            <a:r>
              <a:rPr lang="tr-TR" sz="2800" dirty="0"/>
              <a:t> </a:t>
            </a:r>
            <a:r>
              <a:rPr lang="tr-TR" sz="2800" dirty="0" err="1"/>
              <a:t>does</a:t>
            </a:r>
            <a:r>
              <a:rPr lang="tr-TR" sz="2800" dirty="0"/>
              <a:t> not </a:t>
            </a:r>
            <a:r>
              <a:rPr lang="tr-TR" sz="2800" dirty="0" err="1"/>
              <a:t>align</a:t>
            </a:r>
            <a:r>
              <a:rPr lang="tr-TR" sz="2800" dirty="0"/>
              <a:t> </a:t>
            </a:r>
            <a:r>
              <a:rPr lang="tr-TR" sz="2800" dirty="0" err="1"/>
              <a:t>with</a:t>
            </a:r>
            <a:r>
              <a:rPr lang="tr-TR" sz="2800" dirty="0"/>
              <a:t> the </a:t>
            </a:r>
            <a:r>
              <a:rPr lang="tr-TR" sz="2800" dirty="0" err="1"/>
              <a:t>hypothesis</a:t>
            </a:r>
            <a:r>
              <a:rPr lang="tr-TR" sz="2800" dirty="0"/>
              <a:t> as I </a:t>
            </a:r>
            <a:r>
              <a:rPr lang="tr-TR" sz="2800" dirty="0" err="1"/>
              <a:t>have</a:t>
            </a:r>
            <a:r>
              <a:rPr lang="tr-TR" sz="2800" dirty="0"/>
              <a:t> </a:t>
            </a:r>
            <a:r>
              <a:rPr lang="tr-TR" sz="2800" dirty="0" err="1"/>
              <a:t>used</a:t>
            </a:r>
            <a:r>
              <a:rPr lang="tr-TR" sz="2800" dirty="0"/>
              <a:t> the </a:t>
            </a:r>
            <a:r>
              <a:rPr lang="tr-TR" sz="2800" dirty="0" err="1"/>
              <a:t>app</a:t>
            </a:r>
            <a:r>
              <a:rPr lang="tr-TR" sz="2800" dirty="0"/>
              <a:t> </a:t>
            </a:r>
            <a:r>
              <a:rPr lang="tr-TR" sz="2800" dirty="0" err="1"/>
              <a:t>more</a:t>
            </a:r>
            <a:r>
              <a:rPr lang="tr-TR" sz="2800" dirty="0"/>
              <a:t> </a:t>
            </a:r>
            <a:r>
              <a:rPr lang="tr-TR" sz="2800" dirty="0" err="1"/>
              <a:t>during</a:t>
            </a:r>
            <a:r>
              <a:rPr lang="tr-TR" sz="2800" dirty="0"/>
              <a:t> </a:t>
            </a:r>
            <a:r>
              <a:rPr lang="tr-TR" sz="2800" dirty="0" err="1"/>
              <a:t>school</a:t>
            </a:r>
            <a:r>
              <a:rPr lang="tr-TR" sz="2800" dirty="0"/>
              <a:t> </a:t>
            </a:r>
            <a:r>
              <a:rPr lang="tr-TR" sz="2800" dirty="0" err="1"/>
              <a:t>month</a:t>
            </a:r>
            <a:r>
              <a:rPr lang="tr-TR" sz="2800" dirty="0"/>
              <a:t> </a:t>
            </a:r>
            <a:r>
              <a:rPr lang="tr-TR" sz="2800" dirty="0" err="1"/>
              <a:t>spesifically</a:t>
            </a:r>
            <a:r>
              <a:rPr lang="tr-TR" sz="2800" dirty="0"/>
              <a:t> in </a:t>
            </a:r>
            <a:r>
              <a:rPr lang="tr-TR" sz="2800" dirty="0" err="1"/>
              <a:t>mid-term</a:t>
            </a:r>
            <a:r>
              <a:rPr lang="tr-TR" sz="2800" dirty="0"/>
              <a:t> </a:t>
            </a:r>
            <a:r>
              <a:rPr lang="tr-TR" sz="2800" dirty="0" err="1"/>
              <a:t>season</a:t>
            </a:r>
            <a:r>
              <a:rPr lang="tr-TR" sz="2800" dirty="0"/>
              <a:t> </a:t>
            </a:r>
            <a:r>
              <a:rPr lang="tr-TR" sz="2800" dirty="0" err="1"/>
              <a:t>and</a:t>
            </a:r>
            <a:r>
              <a:rPr lang="tr-TR" sz="2800" dirty="0"/>
              <a:t> I </a:t>
            </a:r>
            <a:r>
              <a:rPr lang="tr-TR" sz="2800" dirty="0" err="1"/>
              <a:t>was</a:t>
            </a:r>
            <a:r>
              <a:rPr lang="tr-TR" sz="2800" dirty="0"/>
              <a:t> </a:t>
            </a:r>
            <a:r>
              <a:rPr lang="tr-TR" sz="2800" dirty="0" err="1"/>
              <a:t>least</a:t>
            </a:r>
            <a:r>
              <a:rPr lang="tr-TR" sz="2800" dirty="0"/>
              <a:t> </a:t>
            </a:r>
            <a:r>
              <a:rPr lang="tr-TR" sz="2800" dirty="0" err="1"/>
              <a:t>active</a:t>
            </a:r>
            <a:r>
              <a:rPr lang="tr-TR" sz="2800" dirty="0"/>
              <a:t> on the </a:t>
            </a:r>
            <a:r>
              <a:rPr lang="tr-TR" sz="2800" dirty="0" err="1"/>
              <a:t>summer</a:t>
            </a:r>
            <a:r>
              <a:rPr lang="tr-TR" sz="2800" dirty="0"/>
              <a:t> break </a:t>
            </a:r>
          </a:p>
        </p:txBody>
      </p:sp>
    </p:spTree>
    <p:extLst>
      <p:ext uri="{BB962C8B-B14F-4D97-AF65-F5344CB8AC3E}">
        <p14:creationId xmlns:p14="http://schemas.microsoft.com/office/powerpoint/2010/main" val="2660344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646AAB1-192D-3EE4-7630-CE302FC4A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423" y="4256690"/>
            <a:ext cx="11711151" cy="2795751"/>
          </a:xfrm>
        </p:spPr>
        <p:txBody>
          <a:bodyPr/>
          <a:lstStyle/>
          <a:p>
            <a:r>
              <a:rPr lang="tr-TR" sz="2800" dirty="0"/>
              <a:t>I </a:t>
            </a:r>
            <a:r>
              <a:rPr lang="tr-TR" sz="2800" dirty="0" err="1"/>
              <a:t>decided</a:t>
            </a:r>
            <a:r>
              <a:rPr lang="tr-TR" sz="2800" dirty="0"/>
              <a:t> </a:t>
            </a:r>
            <a:r>
              <a:rPr lang="tr-TR" sz="2800" dirty="0" err="1"/>
              <a:t>to</a:t>
            </a:r>
            <a:r>
              <a:rPr lang="tr-TR" sz="2800" dirty="0"/>
              <a:t> </a:t>
            </a:r>
            <a:r>
              <a:rPr lang="tr-TR" sz="2800" dirty="0" err="1"/>
              <a:t>check</a:t>
            </a:r>
            <a:r>
              <a:rPr lang="tr-TR" sz="2800" dirty="0"/>
              <a:t> the data </a:t>
            </a:r>
            <a:r>
              <a:rPr lang="tr-TR" sz="2800" dirty="0" err="1"/>
              <a:t>from</a:t>
            </a:r>
            <a:r>
              <a:rPr lang="tr-TR" sz="2800" dirty="0"/>
              <a:t> </a:t>
            </a:r>
            <a:r>
              <a:rPr lang="tr-TR" sz="2800" dirty="0" err="1"/>
              <a:t>earlier</a:t>
            </a:r>
            <a:r>
              <a:rPr lang="tr-TR" sz="2800" dirty="0"/>
              <a:t> </a:t>
            </a:r>
            <a:r>
              <a:rPr lang="tr-TR" sz="2800" dirty="0" err="1"/>
              <a:t>years</a:t>
            </a:r>
            <a:r>
              <a:rPr lang="tr-TR" sz="2800" dirty="0"/>
              <a:t> (2020 </a:t>
            </a:r>
            <a:r>
              <a:rPr lang="tr-TR" sz="2800" dirty="0" err="1"/>
              <a:t>and</a:t>
            </a:r>
            <a:r>
              <a:rPr lang="tr-TR" sz="2800" dirty="0"/>
              <a:t> 2021) </a:t>
            </a:r>
            <a:r>
              <a:rPr lang="tr-TR" sz="2800" dirty="0" err="1"/>
              <a:t>which</a:t>
            </a:r>
            <a:r>
              <a:rPr lang="tr-TR" sz="2800" dirty="0"/>
              <a:t> </a:t>
            </a:r>
            <a:r>
              <a:rPr lang="tr-TR" dirty="0"/>
              <a:t>I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going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high</a:t>
            </a:r>
            <a:r>
              <a:rPr lang="tr-TR" dirty="0"/>
              <a:t> </a:t>
            </a:r>
            <a:r>
              <a:rPr lang="tr-TR" dirty="0" err="1"/>
              <a:t>school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see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my</a:t>
            </a:r>
            <a:r>
              <a:rPr lang="tr-TR" dirty="0"/>
              <a:t> </a:t>
            </a:r>
            <a:r>
              <a:rPr lang="tr-TR" dirty="0" err="1"/>
              <a:t>school</a:t>
            </a:r>
            <a:r>
              <a:rPr lang="tr-TR" dirty="0"/>
              <a:t> </a:t>
            </a:r>
            <a:r>
              <a:rPr lang="tr-TR" dirty="0" err="1"/>
              <a:t>routine</a:t>
            </a:r>
            <a:r>
              <a:rPr lang="tr-TR" dirty="0"/>
              <a:t> I had </a:t>
            </a:r>
            <a:r>
              <a:rPr lang="tr-TR" dirty="0" err="1"/>
              <a:t>then</a:t>
            </a:r>
            <a:r>
              <a:rPr lang="tr-TR" dirty="0"/>
              <a:t> had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impact</a:t>
            </a:r>
            <a:r>
              <a:rPr lang="tr-TR" dirty="0"/>
              <a:t> on </a:t>
            </a:r>
            <a:r>
              <a:rPr lang="tr-TR" dirty="0" err="1"/>
              <a:t>my</a:t>
            </a:r>
            <a:r>
              <a:rPr lang="tr-TR" dirty="0"/>
              <a:t> </a:t>
            </a:r>
            <a:r>
              <a:rPr lang="tr-TR" dirty="0" err="1"/>
              <a:t>app</a:t>
            </a:r>
            <a:r>
              <a:rPr lang="tr-TR" dirty="0"/>
              <a:t> </a:t>
            </a:r>
            <a:r>
              <a:rPr lang="tr-TR" dirty="0" err="1"/>
              <a:t>usage</a:t>
            </a:r>
            <a:r>
              <a:rPr lang="tr-TR" dirty="0"/>
              <a:t> </a:t>
            </a:r>
            <a:r>
              <a:rPr lang="tr-TR" dirty="0" err="1"/>
              <a:t>activity</a:t>
            </a:r>
            <a:r>
              <a:rPr lang="tr-TR" dirty="0"/>
              <a:t>.</a:t>
            </a:r>
          </a:p>
          <a:p>
            <a:r>
              <a:rPr lang="tr-TR" sz="2800" dirty="0"/>
              <a:t>Yet I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sz="2800" dirty="0" err="1"/>
              <a:t>more</a:t>
            </a:r>
            <a:r>
              <a:rPr lang="tr-TR" sz="2800" dirty="0"/>
              <a:t> </a:t>
            </a:r>
            <a:r>
              <a:rPr lang="tr-TR" sz="2800" dirty="0" err="1"/>
              <a:t>active</a:t>
            </a:r>
            <a:r>
              <a:rPr lang="tr-TR" sz="2800" dirty="0"/>
              <a:t> on </a:t>
            </a:r>
            <a:r>
              <a:rPr lang="tr-TR" sz="2800" dirty="0" err="1"/>
              <a:t>months</a:t>
            </a:r>
            <a:r>
              <a:rPr lang="tr-TR" sz="2800" dirty="0"/>
              <a:t> </a:t>
            </a:r>
            <a:r>
              <a:rPr lang="tr-TR" sz="2800" dirty="0" err="1"/>
              <a:t>January</a:t>
            </a:r>
            <a:r>
              <a:rPr lang="tr-TR" sz="2800" dirty="0"/>
              <a:t> </a:t>
            </a:r>
            <a:r>
              <a:rPr lang="tr-TR" sz="2800" dirty="0" err="1"/>
              <a:t>and</a:t>
            </a:r>
            <a:r>
              <a:rPr lang="tr-TR" sz="2800" dirty="0"/>
              <a:t> </a:t>
            </a:r>
            <a:r>
              <a:rPr lang="tr-TR" sz="2800" dirty="0" err="1"/>
              <a:t>March</a:t>
            </a:r>
            <a:r>
              <a:rPr lang="tr-TR" sz="2800" dirty="0"/>
              <a:t> </a:t>
            </a:r>
            <a:r>
              <a:rPr lang="tr-TR" sz="2800" dirty="0" err="1"/>
              <a:t>which</a:t>
            </a:r>
            <a:r>
              <a:rPr lang="tr-TR" sz="2800" dirty="0"/>
              <a:t> </a:t>
            </a:r>
            <a:r>
              <a:rPr lang="tr-TR" sz="2800" dirty="0" err="1"/>
              <a:t>are</a:t>
            </a:r>
            <a:r>
              <a:rPr lang="tr-TR" sz="2800" dirty="0"/>
              <a:t> </a:t>
            </a:r>
            <a:r>
              <a:rPr lang="tr-TR" sz="2800" dirty="0" err="1"/>
              <a:t>times</a:t>
            </a:r>
            <a:r>
              <a:rPr lang="tr-TR" sz="2800" dirty="0"/>
              <a:t> </a:t>
            </a:r>
            <a:r>
              <a:rPr lang="tr-TR" sz="2800" dirty="0" err="1"/>
              <a:t>again</a:t>
            </a:r>
            <a:r>
              <a:rPr lang="tr-TR" sz="2800" dirty="0"/>
              <a:t> I had </a:t>
            </a:r>
            <a:r>
              <a:rPr lang="tr-TR" sz="2800" dirty="0" err="1"/>
              <a:t>exams</a:t>
            </a:r>
            <a:r>
              <a:rPr lang="tr-TR" sz="2800" dirty="0"/>
              <a:t> </a:t>
            </a:r>
            <a:r>
              <a:rPr lang="tr-TR" sz="2800" dirty="0" err="1"/>
              <a:t>and</a:t>
            </a:r>
            <a:r>
              <a:rPr lang="tr-TR" sz="2800" dirty="0"/>
              <a:t> </a:t>
            </a:r>
            <a:r>
              <a:rPr lang="tr-TR" sz="2800" dirty="0" err="1"/>
              <a:t>less</a:t>
            </a:r>
            <a:r>
              <a:rPr lang="tr-TR" sz="2800" dirty="0"/>
              <a:t> </a:t>
            </a:r>
            <a:r>
              <a:rPr lang="tr-TR" sz="2800" dirty="0" err="1"/>
              <a:t>active</a:t>
            </a:r>
            <a:r>
              <a:rPr lang="tr-TR" sz="2800" dirty="0"/>
              <a:t> on </a:t>
            </a:r>
            <a:r>
              <a:rPr lang="tr-TR" sz="2800" dirty="0" err="1"/>
              <a:t>June</a:t>
            </a:r>
            <a:r>
              <a:rPr lang="tr-TR" sz="2800" dirty="0"/>
              <a:t> </a:t>
            </a:r>
            <a:r>
              <a:rPr lang="tr-TR" sz="2800" dirty="0" err="1"/>
              <a:t>and</a:t>
            </a:r>
            <a:r>
              <a:rPr lang="tr-TR" sz="2800" dirty="0"/>
              <a:t> </a:t>
            </a:r>
            <a:r>
              <a:rPr lang="tr-TR" sz="2800" dirty="0" err="1"/>
              <a:t>July</a:t>
            </a:r>
            <a:r>
              <a:rPr lang="tr-TR" sz="2800" dirty="0"/>
              <a:t> </a:t>
            </a:r>
            <a:r>
              <a:rPr lang="tr-TR" sz="2800" dirty="0" err="1"/>
              <a:t>so</a:t>
            </a:r>
            <a:r>
              <a:rPr lang="tr-TR" sz="2800" dirty="0"/>
              <a:t> </a:t>
            </a:r>
            <a:r>
              <a:rPr lang="tr-TR" sz="2800" dirty="0" err="1"/>
              <a:t>we</a:t>
            </a:r>
            <a:r>
              <a:rPr lang="tr-TR" sz="2800" dirty="0"/>
              <a:t> </a:t>
            </a:r>
            <a:r>
              <a:rPr lang="tr-TR" sz="2800" dirty="0" err="1"/>
              <a:t>again</a:t>
            </a:r>
            <a:r>
              <a:rPr lang="tr-TR" sz="2800" dirty="0"/>
              <a:t> can not </a:t>
            </a:r>
            <a:r>
              <a:rPr lang="tr-TR" sz="2800" dirty="0" err="1"/>
              <a:t>support</a:t>
            </a:r>
            <a:r>
              <a:rPr lang="tr-TR" sz="2800" dirty="0"/>
              <a:t> the </a:t>
            </a:r>
            <a:r>
              <a:rPr lang="tr-TR" sz="2800" dirty="0" err="1"/>
              <a:t>hypothesis</a:t>
            </a:r>
            <a:r>
              <a:rPr lang="tr-TR" sz="2800" dirty="0"/>
              <a:t>.</a:t>
            </a:r>
            <a:endParaRPr lang="tr-TR" dirty="0"/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A76C860D-F5DA-E964-BAE9-1783598F3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265" y="189131"/>
            <a:ext cx="6481468" cy="388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53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666F2A-189E-0724-15A5-F3414737F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380" y="323084"/>
            <a:ext cx="7748752" cy="1325563"/>
          </a:xfrm>
        </p:spPr>
        <p:txBody>
          <a:bodyPr/>
          <a:lstStyle/>
          <a:p>
            <a:r>
              <a:rPr lang="en-US" dirty="0"/>
              <a:t>Chi-Square Goodness of Fit </a:t>
            </a:r>
            <a:r>
              <a:rPr lang="tr-TR" dirty="0"/>
              <a:t>T</a:t>
            </a:r>
            <a:r>
              <a:rPr lang="en-US" dirty="0" err="1"/>
              <a:t>est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D823BCC-4E88-9814-94A9-CE1839DE2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626" y="1783583"/>
            <a:ext cx="5741457" cy="4351338"/>
          </a:xfrm>
        </p:spPr>
        <p:txBody>
          <a:bodyPr/>
          <a:lstStyle/>
          <a:p>
            <a:r>
              <a:rPr lang="tr-TR" dirty="0"/>
              <a:t>I </a:t>
            </a:r>
            <a:r>
              <a:rPr lang="tr-TR" dirty="0" err="1"/>
              <a:t>applied</a:t>
            </a:r>
            <a:r>
              <a:rPr lang="tr-TR" dirty="0"/>
              <a:t> a </a:t>
            </a:r>
            <a:r>
              <a:rPr lang="tr-TR" dirty="0" err="1"/>
              <a:t>Chi-Square</a:t>
            </a:r>
            <a:r>
              <a:rPr lang="tr-TR" dirty="0"/>
              <a:t> test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analyze</a:t>
            </a:r>
            <a:r>
              <a:rPr lang="tr-TR" dirty="0"/>
              <a:t> the </a:t>
            </a:r>
            <a:r>
              <a:rPr lang="tr-TR" dirty="0" err="1"/>
              <a:t>difference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pinning</a:t>
            </a:r>
            <a:r>
              <a:rPr lang="tr-TR" dirty="0"/>
              <a:t> </a:t>
            </a:r>
            <a:r>
              <a:rPr lang="tr-TR" dirty="0" err="1"/>
              <a:t>activity</a:t>
            </a:r>
            <a:r>
              <a:rPr lang="tr-TR" dirty="0"/>
              <a:t> </a:t>
            </a:r>
            <a:r>
              <a:rPr lang="tr-TR" dirty="0" err="1"/>
              <a:t>over</a:t>
            </a:r>
            <a:r>
              <a:rPr lang="tr-TR" dirty="0"/>
              <a:t> </a:t>
            </a:r>
            <a:r>
              <a:rPr lang="tr-TR" dirty="0" err="1"/>
              <a:t>months</a:t>
            </a:r>
            <a:r>
              <a:rPr lang="tr-TR" dirty="0"/>
              <a:t> </a:t>
            </a:r>
            <a:r>
              <a:rPr lang="tr-TR" dirty="0" err="1"/>
              <a:t>better</a:t>
            </a:r>
            <a:endParaRPr lang="tr-TR" dirty="0"/>
          </a:p>
          <a:p>
            <a:r>
              <a:rPr lang="tr-TR" dirty="0"/>
              <a:t>On the </a:t>
            </a:r>
            <a:r>
              <a:rPr lang="tr-TR" dirty="0" err="1"/>
              <a:t>right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can </a:t>
            </a:r>
            <a:r>
              <a:rPr lang="tr-TR" dirty="0" err="1"/>
              <a:t>see</a:t>
            </a:r>
            <a:r>
              <a:rPr lang="tr-TR" dirty="0"/>
              <a:t> the </a:t>
            </a:r>
            <a:r>
              <a:rPr lang="tr-TR" dirty="0" err="1"/>
              <a:t>relevant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 </a:t>
            </a:r>
            <a:r>
              <a:rPr lang="tr-TR" dirty="0" err="1"/>
              <a:t>snippet</a:t>
            </a:r>
            <a:r>
              <a:rPr lang="tr-TR" dirty="0"/>
              <a:t> for </a:t>
            </a:r>
            <a:r>
              <a:rPr lang="tr-TR" dirty="0" err="1"/>
              <a:t>this</a:t>
            </a:r>
            <a:r>
              <a:rPr lang="tr-TR" dirty="0"/>
              <a:t> step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E9A4E43-F00C-EC26-4B5B-2F0D0AFB3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357" y="1783583"/>
            <a:ext cx="5741457" cy="408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7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7FD1DF-B3D4-ECBA-32DE-12003C4AD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317"/>
            <a:ext cx="7407061" cy="1176845"/>
          </a:xfrm>
        </p:spPr>
        <p:txBody>
          <a:bodyPr/>
          <a:lstStyle/>
          <a:p>
            <a:r>
              <a:rPr lang="tr-TR" dirty="0" err="1"/>
              <a:t>Findings</a:t>
            </a:r>
            <a:r>
              <a:rPr lang="tr-TR" dirty="0"/>
              <a:t> of the </a:t>
            </a:r>
            <a:r>
              <a:rPr lang="tr-TR" dirty="0" err="1"/>
              <a:t>Chi-Square</a:t>
            </a:r>
            <a:r>
              <a:rPr lang="tr-TR" dirty="0"/>
              <a:t> Test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6C72CB2-9A00-6784-ADEC-5A6945220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4714832"/>
            <a:ext cx="6621336" cy="2143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400" dirty="0" err="1"/>
              <a:t>Based</a:t>
            </a:r>
            <a:r>
              <a:rPr lang="tr-TR" sz="2400" dirty="0"/>
              <a:t> on the </a:t>
            </a:r>
            <a:r>
              <a:rPr lang="tr-TR" sz="2400" dirty="0" err="1"/>
              <a:t>output</a:t>
            </a:r>
            <a:r>
              <a:rPr lang="tr-TR" sz="2400" dirty="0"/>
              <a:t> of the test, </a:t>
            </a:r>
            <a:r>
              <a:rPr lang="tr-TR" sz="2400" dirty="0" err="1"/>
              <a:t>we</a:t>
            </a:r>
            <a:r>
              <a:rPr lang="tr-TR" sz="2400" dirty="0"/>
              <a:t> </a:t>
            </a:r>
            <a:r>
              <a:rPr lang="tr-TR" sz="2400" dirty="0" err="1"/>
              <a:t>reject</a:t>
            </a:r>
            <a:r>
              <a:rPr lang="tr-TR" sz="2400" dirty="0"/>
              <a:t> the </a:t>
            </a:r>
            <a:r>
              <a:rPr lang="tr-TR" sz="2400" dirty="0" err="1"/>
              <a:t>null</a:t>
            </a:r>
            <a:r>
              <a:rPr lang="tr-TR" sz="2400" dirty="0"/>
              <a:t> </a:t>
            </a:r>
            <a:r>
              <a:rPr lang="tr-TR" sz="2400" dirty="0" err="1"/>
              <a:t>hypothesis</a:t>
            </a:r>
            <a:r>
              <a:rPr lang="tr-TR" sz="2400" dirty="0"/>
              <a:t> as the </a:t>
            </a:r>
            <a:r>
              <a:rPr lang="tr-TR" sz="2400" dirty="0" err="1"/>
              <a:t>pinning</a:t>
            </a:r>
            <a:r>
              <a:rPr lang="tr-TR" sz="2400" dirty="0"/>
              <a:t> </a:t>
            </a:r>
            <a:r>
              <a:rPr lang="tr-TR" sz="2400" dirty="0" err="1"/>
              <a:t>activity</a:t>
            </a:r>
            <a:r>
              <a:rPr lang="tr-TR" sz="2400" dirty="0"/>
              <a:t> </a:t>
            </a:r>
            <a:r>
              <a:rPr lang="tr-TR" sz="2400" dirty="0" err="1"/>
              <a:t>differs</a:t>
            </a:r>
            <a:r>
              <a:rPr lang="tr-TR" sz="2400" dirty="0"/>
              <a:t> </a:t>
            </a:r>
            <a:r>
              <a:rPr lang="tr-TR" sz="2400" dirty="0" err="1"/>
              <a:t>between</a:t>
            </a:r>
            <a:r>
              <a:rPr lang="tr-TR" sz="2400" dirty="0"/>
              <a:t> </a:t>
            </a:r>
            <a:r>
              <a:rPr lang="tr-TR" sz="2400" dirty="0" err="1"/>
              <a:t>those</a:t>
            </a:r>
            <a:r>
              <a:rPr lang="tr-TR" sz="2400" dirty="0"/>
              <a:t> </a:t>
            </a:r>
            <a:r>
              <a:rPr lang="tr-TR" sz="2400" dirty="0" err="1"/>
              <a:t>periods</a:t>
            </a:r>
            <a:r>
              <a:rPr lang="tr-TR" sz="2400" dirty="0"/>
              <a:t>. </a:t>
            </a:r>
            <a:r>
              <a:rPr lang="tr-TR" sz="2400" dirty="0" err="1"/>
              <a:t>However</a:t>
            </a:r>
            <a:r>
              <a:rPr lang="tr-TR" sz="2400" dirty="0"/>
              <a:t> not in the </a:t>
            </a:r>
            <a:r>
              <a:rPr lang="tr-TR" sz="2400" dirty="0" err="1"/>
              <a:t>way</a:t>
            </a:r>
            <a:r>
              <a:rPr lang="tr-TR" sz="2400" dirty="0"/>
              <a:t> I </a:t>
            </a:r>
            <a:r>
              <a:rPr lang="tr-TR" sz="2400" dirty="0" err="1"/>
              <a:t>suggested</a:t>
            </a:r>
            <a:r>
              <a:rPr lang="tr-TR" sz="2400" dirty="0"/>
              <a:t> </a:t>
            </a:r>
            <a:r>
              <a:rPr lang="tr-TR" sz="2400" dirty="0" err="1"/>
              <a:t>my</a:t>
            </a:r>
            <a:r>
              <a:rPr lang="tr-TR" sz="2400" dirty="0"/>
              <a:t> </a:t>
            </a:r>
            <a:r>
              <a:rPr lang="tr-TR" sz="2400" dirty="0" err="1"/>
              <a:t>hypothesis</a:t>
            </a:r>
            <a:r>
              <a:rPr lang="tr-TR" sz="2400" dirty="0"/>
              <a:t> in the </a:t>
            </a:r>
            <a:r>
              <a:rPr lang="tr-TR" sz="2400" dirty="0" err="1"/>
              <a:t>first</a:t>
            </a:r>
            <a:r>
              <a:rPr lang="tr-TR" sz="2400" dirty="0"/>
              <a:t> </a:t>
            </a:r>
            <a:r>
              <a:rPr lang="tr-TR" sz="2400" dirty="0" err="1"/>
              <a:t>place</a:t>
            </a:r>
            <a:r>
              <a:rPr lang="tr-TR" sz="2400" dirty="0"/>
              <a:t>, it </a:t>
            </a:r>
            <a:r>
              <a:rPr lang="tr-TR" sz="2400" dirty="0" err="1"/>
              <a:t>appears</a:t>
            </a:r>
            <a:r>
              <a:rPr lang="tr-TR" sz="2400" dirty="0"/>
              <a:t> </a:t>
            </a:r>
            <a:r>
              <a:rPr lang="tr-TR" sz="2400" dirty="0" err="1"/>
              <a:t>there</a:t>
            </a:r>
            <a:r>
              <a:rPr lang="tr-TR" sz="2400" dirty="0"/>
              <a:t> is a </a:t>
            </a:r>
            <a:r>
              <a:rPr lang="tr-TR" sz="2400" dirty="0" err="1"/>
              <a:t>reverse</a:t>
            </a:r>
            <a:r>
              <a:rPr lang="tr-TR" sz="2400" dirty="0"/>
              <a:t> </a:t>
            </a:r>
            <a:r>
              <a:rPr lang="tr-TR" sz="2400" dirty="0" err="1"/>
              <a:t>correlation</a:t>
            </a:r>
            <a:r>
              <a:rPr lang="tr-TR" sz="2400" dirty="0"/>
              <a:t>, since I </a:t>
            </a:r>
            <a:r>
              <a:rPr lang="tr-TR" sz="2400" dirty="0" err="1"/>
              <a:t>was</a:t>
            </a:r>
            <a:r>
              <a:rPr lang="tr-TR" sz="2400" dirty="0"/>
              <a:t> </a:t>
            </a:r>
            <a:r>
              <a:rPr lang="tr-TR" sz="2400" dirty="0" err="1"/>
              <a:t>most</a:t>
            </a:r>
            <a:r>
              <a:rPr lang="tr-TR" sz="2400" dirty="0"/>
              <a:t> </a:t>
            </a:r>
            <a:r>
              <a:rPr lang="tr-TR" sz="2400" dirty="0" err="1"/>
              <a:t>active</a:t>
            </a:r>
            <a:r>
              <a:rPr lang="tr-TR" sz="2400" dirty="0"/>
              <a:t> </a:t>
            </a:r>
            <a:r>
              <a:rPr lang="tr-TR" sz="2400" dirty="0" err="1"/>
              <a:t>during</a:t>
            </a:r>
            <a:r>
              <a:rPr lang="tr-TR" sz="2400" dirty="0"/>
              <a:t> </a:t>
            </a:r>
            <a:r>
              <a:rPr lang="tr-TR" sz="2400" dirty="0" err="1"/>
              <a:t>school</a:t>
            </a:r>
            <a:r>
              <a:rPr lang="tr-TR" sz="2400" dirty="0"/>
              <a:t> </a:t>
            </a:r>
            <a:r>
              <a:rPr lang="tr-TR" sz="2400" dirty="0" err="1"/>
              <a:t>months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less</a:t>
            </a:r>
            <a:r>
              <a:rPr lang="tr-TR" sz="2400" dirty="0"/>
              <a:t> on </a:t>
            </a:r>
            <a:r>
              <a:rPr lang="tr-TR" sz="2400" dirty="0" err="1"/>
              <a:t>summer</a:t>
            </a:r>
            <a:r>
              <a:rPr lang="tr-TR" sz="2400" dirty="0"/>
              <a:t>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4AB74BE-A140-E786-679E-1C5CD55C1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8" y="1395874"/>
            <a:ext cx="6181625" cy="2929553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C97427E2-89C1-13FC-5608-D8C60C8F5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402" y="1105102"/>
            <a:ext cx="5673060" cy="3403836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987ECBB7-EAA5-765E-22EC-39A21FBA2D87}"/>
              </a:ext>
            </a:extLst>
          </p:cNvPr>
          <p:cNvSpPr txBox="1"/>
          <p:nvPr/>
        </p:nvSpPr>
        <p:spPr>
          <a:xfrm>
            <a:off x="6621337" y="4636948"/>
            <a:ext cx="53192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Here </a:t>
            </a:r>
            <a:r>
              <a:rPr lang="tr-TR" sz="2400" dirty="0" err="1"/>
              <a:t>we</a:t>
            </a:r>
            <a:r>
              <a:rPr lang="tr-TR" sz="2400" dirty="0"/>
              <a:t> can </a:t>
            </a:r>
            <a:r>
              <a:rPr lang="tr-TR" sz="2400" dirty="0" err="1"/>
              <a:t>see</a:t>
            </a:r>
            <a:r>
              <a:rPr lang="tr-TR" sz="2400" dirty="0"/>
              <a:t> the </a:t>
            </a:r>
            <a:r>
              <a:rPr lang="tr-TR" sz="2400" dirty="0" err="1"/>
              <a:t>graph</a:t>
            </a:r>
            <a:r>
              <a:rPr lang="tr-TR" sz="2400" dirty="0"/>
              <a:t> of </a:t>
            </a:r>
            <a:r>
              <a:rPr lang="tr-TR" sz="2400" dirty="0" err="1"/>
              <a:t>expected</a:t>
            </a:r>
            <a:r>
              <a:rPr lang="tr-TR" sz="2400" dirty="0"/>
              <a:t> pin </a:t>
            </a:r>
            <a:r>
              <a:rPr lang="tr-TR" sz="2400" dirty="0" err="1"/>
              <a:t>count</a:t>
            </a:r>
            <a:r>
              <a:rPr lang="tr-TR" sz="2400" dirty="0"/>
              <a:t> </a:t>
            </a:r>
            <a:r>
              <a:rPr lang="tr-TR" sz="2400" dirty="0" err="1"/>
              <a:t>based</a:t>
            </a:r>
            <a:r>
              <a:rPr lang="tr-TR" sz="2400" dirty="0"/>
              <a:t> on </a:t>
            </a:r>
            <a:r>
              <a:rPr lang="tr-TR" sz="2400" dirty="0" err="1"/>
              <a:t>uniform</a:t>
            </a:r>
            <a:r>
              <a:rPr lang="tr-TR" sz="2400" dirty="0"/>
              <a:t> </a:t>
            </a:r>
            <a:r>
              <a:rPr lang="tr-TR" sz="2400" dirty="0" err="1"/>
              <a:t>distribution</a:t>
            </a:r>
            <a:r>
              <a:rPr lang="tr-TR" sz="2400" dirty="0"/>
              <a:t> for the </a:t>
            </a:r>
            <a:r>
              <a:rPr lang="tr-TR" sz="2400" dirty="0" err="1"/>
              <a:t>null</a:t>
            </a:r>
            <a:r>
              <a:rPr lang="tr-TR" sz="2400" dirty="0"/>
              <a:t> </a:t>
            </a:r>
            <a:r>
              <a:rPr lang="tr-TR" sz="2400" dirty="0" err="1"/>
              <a:t>hypothesis</a:t>
            </a:r>
            <a:r>
              <a:rPr lang="tr-TR" sz="2400" dirty="0"/>
              <a:t>, </a:t>
            </a:r>
            <a:r>
              <a:rPr lang="tr-TR" sz="2400" dirty="0" err="1"/>
              <a:t>and</a:t>
            </a:r>
            <a:r>
              <a:rPr lang="tr-TR" sz="2400" dirty="0"/>
              <a:t> the </a:t>
            </a:r>
            <a:r>
              <a:rPr lang="tr-TR" sz="2400" dirty="0" err="1"/>
              <a:t>actual</a:t>
            </a:r>
            <a:r>
              <a:rPr lang="tr-TR" sz="2400" dirty="0"/>
              <a:t> </a:t>
            </a:r>
            <a:r>
              <a:rPr lang="tr-TR" sz="2400" dirty="0" err="1"/>
              <a:t>distributionof</a:t>
            </a:r>
            <a:r>
              <a:rPr lang="tr-TR" sz="2400" dirty="0"/>
              <a:t> pin </a:t>
            </a:r>
            <a:r>
              <a:rPr lang="tr-TR" sz="2400" dirty="0" err="1"/>
              <a:t>savings</a:t>
            </a:r>
            <a:r>
              <a:rPr lang="tr-TR" sz="2400" dirty="0"/>
              <a:t> </a:t>
            </a:r>
            <a:r>
              <a:rPr lang="tr-TR" sz="2400" dirty="0" err="1"/>
              <a:t>over</a:t>
            </a:r>
            <a:r>
              <a:rPr lang="tr-TR" sz="2400" dirty="0"/>
              <a:t> the </a:t>
            </a:r>
            <a:r>
              <a:rPr lang="tr-TR" sz="2400" dirty="0" err="1"/>
              <a:t>months</a:t>
            </a:r>
            <a:r>
              <a:rPr lang="tr-TR" sz="2400" dirty="0"/>
              <a:t> of </a:t>
            </a:r>
            <a:r>
              <a:rPr lang="tr-TR" sz="2400" dirty="0" err="1"/>
              <a:t>all</a:t>
            </a:r>
            <a:r>
              <a:rPr lang="tr-TR" sz="2400" dirty="0"/>
              <a:t> </a:t>
            </a:r>
            <a:r>
              <a:rPr lang="tr-TR" sz="2400" dirty="0" err="1"/>
              <a:t>years</a:t>
            </a:r>
            <a:r>
              <a:rPr lang="tr-TR" sz="2400" dirty="0"/>
              <a:t> in the data.</a:t>
            </a:r>
          </a:p>
        </p:txBody>
      </p:sp>
    </p:spTree>
    <p:extLst>
      <p:ext uri="{BB962C8B-B14F-4D97-AF65-F5344CB8AC3E}">
        <p14:creationId xmlns:p14="http://schemas.microsoft.com/office/powerpoint/2010/main" val="3324462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126C9F-838D-5480-034B-769A65FA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080" y="309426"/>
            <a:ext cx="10515600" cy="1325563"/>
          </a:xfrm>
        </p:spPr>
        <p:txBody>
          <a:bodyPr/>
          <a:lstStyle/>
          <a:p>
            <a:r>
              <a:rPr lang="en-US" dirty="0"/>
              <a:t>Pinning Activity by Hour of the Day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28FF28-9964-C124-5DA3-3D4530A0C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23" y="1828799"/>
            <a:ext cx="4877236" cy="4340772"/>
          </a:xfrm>
        </p:spPr>
        <p:txBody>
          <a:bodyPr>
            <a:noAutofit/>
          </a:bodyPr>
          <a:lstStyle/>
          <a:p>
            <a:r>
              <a:rPr lang="en-US" sz="2400" dirty="0"/>
              <a:t>From the analysis of hourly pinning activity, I observed that </a:t>
            </a:r>
            <a:r>
              <a:rPr lang="tr-TR" sz="2400" dirty="0" err="1"/>
              <a:t>peeking</a:t>
            </a:r>
            <a:r>
              <a:rPr lang="tr-TR" sz="2400" dirty="0"/>
              <a:t> </a:t>
            </a:r>
            <a:r>
              <a:rPr lang="en-US" sz="2400" dirty="0"/>
              <a:t>active hours were surprisingly in the morning, particularly </a:t>
            </a:r>
            <a:r>
              <a:rPr lang="tr-TR" sz="2400" dirty="0" err="1"/>
              <a:t>between</a:t>
            </a:r>
            <a:r>
              <a:rPr lang="en-US" sz="2400" dirty="0"/>
              <a:t> 9 AM and 10 AM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also</a:t>
            </a:r>
            <a:r>
              <a:rPr lang="tr-TR" sz="2400" dirty="0"/>
              <a:t> </a:t>
            </a:r>
            <a:r>
              <a:rPr lang="tr-TR" sz="2400" dirty="0" err="1"/>
              <a:t>quite</a:t>
            </a:r>
            <a:r>
              <a:rPr lang="tr-TR" sz="2400" dirty="0"/>
              <a:t> </a:t>
            </a:r>
            <a:r>
              <a:rPr lang="tr-TR" sz="2400" dirty="0" err="1"/>
              <a:t>high</a:t>
            </a:r>
            <a:r>
              <a:rPr lang="tr-TR" sz="2400" dirty="0"/>
              <a:t> on 6 AM (</a:t>
            </a:r>
            <a:r>
              <a:rPr lang="tr-TR" sz="2400" dirty="0" err="1"/>
              <a:t>probably</a:t>
            </a:r>
            <a:r>
              <a:rPr lang="tr-TR" sz="2400" dirty="0"/>
              <a:t> </a:t>
            </a:r>
            <a:r>
              <a:rPr lang="tr-TR" sz="2400" dirty="0" err="1"/>
              <a:t>because</a:t>
            </a:r>
            <a:r>
              <a:rPr lang="tr-TR" sz="2400" dirty="0"/>
              <a:t> I </a:t>
            </a:r>
            <a:r>
              <a:rPr lang="tr-TR" sz="2400" dirty="0" err="1"/>
              <a:t>have</a:t>
            </a:r>
            <a:r>
              <a:rPr lang="tr-TR" sz="2400" dirty="0"/>
              <a:t> a </a:t>
            </a:r>
            <a:r>
              <a:rPr lang="tr-TR" sz="2400" dirty="0" err="1"/>
              <a:t>habit</a:t>
            </a:r>
            <a:r>
              <a:rPr lang="tr-TR" sz="2400" dirty="0"/>
              <a:t> of </a:t>
            </a:r>
            <a:r>
              <a:rPr lang="tr-TR" sz="2400" dirty="0" err="1"/>
              <a:t>waking</a:t>
            </a:r>
            <a:r>
              <a:rPr lang="tr-TR" sz="2400" dirty="0"/>
              <a:t> </a:t>
            </a:r>
            <a:r>
              <a:rPr lang="tr-TR" sz="2400" dirty="0" err="1"/>
              <a:t>up</a:t>
            </a:r>
            <a:r>
              <a:rPr lang="tr-TR" sz="2400" dirty="0"/>
              <a:t> </a:t>
            </a:r>
            <a:r>
              <a:rPr lang="tr-TR" sz="2400" dirty="0" err="1"/>
              <a:t>early</a:t>
            </a:r>
            <a:r>
              <a:rPr lang="tr-TR" sz="2400" dirty="0"/>
              <a:t>)</a:t>
            </a:r>
            <a:r>
              <a:rPr lang="en-US" sz="2400" dirty="0"/>
              <a:t>. </a:t>
            </a:r>
            <a:endParaRPr lang="tr-TR" sz="2400" dirty="0"/>
          </a:p>
          <a:p>
            <a:r>
              <a:rPr lang="tr-TR" sz="2400" dirty="0"/>
              <a:t>The </a:t>
            </a:r>
            <a:r>
              <a:rPr lang="tr-TR" sz="2400" dirty="0" err="1"/>
              <a:t>usage</a:t>
            </a:r>
            <a:r>
              <a:rPr lang="tr-TR" sz="2400" dirty="0"/>
              <a:t> </a:t>
            </a:r>
            <a:r>
              <a:rPr lang="en-US" sz="2400" dirty="0"/>
              <a:t>between 4 PM and 7 PM</a:t>
            </a:r>
            <a:r>
              <a:rPr lang="tr-TR" sz="2400" dirty="0"/>
              <a:t> </a:t>
            </a:r>
            <a:r>
              <a:rPr lang="tr-TR" sz="2400" dirty="0" err="1"/>
              <a:t>appear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be </a:t>
            </a:r>
            <a:r>
              <a:rPr lang="tr-TR" sz="2400" dirty="0" err="1"/>
              <a:t>relatively</a:t>
            </a:r>
            <a:r>
              <a:rPr lang="tr-TR" sz="2400" dirty="0"/>
              <a:t> </a:t>
            </a:r>
            <a:r>
              <a:rPr lang="tr-TR" sz="2400" dirty="0" err="1"/>
              <a:t>high</a:t>
            </a:r>
            <a:r>
              <a:rPr lang="tr-TR" sz="2400" dirty="0"/>
              <a:t> as </a:t>
            </a:r>
            <a:r>
              <a:rPr lang="tr-TR" sz="2400" dirty="0" err="1"/>
              <a:t>well</a:t>
            </a:r>
            <a:r>
              <a:rPr lang="tr-TR" sz="2400" dirty="0"/>
              <a:t>.</a:t>
            </a:r>
          </a:p>
          <a:p>
            <a:r>
              <a:rPr lang="tr-TR" sz="2400" dirty="0" err="1"/>
              <a:t>There</a:t>
            </a:r>
            <a:r>
              <a:rPr lang="tr-TR" sz="2400" dirty="0"/>
              <a:t> is a </a:t>
            </a:r>
            <a:r>
              <a:rPr lang="en-US" sz="2400" dirty="0"/>
              <a:t>significant decline around noon, specifically between 12 PM and 2 PM</a:t>
            </a:r>
            <a:r>
              <a:rPr lang="tr-TR" sz="2400" dirty="0"/>
              <a:t>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32A0A6F-7517-BFDB-93FF-BDD039E3D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0" y="1828799"/>
            <a:ext cx="6761655" cy="405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962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821</Words>
  <Application>Microsoft Office PowerPoint</Application>
  <PresentationFormat>Geniş ekran</PresentationFormat>
  <Paragraphs>41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system-ui</vt:lpstr>
      <vt:lpstr>Office Teması</vt:lpstr>
      <vt:lpstr>Personal Data Analysis Project: My Pinterest Usage </vt:lpstr>
      <vt:lpstr>PowerPoint Sunusu</vt:lpstr>
      <vt:lpstr>Collecting the Data</vt:lpstr>
      <vt:lpstr>Exploratory Data Analysis</vt:lpstr>
      <vt:lpstr>PowerPoint Sunusu</vt:lpstr>
      <vt:lpstr>PowerPoint Sunusu</vt:lpstr>
      <vt:lpstr>Chi-Square Goodness of Fit Test</vt:lpstr>
      <vt:lpstr>Findings of the Chi-Square Test</vt:lpstr>
      <vt:lpstr>Pinning Activity by Hour of the Day</vt:lpstr>
      <vt:lpstr>Analyzing Pinterest Pin Counts per Board</vt:lpstr>
      <vt:lpstr>Analyzing Pinterest Interactions by Board and Month with Heatmap</vt:lpstr>
      <vt:lpstr>Thank you for your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dilara alkan</dc:creator>
  <cp:lastModifiedBy>dilara alkan</cp:lastModifiedBy>
  <cp:revision>11</cp:revision>
  <dcterms:created xsi:type="dcterms:W3CDTF">2025-01-10T17:11:36Z</dcterms:created>
  <dcterms:modified xsi:type="dcterms:W3CDTF">2025-01-10T18:29:23Z</dcterms:modified>
</cp:coreProperties>
</file>