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3821EA2-0698-4D51-96F3-F338013AA0F6}" type="datetimeFigureOut">
              <a:rPr lang="en-US" smtClean="0"/>
              <a:t>9/18/2022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D7D12B7-35A1-42FD-9809-353FEC32ABB7}" type="slidenum">
              <a:rPr lang="en-US" smtClean="0"/>
              <a:t>‹#›</a:t>
            </a:fld>
            <a:endParaRPr lang="en-US"/>
          </a:p>
        </p:txBody>
      </p:sp>
    </p:spTree>
    <p:extLst>
      <p:ext uri="{BB962C8B-B14F-4D97-AF65-F5344CB8AC3E}">
        <p14:creationId xmlns:p14="http://schemas.microsoft.com/office/powerpoint/2010/main" val="258667846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821EA2-0698-4D51-96F3-F338013AA0F6}"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D12B7-35A1-42FD-9809-353FEC32ABB7}" type="slidenum">
              <a:rPr lang="en-US" smtClean="0"/>
              <a:t>‹#›</a:t>
            </a:fld>
            <a:endParaRPr lang="en-US"/>
          </a:p>
        </p:txBody>
      </p:sp>
    </p:spTree>
    <p:extLst>
      <p:ext uri="{BB962C8B-B14F-4D97-AF65-F5344CB8AC3E}">
        <p14:creationId xmlns:p14="http://schemas.microsoft.com/office/powerpoint/2010/main" val="4171959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3821EA2-0698-4D51-96F3-F338013AA0F6}" type="datetimeFigureOut">
              <a:rPr lang="en-US" smtClean="0"/>
              <a:t>9/18/2022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D7D12B7-35A1-42FD-9809-353FEC32ABB7}" type="slidenum">
              <a:rPr lang="en-US" smtClean="0"/>
              <a:t>‹#›</a:t>
            </a:fld>
            <a:endParaRPr lang="en-US"/>
          </a:p>
        </p:txBody>
      </p:sp>
    </p:spTree>
    <p:extLst>
      <p:ext uri="{BB962C8B-B14F-4D97-AF65-F5344CB8AC3E}">
        <p14:creationId xmlns:p14="http://schemas.microsoft.com/office/powerpoint/2010/main" val="375400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821EA2-0698-4D51-96F3-F338013AA0F6}"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9D7D12B7-35A1-42FD-9809-353FEC32ABB7}" type="slidenum">
              <a:rPr lang="en-US" smtClean="0"/>
              <a:t>‹#›</a:t>
            </a:fld>
            <a:endParaRPr lang="en-US"/>
          </a:p>
        </p:txBody>
      </p:sp>
    </p:spTree>
    <p:extLst>
      <p:ext uri="{BB962C8B-B14F-4D97-AF65-F5344CB8AC3E}">
        <p14:creationId xmlns:p14="http://schemas.microsoft.com/office/powerpoint/2010/main" val="166958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3821EA2-0698-4D51-96F3-F338013AA0F6}" type="datetimeFigureOut">
              <a:rPr lang="en-US" smtClean="0"/>
              <a:t>9/18/2022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D7D12B7-35A1-42FD-9809-353FEC32ABB7}" type="slidenum">
              <a:rPr lang="en-US" smtClean="0"/>
              <a:t>‹#›</a:t>
            </a:fld>
            <a:endParaRPr lang="en-US"/>
          </a:p>
        </p:txBody>
      </p:sp>
    </p:spTree>
    <p:extLst>
      <p:ext uri="{BB962C8B-B14F-4D97-AF65-F5344CB8AC3E}">
        <p14:creationId xmlns:p14="http://schemas.microsoft.com/office/powerpoint/2010/main" val="164165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821EA2-0698-4D51-96F3-F338013AA0F6}"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D12B7-35A1-42FD-9809-353FEC32ABB7}" type="slidenum">
              <a:rPr lang="en-US" smtClean="0"/>
              <a:t>‹#›</a:t>
            </a:fld>
            <a:endParaRPr lang="en-US"/>
          </a:p>
        </p:txBody>
      </p:sp>
    </p:spTree>
    <p:extLst>
      <p:ext uri="{BB962C8B-B14F-4D97-AF65-F5344CB8AC3E}">
        <p14:creationId xmlns:p14="http://schemas.microsoft.com/office/powerpoint/2010/main" val="364715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821EA2-0698-4D51-96F3-F338013AA0F6}" type="datetimeFigureOut">
              <a:rPr lang="en-US" smtClean="0"/>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D12B7-35A1-42FD-9809-353FEC32ABB7}" type="slidenum">
              <a:rPr lang="en-US" smtClean="0"/>
              <a:t>‹#›</a:t>
            </a:fld>
            <a:endParaRPr lang="en-US"/>
          </a:p>
        </p:txBody>
      </p:sp>
    </p:spTree>
    <p:extLst>
      <p:ext uri="{BB962C8B-B14F-4D97-AF65-F5344CB8AC3E}">
        <p14:creationId xmlns:p14="http://schemas.microsoft.com/office/powerpoint/2010/main" val="383291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821EA2-0698-4D51-96F3-F338013AA0F6}" type="datetimeFigureOut">
              <a:rPr lang="en-US" smtClean="0"/>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D12B7-35A1-42FD-9809-353FEC32ABB7}" type="slidenum">
              <a:rPr lang="en-US" smtClean="0"/>
              <a:t>‹#›</a:t>
            </a:fld>
            <a:endParaRPr lang="en-US"/>
          </a:p>
        </p:txBody>
      </p:sp>
    </p:spTree>
    <p:extLst>
      <p:ext uri="{BB962C8B-B14F-4D97-AF65-F5344CB8AC3E}">
        <p14:creationId xmlns:p14="http://schemas.microsoft.com/office/powerpoint/2010/main" val="7285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21EA2-0698-4D51-96F3-F338013AA0F6}" type="datetimeFigureOut">
              <a:rPr lang="en-US" smtClean="0"/>
              <a:t>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D12B7-35A1-42FD-9809-353FEC32ABB7}" type="slidenum">
              <a:rPr lang="en-US" smtClean="0"/>
              <a:t>‹#›</a:t>
            </a:fld>
            <a:endParaRPr lang="en-US"/>
          </a:p>
        </p:txBody>
      </p:sp>
    </p:spTree>
    <p:extLst>
      <p:ext uri="{BB962C8B-B14F-4D97-AF65-F5344CB8AC3E}">
        <p14:creationId xmlns:p14="http://schemas.microsoft.com/office/powerpoint/2010/main" val="185963448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3821EA2-0698-4D51-96F3-F338013AA0F6}" type="datetimeFigureOut">
              <a:rPr lang="en-US" smtClean="0"/>
              <a:t>9/18/2022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D7D12B7-35A1-42FD-9809-353FEC32ABB7}" type="slidenum">
              <a:rPr lang="en-US" smtClean="0"/>
              <a:t>‹#›</a:t>
            </a:fld>
            <a:endParaRPr lang="en-US"/>
          </a:p>
        </p:txBody>
      </p:sp>
    </p:spTree>
    <p:extLst>
      <p:ext uri="{BB962C8B-B14F-4D97-AF65-F5344CB8AC3E}">
        <p14:creationId xmlns:p14="http://schemas.microsoft.com/office/powerpoint/2010/main" val="30953105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21EA2-0698-4D51-96F3-F338013AA0F6}"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D12B7-35A1-42FD-9809-353FEC32ABB7}" type="slidenum">
              <a:rPr lang="en-US" smtClean="0"/>
              <a:t>‹#›</a:t>
            </a:fld>
            <a:endParaRPr lang="en-US"/>
          </a:p>
        </p:txBody>
      </p:sp>
    </p:spTree>
    <p:extLst>
      <p:ext uri="{BB962C8B-B14F-4D97-AF65-F5344CB8AC3E}">
        <p14:creationId xmlns:p14="http://schemas.microsoft.com/office/powerpoint/2010/main" val="354399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3821EA2-0698-4D51-96F3-F338013AA0F6}" type="datetimeFigureOut">
              <a:rPr lang="en-US" smtClean="0"/>
              <a:t>9/18/2022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D7D12B7-35A1-42FD-9809-353FEC32ABB7}"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6446371"/>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solidFill>
                  <a:schemeClr val="tx1"/>
                </a:solidFill>
                <a:latin typeface="Times New Roman" panose="02020603050405020304" pitchFamily="18" charset="0"/>
                <a:cs typeface="Times New Roman" panose="02020603050405020304" pitchFamily="18" charset="0"/>
              </a:rPr>
              <a:t>Data Visualization Using </a:t>
            </a:r>
            <a:r>
              <a:rPr lang="en-US" cap="none" dirty="0" err="1" smtClean="0">
                <a:solidFill>
                  <a:schemeClr val="tx1"/>
                </a:solidFill>
                <a:latin typeface="Times New Roman" panose="02020603050405020304" pitchFamily="18" charset="0"/>
                <a:cs typeface="Times New Roman" panose="02020603050405020304" pitchFamily="18" charset="0"/>
              </a:rPr>
              <a:t>Plotly</a:t>
            </a:r>
            <a:r>
              <a:rPr lang="en-US" cap="none" dirty="0" smtClean="0">
                <a:solidFill>
                  <a:schemeClr val="tx1"/>
                </a:solidFill>
                <a:latin typeface="Times New Roman" panose="02020603050405020304" pitchFamily="18" charset="0"/>
                <a:cs typeface="Times New Roman" panose="02020603050405020304" pitchFamily="18" charset="0"/>
              </a:rPr>
              <a:t> Package (Python)</a:t>
            </a:r>
            <a:endParaRPr lang="en-US" cap="none"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82194" y="3793108"/>
            <a:ext cx="9144000" cy="1655762"/>
          </a:xfrm>
        </p:spPr>
        <p:txBody>
          <a:bodyPr>
            <a:normAutofit/>
          </a:bodyPr>
          <a:lstStyle/>
          <a:p>
            <a:r>
              <a:rPr lang="en-US" sz="2400" cap="none" dirty="0" smtClean="0">
                <a:solidFill>
                  <a:schemeClr val="tx1"/>
                </a:solidFill>
                <a:latin typeface="Times New Roman" panose="02020603050405020304" pitchFamily="18" charset="0"/>
                <a:cs typeface="Times New Roman" panose="02020603050405020304" pitchFamily="18" charset="0"/>
              </a:rPr>
              <a:t>By: Lara Baltaji</a:t>
            </a:r>
            <a:endParaRPr lang="en-US" sz="24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664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cap="none" dirty="0" smtClean="0">
                <a:solidFill>
                  <a:schemeClr val="tx1"/>
                </a:solidFill>
              </a:rPr>
              <a:t>About the Dataset:</a:t>
            </a:r>
            <a:endParaRPr lang="en-US" sz="4400" b="1" cap="none" dirty="0">
              <a:solidFill>
                <a:schemeClr val="tx1"/>
              </a:solidFill>
            </a:endParaRPr>
          </a:p>
        </p:txBody>
      </p:sp>
      <p:sp>
        <p:nvSpPr>
          <p:cNvPr id="3" name="Content Placeholder 2"/>
          <p:cNvSpPr>
            <a:spLocks noGrp="1"/>
          </p:cNvSpPr>
          <p:nvPr>
            <p:ph idx="1"/>
          </p:nvPr>
        </p:nvSpPr>
        <p:spPr>
          <a:xfrm>
            <a:off x="403771" y="2237866"/>
            <a:ext cx="4536719" cy="3678303"/>
          </a:xfrm>
        </p:spPr>
        <p:txBody>
          <a:bodyPr anchor="t"/>
          <a:lstStyle/>
          <a:p>
            <a:pPr marL="0" indent="0" algn="just">
              <a:buNone/>
            </a:pPr>
            <a:r>
              <a:rPr lang="en-US" dirty="0" smtClean="0"/>
              <a:t>The dataset that was used for plotting the visualizations was taken from Kaggle, an online data science platform that provides free-to-download datasets, data science courses, codes and much more. The dataset shows the unemployment rates per education level, nationality and gender. The source is GASTAT. The data was taken from 18 different files from the first quarter of 2017 till the second quarter of 2021. </a:t>
            </a:r>
            <a:endParaRPr lang="en-US" dirty="0"/>
          </a:p>
        </p:txBody>
      </p:sp>
      <p:pic>
        <p:nvPicPr>
          <p:cNvPr id="4" name="Picture 3"/>
          <p:cNvPicPr>
            <a:picLocks noChangeAspect="1"/>
          </p:cNvPicPr>
          <p:nvPr/>
        </p:nvPicPr>
        <p:blipFill>
          <a:blip r:embed="rId2"/>
          <a:stretch>
            <a:fillRect/>
          </a:stretch>
        </p:blipFill>
        <p:spPr>
          <a:xfrm>
            <a:off x="5200224" y="1838785"/>
            <a:ext cx="6410583" cy="4862265"/>
          </a:xfrm>
          <a:prstGeom prst="rect">
            <a:avLst/>
          </a:prstGeom>
        </p:spPr>
      </p:pic>
    </p:spTree>
    <p:extLst>
      <p:ext uri="{BB962C8B-B14F-4D97-AF65-F5344CB8AC3E}">
        <p14:creationId xmlns:p14="http://schemas.microsoft.com/office/powerpoint/2010/main" val="3793951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847" y="415552"/>
            <a:ext cx="11029616" cy="1013800"/>
          </a:xfrm>
        </p:spPr>
        <p:txBody>
          <a:bodyPr>
            <a:normAutofit/>
          </a:bodyPr>
          <a:lstStyle/>
          <a:p>
            <a:r>
              <a:rPr lang="en-US" sz="4000" b="1" cap="none" dirty="0" smtClean="0">
                <a:solidFill>
                  <a:schemeClr val="tx1"/>
                </a:solidFill>
              </a:rPr>
              <a:t>Bar Plot: Unemployment Rate by Gender</a:t>
            </a:r>
            <a:endParaRPr lang="en-US" sz="4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68" y="1791018"/>
            <a:ext cx="9487320" cy="5066982"/>
          </a:xfrm>
          <a:prstGeom prst="rect">
            <a:avLst/>
          </a:prstGeom>
        </p:spPr>
      </p:pic>
    </p:spTree>
    <p:extLst>
      <p:ext uri="{BB962C8B-B14F-4D97-AF65-F5344CB8AC3E}">
        <p14:creationId xmlns:p14="http://schemas.microsoft.com/office/powerpoint/2010/main" val="948915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2009" y="300338"/>
            <a:ext cx="11029616" cy="1013800"/>
          </a:xfrm>
        </p:spPr>
        <p:txBody>
          <a:bodyPr>
            <a:normAutofit/>
          </a:bodyPr>
          <a:lstStyle/>
          <a:p>
            <a:r>
              <a:rPr lang="en-US" sz="4000" b="1" cap="none" dirty="0" smtClean="0">
                <a:solidFill>
                  <a:schemeClr val="tx1"/>
                </a:solidFill>
              </a:rPr>
              <a:t>Bar Plot: Unemployment Rate by Degree Level</a:t>
            </a:r>
            <a:endParaRPr lang="en-US" sz="4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08" y="1314138"/>
            <a:ext cx="10200706" cy="5543862"/>
          </a:xfrm>
          <a:prstGeom prst="rect">
            <a:avLst/>
          </a:prstGeom>
        </p:spPr>
      </p:pic>
    </p:spTree>
    <p:extLst>
      <p:ext uri="{BB962C8B-B14F-4D97-AF65-F5344CB8AC3E}">
        <p14:creationId xmlns:p14="http://schemas.microsoft.com/office/powerpoint/2010/main" val="3348522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1191" y="197189"/>
            <a:ext cx="11029616" cy="1013800"/>
          </a:xfrm>
        </p:spPr>
        <p:txBody>
          <a:bodyPr>
            <a:normAutofit fontScale="90000"/>
          </a:bodyPr>
          <a:lstStyle/>
          <a:p>
            <a:r>
              <a:rPr lang="en-US" sz="4000" b="1" cap="none" dirty="0" smtClean="0">
                <a:solidFill>
                  <a:schemeClr val="tx1"/>
                </a:solidFill>
              </a:rPr>
              <a:t>Box Plot: Unemployment Rate by Nationality and Gender</a:t>
            </a:r>
            <a:endParaRPr lang="en-US" sz="4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21" y="1210989"/>
            <a:ext cx="10268779" cy="5580858"/>
          </a:xfrm>
          <a:prstGeom prst="rect">
            <a:avLst/>
          </a:prstGeom>
        </p:spPr>
      </p:pic>
    </p:spTree>
    <p:extLst>
      <p:ext uri="{BB962C8B-B14F-4D97-AF65-F5344CB8AC3E}">
        <p14:creationId xmlns:p14="http://schemas.microsoft.com/office/powerpoint/2010/main" val="2583056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120" y="1191432"/>
            <a:ext cx="10609972" cy="5666568"/>
          </a:xfrm>
        </p:spPr>
      </p:pic>
      <p:sp>
        <p:nvSpPr>
          <p:cNvPr id="5" name="Title 1"/>
          <p:cNvSpPr>
            <a:spLocks noGrp="1"/>
          </p:cNvSpPr>
          <p:nvPr>
            <p:ph type="title"/>
          </p:nvPr>
        </p:nvSpPr>
        <p:spPr>
          <a:xfrm>
            <a:off x="472010" y="177632"/>
            <a:ext cx="11029616" cy="1013800"/>
          </a:xfrm>
        </p:spPr>
        <p:txBody>
          <a:bodyPr>
            <a:normAutofit/>
          </a:bodyPr>
          <a:lstStyle/>
          <a:p>
            <a:r>
              <a:rPr lang="en-US" sz="4000" b="1" cap="none" dirty="0" smtClean="0">
                <a:solidFill>
                  <a:schemeClr val="tx1"/>
                </a:solidFill>
              </a:rPr>
              <a:t>Line Plot: Unemployment Rate by Gender Over Time</a:t>
            </a:r>
            <a:endParaRPr lang="en-US" sz="4000" dirty="0">
              <a:solidFill>
                <a:schemeClr val="tx1"/>
              </a:solidFill>
            </a:endParaRPr>
          </a:p>
        </p:txBody>
      </p:sp>
    </p:spTree>
    <p:extLst>
      <p:ext uri="{BB962C8B-B14F-4D97-AF65-F5344CB8AC3E}">
        <p14:creationId xmlns:p14="http://schemas.microsoft.com/office/powerpoint/2010/main" val="406959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1191" y="251780"/>
            <a:ext cx="11029616" cy="1013800"/>
          </a:xfrm>
        </p:spPr>
        <p:txBody>
          <a:bodyPr>
            <a:normAutofit fontScale="90000"/>
          </a:bodyPr>
          <a:lstStyle/>
          <a:p>
            <a:r>
              <a:rPr lang="en-US" sz="4000" b="1" cap="none" dirty="0" smtClean="0">
                <a:solidFill>
                  <a:schemeClr val="tx1"/>
                </a:solidFill>
              </a:rPr>
              <a:t>Bar Plot: Unemployment Rate by Degree Level and Gender</a:t>
            </a:r>
            <a:endParaRPr lang="en-US" sz="40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3973"/>
          <a:stretch/>
        </p:blipFill>
        <p:spPr>
          <a:xfrm>
            <a:off x="581191" y="1265580"/>
            <a:ext cx="10904332" cy="5592420"/>
          </a:xfrm>
          <a:prstGeom prst="rect">
            <a:avLst/>
          </a:prstGeom>
        </p:spPr>
      </p:pic>
    </p:spTree>
    <p:extLst>
      <p:ext uri="{BB962C8B-B14F-4D97-AF65-F5344CB8AC3E}">
        <p14:creationId xmlns:p14="http://schemas.microsoft.com/office/powerpoint/2010/main" val="3118323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8486" y="559557"/>
            <a:ext cx="11029616" cy="733317"/>
          </a:xfrm>
        </p:spPr>
        <p:txBody>
          <a:bodyPr>
            <a:normAutofit fontScale="90000"/>
          </a:bodyPr>
          <a:lstStyle/>
          <a:p>
            <a:r>
              <a:rPr lang="en-US" sz="4000" b="1" cap="none" dirty="0" smtClean="0">
                <a:solidFill>
                  <a:schemeClr val="tx1"/>
                </a:solidFill>
              </a:rPr>
              <a:t>Bar Plot: Unemployment Rate by Degree Level Over Time</a:t>
            </a:r>
            <a:endParaRPr lang="en-US" sz="4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190" y="1405719"/>
            <a:ext cx="10156793" cy="5424533"/>
          </a:xfrm>
          <a:prstGeom prst="rect">
            <a:avLst/>
          </a:prstGeom>
        </p:spPr>
      </p:pic>
    </p:spTree>
    <p:extLst>
      <p:ext uri="{BB962C8B-B14F-4D97-AF65-F5344CB8AC3E}">
        <p14:creationId xmlns:p14="http://schemas.microsoft.com/office/powerpoint/2010/main" val="1740996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3529106" y="2606720"/>
            <a:ext cx="5642189" cy="1487608"/>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800" b="1" cap="none" dirty="0" smtClean="0">
                <a:solidFill>
                  <a:schemeClr val="tx1"/>
                </a:solidFill>
              </a:rPr>
              <a:t>Thank You!</a:t>
            </a:r>
            <a:endParaRPr lang="en-US" sz="8800" dirty="0">
              <a:solidFill>
                <a:schemeClr val="tx1"/>
              </a:solidFill>
            </a:endParaRPr>
          </a:p>
        </p:txBody>
      </p:sp>
    </p:spTree>
    <p:extLst>
      <p:ext uri="{BB962C8B-B14F-4D97-AF65-F5344CB8AC3E}">
        <p14:creationId xmlns:p14="http://schemas.microsoft.com/office/powerpoint/2010/main" val="929221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55</TotalTime>
  <Words>145</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Times New Roman</vt:lpstr>
      <vt:lpstr>Wingdings 2</vt:lpstr>
      <vt:lpstr>Dividend</vt:lpstr>
      <vt:lpstr>Data Visualization Using Plotly Package (Python)</vt:lpstr>
      <vt:lpstr>About the Dataset:</vt:lpstr>
      <vt:lpstr>Bar Plot: Unemployment Rate by Gender</vt:lpstr>
      <vt:lpstr>Bar Plot: Unemployment Rate by Degree Level</vt:lpstr>
      <vt:lpstr>Box Plot: Unemployment Rate by Nationality and Gender</vt:lpstr>
      <vt:lpstr>Line Plot: Unemployment Rate by Gender Over Time</vt:lpstr>
      <vt:lpstr>Bar Plot: Unemployment Rate by Degree Level and Gender</vt:lpstr>
      <vt:lpstr>Bar Plot: Unemployment Rate by Degree Level Over Time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Using Plotly Package (Python)</dc:title>
  <dc:creator>Microsoft account</dc:creator>
  <cp:lastModifiedBy>Microsoft account</cp:lastModifiedBy>
  <cp:revision>6</cp:revision>
  <dcterms:created xsi:type="dcterms:W3CDTF">2022-09-18T12:54:45Z</dcterms:created>
  <dcterms:modified xsi:type="dcterms:W3CDTF">2022-09-18T13:50:55Z</dcterms:modified>
</cp:coreProperties>
</file>