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91" r:id="rId6"/>
    <p:sldId id="292" r:id="rId7"/>
    <p:sldId id="293" r:id="rId8"/>
    <p:sldId id="294" r:id="rId9"/>
    <p:sldId id="259" r:id="rId10"/>
    <p:sldId id="295" r:id="rId11"/>
    <p:sldId id="296" r:id="rId12"/>
    <p:sldId id="298" r:id="rId13"/>
    <p:sldId id="299" r:id="rId14"/>
    <p:sldId id="300" r:id="rId15"/>
    <p:sldId id="301" r:id="rId16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Fira Sans Extra Condensed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C9CD30-3167-45FF-8A0E-4272EE0D6BCA}">
  <a:tblStyle styleId="{36C9CD30-3167-45FF-8A0E-4272EE0D6B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514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37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65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41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52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36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66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6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3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431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58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154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Genre</a:t>
            </a:r>
            <a:br>
              <a:rPr lang="en" dirty="0"/>
            </a:br>
            <a:r>
              <a:rPr lang="en" dirty="0"/>
              <a:t>Classification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731600" y="2692341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Based On Lyrics</a:t>
            </a:r>
            <a:endParaRPr sz="2400" b="1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563788" y="1841617"/>
            <a:ext cx="2814500" cy="8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Sample: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5000 Rows – Top 5 GENRE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32551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2" name="Google Shape;432;p18"/>
          <p:cNvGrpSpPr/>
          <p:nvPr/>
        </p:nvGrpSpPr>
        <p:grpSpPr>
          <a:xfrm>
            <a:off x="4122280" y="1777136"/>
            <a:ext cx="4725888" cy="1682919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02713" y="2452696"/>
            <a:ext cx="4323226" cy="333158"/>
            <a:chOff x="4134997" y="2392517"/>
            <a:chExt cx="4323226" cy="333158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477023" y="239251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Initialized and transformed on the lyrics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TFIDF Vectorizer</a:t>
              </a:r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8"/>
            <a:chOff x="4122280" y="4400167"/>
            <a:chExt cx="4412143" cy="33180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4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Multi-Label Classification Estimators</a:t>
            </a:r>
            <a:endParaRPr dirty="0"/>
          </a:p>
        </p:txBody>
      </p:sp>
      <p:grpSp>
        <p:nvGrpSpPr>
          <p:cNvPr id="611" name="Google Shape;611;p21"/>
          <p:cNvGrpSpPr/>
          <p:nvPr/>
        </p:nvGrpSpPr>
        <p:grpSpPr>
          <a:xfrm>
            <a:off x="3848927" y="1611465"/>
            <a:ext cx="3851025" cy="878273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Label Powerset: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 dirty="0">
                    <a:latin typeface="Roboto"/>
                    <a:ea typeface="Roboto"/>
                    <a:cs typeface="Roboto"/>
                    <a:sym typeface="Roboto"/>
                  </a:rPr>
                  <a:t>Transforms the problem to a multi-class classification by giving a unique class for every unique combination of genres</a:t>
                </a:r>
                <a:endParaRPr sz="105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2451953" y="2723492"/>
            <a:ext cx="3989204" cy="92566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Classifier Chains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latin typeface="Roboto"/>
                    <a:ea typeface="Roboto"/>
                    <a:cs typeface="Roboto"/>
                    <a:sym typeface="Roboto"/>
                  </a:rPr>
                  <a:t>Forms classifier chain that preserves the label correlations</a:t>
                </a: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1054960" y="3649151"/>
            <a:ext cx="4131067" cy="955137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Binary Relevance</a:t>
                </a: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latin typeface="Roboto"/>
                    <a:ea typeface="Roboto"/>
                    <a:cs typeface="Roboto"/>
                    <a:sym typeface="Roboto"/>
                  </a:rPr>
                  <a:t> treats each label as a separate binary classification task.</a:t>
                </a: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V="1">
            <a:off x="5186027" y="3603144"/>
            <a:ext cx="845472" cy="52359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V="1">
            <a:off x="6441157" y="2446085"/>
            <a:ext cx="863327" cy="74025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" name="Google Shape;630;p21"/>
          <p:cNvSpPr txBox="1"/>
          <p:nvPr/>
        </p:nvSpPr>
        <p:spPr>
          <a:xfrm>
            <a:off x="698733" y="1427575"/>
            <a:ext cx="2172527" cy="3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is the </a:t>
            </a: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difference between multi-class and multi-label classification problems?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815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2244206" y="1418086"/>
            <a:ext cx="3235661" cy="3529765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Multinomial Naïve Bayes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Guassian</a:t>
            </a:r>
            <a:r>
              <a:rPr lang="en-US" dirty="0"/>
              <a:t> Naïve Bayes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17"/>
          <p:cNvSpPr/>
          <p:nvPr/>
        </p:nvSpPr>
        <p:spPr>
          <a:xfrm>
            <a:off x="1965492" y="1327283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37881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2121886" y="1483677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271038" y="818344"/>
            <a:ext cx="8808114" cy="863682"/>
            <a:chOff x="587728" y="1083621"/>
            <a:chExt cx="3343200" cy="1550255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88" y="2302076"/>
              <a:ext cx="319897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587728" y="1083621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US" sz="1800" dirty="0">
                  <a:solidFill>
                    <a:schemeClr val="tx1"/>
                  </a:solidFill>
                  <a:latin typeface="Söhne"/>
                </a:rPr>
                <a:t>We applied each of the three multi-label estimators on the following ML models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333;p17">
            <a:extLst>
              <a:ext uri="{FF2B5EF4-FFF2-40B4-BE49-F238E27FC236}">
                <a16:creationId xmlns="" xmlns:a16="http://schemas.microsoft.com/office/drawing/2014/main" id="{5FC25B3A-D961-5EBC-3E58-BCAB8033539D}"/>
              </a:ext>
            </a:extLst>
          </p:cNvPr>
          <p:cNvSpPr/>
          <p:nvPr/>
        </p:nvSpPr>
        <p:spPr>
          <a:xfrm>
            <a:off x="6003009" y="1372683"/>
            <a:ext cx="1228334" cy="693997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18 models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2555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2244206" y="1418086"/>
            <a:ext cx="3235661" cy="3529765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BERT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Bidirectional Encoder Representation from Transformers</a:t>
            </a:r>
            <a:endParaRPr lang="en-US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MLP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17"/>
          <p:cNvSpPr/>
          <p:nvPr/>
        </p:nvSpPr>
        <p:spPr>
          <a:xfrm>
            <a:off x="1965492" y="1327283"/>
            <a:ext cx="784800" cy="78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37881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Models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2121886" y="1483677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271038" y="818344"/>
            <a:ext cx="8808114" cy="863682"/>
            <a:chOff x="587728" y="1083621"/>
            <a:chExt cx="3343200" cy="1550255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88" y="2302076"/>
              <a:ext cx="319897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587728" y="1083621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US" sz="1800" dirty="0">
                  <a:solidFill>
                    <a:schemeClr val="tx1"/>
                  </a:solidFill>
                  <a:latin typeface="Söhne"/>
                </a:rPr>
                <a:t>We applied the following Deep Learning Models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333;p17">
            <a:extLst>
              <a:ext uri="{FF2B5EF4-FFF2-40B4-BE49-F238E27FC236}">
                <a16:creationId xmlns="" xmlns:a16="http://schemas.microsoft.com/office/drawing/2014/main" id="{5FC25B3A-D961-5EBC-3E58-BCAB8033539D}"/>
              </a:ext>
            </a:extLst>
          </p:cNvPr>
          <p:cNvSpPr/>
          <p:nvPr/>
        </p:nvSpPr>
        <p:spPr>
          <a:xfrm>
            <a:off x="5950174" y="1357932"/>
            <a:ext cx="1003076" cy="69399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 DL models</a:t>
            </a:r>
          </a:p>
        </p:txBody>
      </p:sp>
    </p:spTree>
    <p:extLst>
      <p:ext uri="{BB962C8B-B14F-4D97-AF65-F5344CB8AC3E}">
        <p14:creationId xmlns:p14="http://schemas.microsoft.com/office/powerpoint/2010/main" val="136774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328733" y="36749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Results</a:t>
            </a:r>
            <a:endParaRPr dirty="0"/>
          </a:p>
        </p:txBody>
      </p:sp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picture containing text, screenshot, font, number&#10;&#10;Description automatically generated">
            <a:extLst>
              <a:ext uri="{FF2B5EF4-FFF2-40B4-BE49-F238E27FC236}">
                <a16:creationId xmlns="" xmlns:a16="http://schemas.microsoft.com/office/drawing/2014/main" id="{F995D822-8164-2A8D-F846-F4C85DD7E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86" y="885475"/>
            <a:ext cx="4180205" cy="4084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17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328733" y="36749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5" name="Google Shape;333;p17">
            <a:extLst>
              <a:ext uri="{FF2B5EF4-FFF2-40B4-BE49-F238E27FC236}">
                <a16:creationId xmlns="" xmlns:a16="http://schemas.microsoft.com/office/drawing/2014/main" id="{46FEEC2F-8AC9-F560-82FE-F8B6AE500F5C}"/>
              </a:ext>
            </a:extLst>
          </p:cNvPr>
          <p:cNvSpPr/>
          <p:nvPr/>
        </p:nvSpPr>
        <p:spPr>
          <a:xfrm>
            <a:off x="1820170" y="1140899"/>
            <a:ext cx="5392288" cy="3223764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b="1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Room </a:t>
            </a:r>
            <a:r>
              <a:rPr lang="en-US" sz="1800" dirty="0"/>
              <a:t>for improvement in accuracy results by: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    - </a:t>
            </a:r>
            <a:r>
              <a:rPr lang="en-US" sz="1800" dirty="0" smtClean="0"/>
              <a:t>S</a:t>
            </a:r>
            <a:r>
              <a:rPr lang="en-US" sz="1800" dirty="0" smtClean="0"/>
              <a:t>ampling to cover for the label imbalance</a:t>
            </a:r>
            <a:endParaRPr lang="en-US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    - </a:t>
            </a:r>
            <a:r>
              <a:rPr lang="en-US" sz="1800" dirty="0" smtClean="0"/>
              <a:t>Hyper parameter </a:t>
            </a:r>
            <a:r>
              <a:rPr lang="en-US" sz="1800" dirty="0"/>
              <a:t>tuning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    - Using a larger subset of the </a:t>
            </a:r>
            <a:r>
              <a:rPr lang="en-US" sz="1800" dirty="0" smtClean="0"/>
              <a:t>data</a:t>
            </a:r>
            <a:endParaRPr lang="en-US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- Stacked models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1057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Agenda: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182699" y="1118300"/>
            <a:ext cx="2621813" cy="596100"/>
            <a:chOff x="3297249" y="1109874"/>
            <a:chExt cx="262181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37862" y="122218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4833200" y="1109706"/>
            <a:ext cx="2653469" cy="596100"/>
            <a:chOff x="6033350" y="1109875"/>
            <a:chExt cx="2653469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05619" y="12420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Models Results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1182684" y="2459419"/>
            <a:ext cx="3251508" cy="596100"/>
            <a:chOff x="3297248" y="2589598"/>
            <a:chExt cx="3251508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37876" y="2722029"/>
              <a:ext cx="261088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Purpose of Project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182684" y="3757865"/>
            <a:ext cx="2653473" cy="596100"/>
            <a:chOff x="3297248" y="4055023"/>
            <a:chExt cx="2653473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21" y="421419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Methodology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4833200" y="2459419"/>
            <a:ext cx="4131185" cy="596100"/>
            <a:chOff x="6033350" y="2616950"/>
            <a:chExt cx="4131185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5618" y="2749381"/>
              <a:ext cx="345891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Conclusion/Integrating the model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4833192" y="3774835"/>
            <a:ext cx="2729646" cy="596100"/>
            <a:chOff x="6033350" y="4056000"/>
            <a:chExt cx="2729646" cy="596100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4230289"/>
              <a:ext cx="2057373" cy="420928"/>
              <a:chOff x="6705623" y="4311051"/>
              <a:chExt cx="2057373" cy="420928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81796" y="43110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Recommendations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 flipH="1">
            <a:off x="1480734" y="1714400"/>
            <a:ext cx="15" cy="7450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1480734" y="3055519"/>
            <a:ext cx="0" cy="7023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5131250" y="1705806"/>
            <a:ext cx="0" cy="753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 flipH="1">
            <a:off x="5131242" y="3055519"/>
            <a:ext cx="8" cy="7193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1416016" y="1603514"/>
            <a:ext cx="6251464" cy="670459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1446268" y="815347"/>
            <a:ext cx="6251464" cy="660416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318407" y="21101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 Introduction</a:t>
            </a:r>
            <a:endParaRPr dirty="0"/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1313260" y="631413"/>
            <a:ext cx="5614623" cy="1066800"/>
            <a:chOff x="5812570" y="1277520"/>
            <a:chExt cx="2671398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326805" y="1768713"/>
              <a:ext cx="2157163" cy="294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0" i="0" dirty="0">
                  <a:solidFill>
                    <a:schemeClr val="tx1"/>
                  </a:solidFill>
                  <a:effectLst/>
                  <a:latin typeface="Söhne"/>
                </a:rPr>
                <a:t>The music industry has become an integral part of society's lifestyle in several countries</a:t>
              </a:r>
              <a:r>
                <a:rPr lang="en-US" b="0" i="0" dirty="0">
                  <a:solidFill>
                    <a:schemeClr val="tx1"/>
                  </a:solidFill>
                  <a:effectLst/>
                  <a:latin typeface="Söhne"/>
                </a:rPr>
                <a:t>.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2570" y="127752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1313260" y="1380625"/>
            <a:ext cx="5385939" cy="1066800"/>
            <a:chOff x="5638714" y="3602330"/>
            <a:chExt cx="2498228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155742" y="411214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0" i="0" dirty="0">
                  <a:solidFill>
                    <a:schemeClr val="tx1"/>
                  </a:solidFill>
                  <a:effectLst/>
                  <a:latin typeface="Söhne"/>
                </a:rPr>
                <a:t>Digital music streaming has led to the need for genre classification based on lyrics.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638714" y="360233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9" name="Google Shape;1437;p32">
            <a:extLst>
              <a:ext uri="{FF2B5EF4-FFF2-40B4-BE49-F238E27FC236}">
                <a16:creationId xmlns="" xmlns:a16="http://schemas.microsoft.com/office/drawing/2014/main" id="{343A696C-87EF-F3C7-A3C3-8A88374EFFAA}"/>
              </a:ext>
            </a:extLst>
          </p:cNvPr>
          <p:cNvSpPr/>
          <p:nvPr/>
        </p:nvSpPr>
        <p:spPr>
          <a:xfrm>
            <a:off x="1446268" y="2401724"/>
            <a:ext cx="6251464" cy="660416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0" name="Google Shape;1532;p32">
            <a:extLst>
              <a:ext uri="{FF2B5EF4-FFF2-40B4-BE49-F238E27FC236}">
                <a16:creationId xmlns="" xmlns:a16="http://schemas.microsoft.com/office/drawing/2014/main" id="{802E24A4-58B7-DC66-8BF6-F4368EBA108D}"/>
              </a:ext>
            </a:extLst>
          </p:cNvPr>
          <p:cNvSpPr txBox="1"/>
          <p:nvPr/>
        </p:nvSpPr>
        <p:spPr>
          <a:xfrm>
            <a:off x="1374788" y="2154369"/>
            <a:ext cx="1322844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AC01FFE-70B6-6F1E-8813-BE30FC3E005D}"/>
              </a:ext>
            </a:extLst>
          </p:cNvPr>
          <p:cNvSpPr txBox="1"/>
          <p:nvPr/>
        </p:nvSpPr>
        <p:spPr>
          <a:xfrm>
            <a:off x="2464519" y="2418799"/>
            <a:ext cx="537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The Music genre classification is a significant research topic in the field of music information retrieval</a:t>
            </a:r>
            <a:endParaRPr lang="en-US" sz="1600" dirty="0"/>
          </a:p>
        </p:txBody>
      </p:sp>
      <p:grpSp>
        <p:nvGrpSpPr>
          <p:cNvPr id="22" name="Google Shape;1533;p32">
            <a:extLst>
              <a:ext uri="{FF2B5EF4-FFF2-40B4-BE49-F238E27FC236}">
                <a16:creationId xmlns="" xmlns:a16="http://schemas.microsoft.com/office/drawing/2014/main" id="{E8EDDE7F-8970-CE18-617D-4DA70E1A7875}"/>
              </a:ext>
            </a:extLst>
          </p:cNvPr>
          <p:cNvGrpSpPr/>
          <p:nvPr/>
        </p:nvGrpSpPr>
        <p:grpSpPr>
          <a:xfrm>
            <a:off x="1360353" y="2952579"/>
            <a:ext cx="5381155" cy="1066800"/>
            <a:chOff x="5638714" y="3602330"/>
            <a:chExt cx="2498228" cy="1066800"/>
          </a:xfrm>
        </p:grpSpPr>
        <p:sp>
          <p:nvSpPr>
            <p:cNvPr id="23" name="Google Shape;1534;p32">
              <a:extLst>
                <a:ext uri="{FF2B5EF4-FFF2-40B4-BE49-F238E27FC236}">
                  <a16:creationId xmlns="" xmlns:a16="http://schemas.microsoft.com/office/drawing/2014/main" id="{F90C7093-AB25-E7BA-1A11-3CECCD13BA26}"/>
                </a:ext>
              </a:extLst>
            </p:cNvPr>
            <p:cNvSpPr txBox="1"/>
            <p:nvPr/>
          </p:nvSpPr>
          <p:spPr>
            <a:xfrm>
              <a:off x="6155742" y="411214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dirty="0">
                  <a:solidFill>
                    <a:schemeClr val="tx1"/>
                  </a:solidFill>
                  <a:effectLst/>
                  <a:latin typeface="Söhne"/>
                </a:rPr>
                <a:t>Multi-genre classification is even more challenging than single-genre classification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1536;p32">
              <a:extLst>
                <a:ext uri="{FF2B5EF4-FFF2-40B4-BE49-F238E27FC236}">
                  <a16:creationId xmlns="" xmlns:a16="http://schemas.microsoft.com/office/drawing/2014/main" id="{B2245306-E359-9D69-17C6-3B52E0B3E4BA}"/>
                </a:ext>
              </a:extLst>
            </p:cNvPr>
            <p:cNvSpPr txBox="1"/>
            <p:nvPr/>
          </p:nvSpPr>
          <p:spPr>
            <a:xfrm>
              <a:off x="5638714" y="360233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8" name="Google Shape;1436;p32">
            <a:extLst>
              <a:ext uri="{FF2B5EF4-FFF2-40B4-BE49-F238E27FC236}">
                <a16:creationId xmlns="" xmlns:a16="http://schemas.microsoft.com/office/drawing/2014/main" id="{595761E1-B603-C0A8-D204-527F620575C1}"/>
              </a:ext>
            </a:extLst>
          </p:cNvPr>
          <p:cNvSpPr/>
          <p:nvPr/>
        </p:nvSpPr>
        <p:spPr>
          <a:xfrm>
            <a:off x="1437829" y="3255302"/>
            <a:ext cx="6251464" cy="670459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" name="Google Shape;1529;p32">
            <a:extLst>
              <a:ext uri="{FF2B5EF4-FFF2-40B4-BE49-F238E27FC236}">
                <a16:creationId xmlns="" xmlns:a16="http://schemas.microsoft.com/office/drawing/2014/main" id="{62D5FAA3-732E-F413-2523-6C31CDAE1996}"/>
              </a:ext>
            </a:extLst>
          </p:cNvPr>
          <p:cNvGrpSpPr/>
          <p:nvPr/>
        </p:nvGrpSpPr>
        <p:grpSpPr>
          <a:xfrm>
            <a:off x="1337518" y="3694516"/>
            <a:ext cx="5624233" cy="1103390"/>
            <a:chOff x="5824111" y="1217087"/>
            <a:chExt cx="2675970" cy="1103390"/>
          </a:xfrm>
        </p:grpSpPr>
        <p:sp>
          <p:nvSpPr>
            <p:cNvPr id="30" name="Google Shape;1530;p32">
              <a:extLst>
                <a:ext uri="{FF2B5EF4-FFF2-40B4-BE49-F238E27FC236}">
                  <a16:creationId xmlns="" xmlns:a16="http://schemas.microsoft.com/office/drawing/2014/main" id="{321E4BF7-3F4D-F829-6CA2-A7BEEFFB36F8}"/>
                </a:ext>
              </a:extLst>
            </p:cNvPr>
            <p:cNvSpPr txBox="1"/>
            <p:nvPr/>
          </p:nvSpPr>
          <p:spPr>
            <a:xfrm>
              <a:off x="6342918" y="2025804"/>
              <a:ext cx="2157163" cy="294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b="0" i="0" dirty="0">
                  <a:solidFill>
                    <a:schemeClr val="tx1"/>
                  </a:solidFill>
                  <a:effectLst/>
                  <a:latin typeface="Söhne"/>
                </a:rPr>
                <a:t>Lyric-based genre classification is one approach that considers textual information to enhance classification accuracy</a:t>
              </a:r>
              <a:endParaRPr lang="en-US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endParaRPr lang="en-US" b="0" i="0" dirty="0">
                <a:solidFill>
                  <a:schemeClr val="tx1"/>
                </a:solidFill>
                <a:effectLst/>
                <a:latin typeface="Söhne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1532;p32">
              <a:extLst>
                <a:ext uri="{FF2B5EF4-FFF2-40B4-BE49-F238E27FC236}">
                  <a16:creationId xmlns="" xmlns:a16="http://schemas.microsoft.com/office/drawing/2014/main" id="{3E91F8EC-31B8-6B15-1721-67465634ED2C}"/>
                </a:ext>
              </a:extLst>
            </p:cNvPr>
            <p:cNvSpPr txBox="1"/>
            <p:nvPr/>
          </p:nvSpPr>
          <p:spPr>
            <a:xfrm>
              <a:off x="5824111" y="1217087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3" name="Google Shape;1437;p32">
            <a:extLst>
              <a:ext uri="{FF2B5EF4-FFF2-40B4-BE49-F238E27FC236}">
                <a16:creationId xmlns="" xmlns:a16="http://schemas.microsoft.com/office/drawing/2014/main" id="{2B647E67-5B8E-8599-1B7C-289D01515B47}"/>
              </a:ext>
            </a:extLst>
          </p:cNvPr>
          <p:cNvSpPr/>
          <p:nvPr/>
        </p:nvSpPr>
        <p:spPr>
          <a:xfrm>
            <a:off x="1437829" y="4078273"/>
            <a:ext cx="6251464" cy="660416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212258" y="2057839"/>
            <a:ext cx="8911265" cy="1265025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15926" y="21793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37881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2-Purpose of Project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272320" y="2335744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87" y="2179350"/>
            <a:ext cx="8993260" cy="1474156"/>
            <a:chOff x="695388" y="2072488"/>
            <a:chExt cx="3413474" cy="1133400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88" y="2302076"/>
              <a:ext cx="319897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765662" y="2072488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US" sz="3600" dirty="0">
                  <a:solidFill>
                    <a:schemeClr val="tx1"/>
                  </a:solidFill>
                  <a:latin typeface="Söhne"/>
                </a:rPr>
                <a:t>P</a:t>
              </a:r>
              <a:r>
                <a:rPr lang="en-US" sz="3600" b="0" i="0" dirty="0">
                  <a:solidFill>
                    <a:schemeClr val="tx1"/>
                  </a:solidFill>
                  <a:effectLst/>
                  <a:latin typeface="Söhne"/>
                </a:rPr>
                <a:t>redict the genre of a song using its lyrics</a:t>
              </a:r>
              <a:endParaRPr sz="3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119793-D79A-D5D4-880A-DB303B19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846" y="348956"/>
            <a:ext cx="2190307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Full </a:t>
            </a:r>
            <a:r>
              <a:rPr lang="en-US" dirty="0" err="1"/>
              <a:t>DataSet</a:t>
            </a:r>
            <a:endParaRPr lang="en-US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FE973865-20E9-A8D9-6D1C-C11211AC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20" y="1175562"/>
            <a:ext cx="7304160" cy="32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1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1D48B5-0012-A672-8DC2-D9635040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Pre-Processing Genre Column: </a:t>
            </a:r>
            <a:r>
              <a:rPr lang="en-US" dirty="0" err="1"/>
              <a:t>MultiLabel-Binarizer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="" xmlns:a16="http://schemas.microsoft.com/office/drawing/2014/main" id="{9957E95F-B84F-9925-F9DC-77B78B40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7" y="957989"/>
            <a:ext cx="885948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7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="" xmlns:a16="http://schemas.microsoft.com/office/drawing/2014/main" id="{5CDC52F5-0152-B90F-5AF8-8E1CEB5D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170"/>
            <a:ext cx="4901610" cy="38950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="" xmlns:a16="http://schemas.microsoft.com/office/drawing/2014/main" id="{3C45C095-4221-5CC5-AC04-58F55810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="" xmlns:a16="http://schemas.microsoft.com/office/drawing/2014/main" id="{56EDC281-512C-6932-009D-E6FD1B6C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26" y="1148315"/>
            <a:ext cx="3709462" cy="34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5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43FA06-7FF7-51FF-7E2F-781130EE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Sample: 5000 Rows – Top 5 Genre 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8BAA46B5-857E-29C5-00EC-A1DF5628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98" y="974910"/>
            <a:ext cx="4491377" cy="38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563788" y="1841617"/>
            <a:ext cx="2814500" cy="8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Sample: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5000 Rows – Top 5 GENRE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32551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of the Lyrics Column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79" y="1378935"/>
            <a:ext cx="4412143" cy="343590"/>
            <a:chOff x="4122280" y="1378935"/>
            <a:chExt cx="4104798" cy="343590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097078" y="1378935"/>
              <a:ext cx="213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THE/AND/WHERE/CAN…</a:t>
              </a: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9501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Removing Stop Words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SENTENCE-&gt; WORDS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Tokenization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6"/>
            <a:chOff x="4134997" y="2393875"/>
            <a:chExt cx="4399426" cy="331806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!/%/&amp;…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Special Characters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STEMMING-&gt; STEM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Stemming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334</Words>
  <Application>Microsoft Office PowerPoint</Application>
  <PresentationFormat>On-screen Show (16:9)</PresentationFormat>
  <Paragraphs>84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Fira Sans Extra Condensed SemiBold</vt:lpstr>
      <vt:lpstr>Fira Sans Extra Condensed</vt:lpstr>
      <vt:lpstr>Söhne</vt:lpstr>
      <vt:lpstr>Roboto</vt:lpstr>
      <vt:lpstr>Machine Learning Infographics by Slidesgo</vt:lpstr>
      <vt:lpstr>Music Genre Classification</vt:lpstr>
      <vt:lpstr>Agenda:</vt:lpstr>
      <vt:lpstr>1- Introduction</vt:lpstr>
      <vt:lpstr>2-Purpose of Project</vt:lpstr>
      <vt:lpstr>Full DataSet</vt:lpstr>
      <vt:lpstr>Pre-Processing Genre Column: MultiLabel-Binarizer</vt:lpstr>
      <vt:lpstr>Exploratory Data Analysis</vt:lpstr>
      <vt:lpstr>Sample: 5000 Rows – Top 5 Genre </vt:lpstr>
      <vt:lpstr>Preprocessing of the Lyrics Column</vt:lpstr>
      <vt:lpstr>Feature Engineering</vt:lpstr>
      <vt:lpstr>Multi-Label Classification Estimators</vt:lpstr>
      <vt:lpstr>Machine Learning Models</vt:lpstr>
      <vt:lpstr>Deep Learning Models</vt:lpstr>
      <vt:lpstr>Machine Learning Results</vt:lpstr>
      <vt:lpstr>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cp:lastModifiedBy>Microsoft account</cp:lastModifiedBy>
  <cp:revision>11</cp:revision>
  <dcterms:modified xsi:type="dcterms:W3CDTF">2023-05-03T09:19:15Z</dcterms:modified>
</cp:coreProperties>
</file>