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9" r:id="rId5"/>
    <p:sldId id="270" r:id="rId6"/>
    <p:sldId id="271" r:id="rId7"/>
    <p:sldId id="259" r:id="rId8"/>
    <p:sldId id="260" r:id="rId9"/>
    <p:sldId id="261" r:id="rId10"/>
    <p:sldId id="273" r:id="rId11"/>
    <p:sldId id="274" r:id="rId12"/>
    <p:sldId id="262" r:id="rId13"/>
    <p:sldId id="275" r:id="rId14"/>
    <p:sldId id="263" r:id="rId15"/>
    <p:sldId id="276" r:id="rId16"/>
    <p:sldId id="264" r:id="rId17"/>
    <p:sldId id="265" r:id="rId18"/>
    <p:sldId id="277" r:id="rId19"/>
    <p:sldId id="266" r:id="rId20"/>
    <p:sldId id="278" r:id="rId21"/>
    <p:sldId id="279" r:id="rId22"/>
    <p:sldId id="280" r:id="rId23"/>
    <p:sldId id="272"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9E"/>
    <a:srgbClr val="FF7D7D"/>
    <a:srgbClr val="FF4F4F"/>
    <a:srgbClr val="0044CC"/>
    <a:srgbClr val="003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50EE3-A1D6-451A-B8E4-8F59CAA57DE2}"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D4A32-309A-47A3-BE84-9E45F3BF5A61}" type="slidenum">
              <a:rPr lang="en-US" smtClean="0"/>
              <a:t>‹#›</a:t>
            </a:fld>
            <a:endParaRPr lang="en-US"/>
          </a:p>
        </p:txBody>
      </p:sp>
    </p:spTree>
    <p:extLst>
      <p:ext uri="{BB962C8B-B14F-4D97-AF65-F5344CB8AC3E}">
        <p14:creationId xmlns:p14="http://schemas.microsoft.com/office/powerpoint/2010/main" val="281074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CD4A32-309A-47A3-BE84-9E45F3BF5A61}" type="slidenum">
              <a:rPr lang="en-US" smtClean="0"/>
              <a:t>2</a:t>
            </a:fld>
            <a:endParaRPr lang="en-US"/>
          </a:p>
        </p:txBody>
      </p:sp>
    </p:spTree>
    <p:extLst>
      <p:ext uri="{BB962C8B-B14F-4D97-AF65-F5344CB8AC3E}">
        <p14:creationId xmlns:p14="http://schemas.microsoft.com/office/powerpoint/2010/main" val="89153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D4A32-309A-47A3-BE84-9E45F3BF5A61}" type="slidenum">
              <a:rPr lang="en-US" smtClean="0"/>
              <a:t>24</a:t>
            </a:fld>
            <a:endParaRPr lang="en-US"/>
          </a:p>
        </p:txBody>
      </p:sp>
    </p:spTree>
    <p:extLst>
      <p:ext uri="{BB962C8B-B14F-4D97-AF65-F5344CB8AC3E}">
        <p14:creationId xmlns:p14="http://schemas.microsoft.com/office/powerpoint/2010/main" val="2819397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500877-7D38-74C1-7724-D8BA64A338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F92BC87-3B4F-3426-B821-B9B73D3E0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5AB5F62-466E-7C93-47A3-B611EDDD4342}"/>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5" name="Footer Placeholder 4">
            <a:extLst>
              <a:ext uri="{FF2B5EF4-FFF2-40B4-BE49-F238E27FC236}">
                <a16:creationId xmlns="" xmlns:a16="http://schemas.microsoft.com/office/drawing/2014/main" id="{7FB9095E-8670-F9EF-37F4-BF945436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30A11CA-FC36-2A79-EB8A-259A70CCD852}"/>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314158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52B265-5AC9-2502-EB00-4F17967F0D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167D63A-17E0-DB57-273B-563A5684E0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2EC4E0B-369C-5BA0-E281-1D2A275E5A62}"/>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5" name="Footer Placeholder 4">
            <a:extLst>
              <a:ext uri="{FF2B5EF4-FFF2-40B4-BE49-F238E27FC236}">
                <a16:creationId xmlns="" xmlns:a16="http://schemas.microsoft.com/office/drawing/2014/main" id="{8606A31A-8465-1438-BEAD-A13577625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9769826-1E42-6C2C-7F10-32466B60328C}"/>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110138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F94CBCF-2DDC-5D3C-AE48-C1B44529A0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721C229-6603-4E11-E4D4-7DFB32D80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8E27EE-D9FC-23B1-07D7-8D80B4BFE108}"/>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5" name="Footer Placeholder 4">
            <a:extLst>
              <a:ext uri="{FF2B5EF4-FFF2-40B4-BE49-F238E27FC236}">
                <a16:creationId xmlns="" xmlns:a16="http://schemas.microsoft.com/office/drawing/2014/main" id="{409B0C57-524D-8719-88F9-236F58803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9475253-7F32-55DC-D2D1-A410B86A5B6B}"/>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181266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428971-3EE8-1838-A4F0-D3C2F3D54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9816308-E845-E4F2-1921-0BD9C86B7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E5A3C57-AEA9-DDCA-92B2-D55EDCCF5E54}"/>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5" name="Footer Placeholder 4">
            <a:extLst>
              <a:ext uri="{FF2B5EF4-FFF2-40B4-BE49-F238E27FC236}">
                <a16:creationId xmlns="" xmlns:a16="http://schemas.microsoft.com/office/drawing/2014/main" id="{F3564D06-6214-F0DF-DC77-C86BF1A3A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2A65C3B-5ECA-8B1C-0887-9DE1817C3865}"/>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400731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B4147D-368D-08D3-6C94-87EA7CABF4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497E4CA-B92F-222E-01E8-84398C9C1D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13593D4-D72F-D866-6097-39308FD8847E}"/>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5" name="Footer Placeholder 4">
            <a:extLst>
              <a:ext uri="{FF2B5EF4-FFF2-40B4-BE49-F238E27FC236}">
                <a16:creationId xmlns="" xmlns:a16="http://schemas.microsoft.com/office/drawing/2014/main" id="{1C5848C8-9155-0197-ED9C-0F4C6EA34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7B6C3FB-4F83-E5F2-AE65-A80BA7256E74}"/>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11213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205496-2EB5-91B3-6F51-0535EEFE3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EFE786-1EB8-2D9C-3DD3-1A2AD5970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469052F-BBF5-007E-4C1E-A9D694D2A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1F72DFD-590B-A087-6A05-E071E42EC84D}"/>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6" name="Footer Placeholder 5">
            <a:extLst>
              <a:ext uri="{FF2B5EF4-FFF2-40B4-BE49-F238E27FC236}">
                <a16:creationId xmlns="" xmlns:a16="http://schemas.microsoft.com/office/drawing/2014/main" id="{7168F83E-7385-46CE-5066-F7F59EB85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6F415A7-F178-F6E7-5646-FF8B5179BB54}"/>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66104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296A4-5F8C-805D-49BB-158D1864FE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4E95238-5BC3-0D44-F3F6-F9CADD6AD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F1D9EA6-6C95-8B19-91CF-DDEF41D909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BB92AEB-A13E-1B19-AF8A-A3E893273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DCE9866-9F03-F453-35BB-D47C7A696D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091A301-EC7F-B0D1-0011-E950EDBCA4F6}"/>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8" name="Footer Placeholder 7">
            <a:extLst>
              <a:ext uri="{FF2B5EF4-FFF2-40B4-BE49-F238E27FC236}">
                <a16:creationId xmlns="" xmlns:a16="http://schemas.microsoft.com/office/drawing/2014/main" id="{2304A338-8171-A6D8-C6F6-BF3525A890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A2847D2-B87B-BA2A-8023-B8C7FDFD6763}"/>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309710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F5645-6A15-2CED-2BBE-3D9DB5209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C281E33-A82E-1980-84B8-4ED980B105DE}"/>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4" name="Footer Placeholder 3">
            <a:extLst>
              <a:ext uri="{FF2B5EF4-FFF2-40B4-BE49-F238E27FC236}">
                <a16:creationId xmlns="" xmlns:a16="http://schemas.microsoft.com/office/drawing/2014/main" id="{A89647FE-5D31-B5E8-3EB9-8741665E8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782F075-5133-A7C7-BD71-1B101E36A1A4}"/>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71978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847347E-5F7C-EF47-D663-1D7B5816C939}"/>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3" name="Footer Placeholder 2">
            <a:extLst>
              <a:ext uri="{FF2B5EF4-FFF2-40B4-BE49-F238E27FC236}">
                <a16:creationId xmlns="" xmlns:a16="http://schemas.microsoft.com/office/drawing/2014/main" id="{E61547D8-BC7B-86CE-CE3E-6E9A01FA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F5BB885-C60D-DCB2-2D30-40231910D8F8}"/>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164036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1C6483-B174-5619-E6A7-BEAB5A5AD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125F0A6-95C2-A376-F13A-59F251C71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CD03832-2D0B-F80D-B031-B5949584D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7F237F1-1FD6-6C6E-4E41-A7554D909331}"/>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6" name="Footer Placeholder 5">
            <a:extLst>
              <a:ext uri="{FF2B5EF4-FFF2-40B4-BE49-F238E27FC236}">
                <a16:creationId xmlns="" xmlns:a16="http://schemas.microsoft.com/office/drawing/2014/main" id="{A3FB3D21-B1A8-B437-CDD7-F2100B50D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A290F93-C9A2-D5D3-EC30-3FD08BD3827C}"/>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126614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0DB539-FB5B-7336-A082-22FBF556B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489ADEC-E130-FDB5-0D88-D444B1A63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26DE0E2-A1D0-8ACC-5EE8-CBBAB83C2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7A411C0-6054-5584-52C8-F145763A346B}"/>
              </a:ext>
            </a:extLst>
          </p:cNvPr>
          <p:cNvSpPr>
            <a:spLocks noGrp="1"/>
          </p:cNvSpPr>
          <p:nvPr>
            <p:ph type="dt" sz="half" idx="10"/>
          </p:nvPr>
        </p:nvSpPr>
        <p:spPr/>
        <p:txBody>
          <a:bodyPr/>
          <a:lstStyle/>
          <a:p>
            <a:fld id="{AD91A7D6-17FC-4957-962B-AB6D4284EEC8}" type="datetimeFigureOut">
              <a:rPr lang="en-US" smtClean="0"/>
              <a:t>12/5/2022</a:t>
            </a:fld>
            <a:endParaRPr lang="en-US"/>
          </a:p>
        </p:txBody>
      </p:sp>
      <p:sp>
        <p:nvSpPr>
          <p:cNvPr id="6" name="Footer Placeholder 5">
            <a:extLst>
              <a:ext uri="{FF2B5EF4-FFF2-40B4-BE49-F238E27FC236}">
                <a16:creationId xmlns="" xmlns:a16="http://schemas.microsoft.com/office/drawing/2014/main" id="{572F823F-9CBA-1629-5723-5A92C6004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10CD428-B7BE-0543-F58E-35F34BC90FA7}"/>
              </a:ext>
            </a:extLst>
          </p:cNvPr>
          <p:cNvSpPr>
            <a:spLocks noGrp="1"/>
          </p:cNvSpPr>
          <p:nvPr>
            <p:ph type="sldNum" sz="quarter" idx="12"/>
          </p:nvPr>
        </p:nvSpPr>
        <p:spPr/>
        <p:txBody>
          <a:bodyPr/>
          <a:lstStyle/>
          <a:p>
            <a:fld id="{B30E8193-0D1D-4D67-B4C7-242163523AA3}" type="slidenum">
              <a:rPr lang="en-US" smtClean="0"/>
              <a:t>‹#›</a:t>
            </a:fld>
            <a:endParaRPr lang="en-US"/>
          </a:p>
        </p:txBody>
      </p:sp>
    </p:spTree>
    <p:extLst>
      <p:ext uri="{BB962C8B-B14F-4D97-AF65-F5344CB8AC3E}">
        <p14:creationId xmlns:p14="http://schemas.microsoft.com/office/powerpoint/2010/main" val="33723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547B132-0D18-B531-1A1E-1935AAC67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94A533C-20CF-560A-A141-F242C292B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1F2F722-4CC3-C02B-0269-17D7FFBC2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1A7D6-17FC-4957-962B-AB6D4284EEC8}" type="datetimeFigureOut">
              <a:rPr lang="en-US" smtClean="0"/>
              <a:t>12/5/2022</a:t>
            </a:fld>
            <a:endParaRPr lang="en-US"/>
          </a:p>
        </p:txBody>
      </p:sp>
      <p:sp>
        <p:nvSpPr>
          <p:cNvPr id="5" name="Footer Placeholder 4">
            <a:extLst>
              <a:ext uri="{FF2B5EF4-FFF2-40B4-BE49-F238E27FC236}">
                <a16:creationId xmlns="" xmlns:a16="http://schemas.microsoft.com/office/drawing/2014/main" id="{8899B76B-7908-56FB-E1A4-CDF817E8F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1B75771-278A-C17B-BE6C-7AE0ABAF19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E8193-0D1D-4D67-B4C7-242163523AA3}" type="slidenum">
              <a:rPr lang="en-US" smtClean="0"/>
              <a:t>‹#›</a:t>
            </a:fld>
            <a:endParaRPr lang="en-US"/>
          </a:p>
        </p:txBody>
      </p:sp>
    </p:spTree>
    <p:extLst>
      <p:ext uri="{BB962C8B-B14F-4D97-AF65-F5344CB8AC3E}">
        <p14:creationId xmlns:p14="http://schemas.microsoft.com/office/powerpoint/2010/main" val="3575704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7199834-DC19-4C54-85E5-92DCC17761FA}"/>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 name="TextBox 3">
            <a:extLst>
              <a:ext uri="{FF2B5EF4-FFF2-40B4-BE49-F238E27FC236}">
                <a16:creationId xmlns="" xmlns:a16="http://schemas.microsoft.com/office/drawing/2014/main" id="{32081756-B26D-BED9-D1AD-8BDFC849B761}"/>
              </a:ext>
            </a:extLst>
          </p:cNvPr>
          <p:cNvSpPr txBox="1"/>
          <p:nvPr/>
        </p:nvSpPr>
        <p:spPr>
          <a:xfrm>
            <a:off x="1626052" y="1649413"/>
            <a:ext cx="6298747" cy="2308324"/>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REGRESSION MODELING for PREDICTING OPTIMAL REAL ESTATE PRICES </a:t>
            </a:r>
          </a:p>
          <a:p>
            <a:r>
              <a:rPr lang="en-US" sz="3600" dirty="0">
                <a:solidFill>
                  <a:schemeClr val="bg1"/>
                </a:solidFill>
                <a:latin typeface="Franklin Gothic Demi" panose="020B0703020102020204" pitchFamily="34" charset="0"/>
              </a:rPr>
              <a:t>in </a:t>
            </a:r>
            <a:r>
              <a:rPr lang="en-US" sz="3600" dirty="0">
                <a:solidFill>
                  <a:srgbClr val="FF0000"/>
                </a:solidFill>
                <a:latin typeface="Franklin Gothic Demi" panose="020B0703020102020204" pitchFamily="34" charset="0"/>
              </a:rPr>
              <a:t>CHILE</a:t>
            </a:r>
          </a:p>
        </p:txBody>
      </p:sp>
      <p:pic>
        <p:nvPicPr>
          <p:cNvPr id="10" name="Picture 9">
            <a:extLst>
              <a:ext uri="{FF2B5EF4-FFF2-40B4-BE49-F238E27FC236}">
                <a16:creationId xmlns="" xmlns:a16="http://schemas.microsoft.com/office/drawing/2014/main" id="{FB3252B4-E6DE-AAA8-FE9F-DF398F4A9F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78" y="963888"/>
            <a:ext cx="2822008" cy="4405086"/>
          </a:xfrm>
          <a:prstGeom prst="rect">
            <a:avLst/>
          </a:prstGeom>
        </p:spPr>
      </p:pic>
      <p:sp>
        <p:nvSpPr>
          <p:cNvPr id="14" name="Rectangle 13">
            <a:extLst>
              <a:ext uri="{FF2B5EF4-FFF2-40B4-BE49-F238E27FC236}">
                <a16:creationId xmlns="" xmlns:a16="http://schemas.microsoft.com/office/drawing/2014/main" id="{EBE39B5C-5628-9DE9-06AE-EC24EF715FA7}"/>
              </a:ext>
            </a:extLst>
          </p:cNvPr>
          <p:cNvSpPr/>
          <p:nvPr/>
        </p:nvSpPr>
        <p:spPr>
          <a:xfrm>
            <a:off x="0" y="626357"/>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062622" y="4571675"/>
            <a:ext cx="1585883" cy="1200329"/>
          </a:xfrm>
          <a:prstGeom prst="rect">
            <a:avLst/>
          </a:prstGeom>
          <a:noFill/>
        </p:spPr>
        <p:txBody>
          <a:bodyPr wrap="none" rtlCol="0">
            <a:spAutoFit/>
          </a:bodyPr>
          <a:lstStyle/>
          <a:p>
            <a:r>
              <a:rPr lang="en-US" b="1" dirty="0" smtClean="0">
                <a:solidFill>
                  <a:schemeClr val="bg1"/>
                </a:solidFill>
                <a:latin typeface="Franklin Gothic Demi" panose="020B0703020102020204" pitchFamily="34" charset="0"/>
              </a:rPr>
              <a:t>By:</a:t>
            </a:r>
          </a:p>
          <a:p>
            <a:r>
              <a:rPr lang="en-US" dirty="0" smtClean="0">
                <a:solidFill>
                  <a:schemeClr val="bg1"/>
                </a:solidFill>
                <a:latin typeface="Franklin Gothic Demi" panose="020B0703020102020204" pitchFamily="34" charset="0"/>
              </a:rPr>
              <a:t>Lara Baltaji</a:t>
            </a:r>
          </a:p>
          <a:p>
            <a:r>
              <a:rPr lang="en-US" dirty="0" err="1" smtClean="0">
                <a:solidFill>
                  <a:schemeClr val="bg1"/>
                </a:solidFill>
                <a:latin typeface="Franklin Gothic Demi" panose="020B0703020102020204" pitchFamily="34" charset="0"/>
              </a:rPr>
              <a:t>Hadi</a:t>
            </a:r>
            <a:r>
              <a:rPr lang="en-US" dirty="0" smtClean="0">
                <a:solidFill>
                  <a:schemeClr val="bg1"/>
                </a:solidFill>
                <a:latin typeface="Franklin Gothic Demi" panose="020B0703020102020204" pitchFamily="34" charset="0"/>
              </a:rPr>
              <a:t> </a:t>
            </a:r>
            <a:r>
              <a:rPr lang="en-US" dirty="0" err="1" smtClean="0">
                <a:solidFill>
                  <a:schemeClr val="bg1"/>
                </a:solidFill>
                <a:latin typeface="Franklin Gothic Demi" panose="020B0703020102020204" pitchFamily="34" charset="0"/>
              </a:rPr>
              <a:t>Knaiber</a:t>
            </a:r>
            <a:endParaRPr lang="en-US" dirty="0" smtClean="0">
              <a:solidFill>
                <a:schemeClr val="bg1"/>
              </a:solidFill>
              <a:latin typeface="Franklin Gothic Demi" panose="020B0703020102020204" pitchFamily="34" charset="0"/>
            </a:endParaRPr>
          </a:p>
          <a:p>
            <a:r>
              <a:rPr lang="en-US" dirty="0" err="1" smtClean="0">
                <a:solidFill>
                  <a:schemeClr val="bg1"/>
                </a:solidFill>
                <a:latin typeface="Franklin Gothic Demi" panose="020B0703020102020204" pitchFamily="34" charset="0"/>
              </a:rPr>
              <a:t>Shadi</a:t>
            </a:r>
            <a:r>
              <a:rPr lang="en-US" dirty="0" smtClean="0">
                <a:solidFill>
                  <a:schemeClr val="bg1"/>
                </a:solidFill>
                <a:latin typeface="Franklin Gothic Demi" panose="020B0703020102020204" pitchFamily="34" charset="0"/>
              </a:rPr>
              <a:t> Youssef</a:t>
            </a:r>
            <a:endParaRPr lang="en-US" dirty="0">
              <a:solidFill>
                <a:schemeClr val="bg1"/>
              </a:solidFill>
              <a:latin typeface="Franklin Gothic Demi" panose="020B0703020102020204" pitchFamily="34" charset="0"/>
            </a:endParaRPr>
          </a:p>
        </p:txBody>
      </p:sp>
    </p:spTree>
    <p:extLst>
      <p:ext uri="{BB962C8B-B14F-4D97-AF65-F5344CB8AC3E}">
        <p14:creationId xmlns:p14="http://schemas.microsoft.com/office/powerpoint/2010/main" val="2088799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BE39B5C-5628-9DE9-06AE-EC24EF715FA7}"/>
              </a:ext>
            </a:extLst>
          </p:cNvPr>
          <p:cNvSpPr/>
          <p:nvPr/>
        </p:nvSpPr>
        <p:spPr>
          <a:xfrm>
            <a:off x="0" y="1120087"/>
            <a:ext cx="12192000" cy="5737913"/>
          </a:xfrm>
          <a:prstGeom prst="rect">
            <a:avLst/>
          </a:prstGeom>
          <a:blipFill dpi="0" rotWithShape="1">
            <a:blip r:embed="rId2">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dirty="0">
                <a:solidFill>
                  <a:srgbClr val="FF0000"/>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0E8D75BB-C8D5-D8AD-79BC-C70675C18E13}"/>
              </a:ext>
            </a:extLst>
          </p:cNvPr>
          <p:cNvSpPr/>
          <p:nvPr/>
        </p:nvSpPr>
        <p:spPr>
          <a:xfrm>
            <a:off x="1" y="5211507"/>
            <a:ext cx="3338286" cy="1646493"/>
          </a:xfrm>
          <a:prstGeom prst="rect">
            <a:avLst/>
          </a:prstGeom>
          <a:blipFill dpi="0" rotWithShape="1">
            <a:blip r:embed="rId3"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6027" y="593569"/>
            <a:ext cx="8438232" cy="3293209"/>
          </a:xfrm>
          <a:prstGeom prst="rect">
            <a:avLst/>
          </a:prstGeom>
          <a:noFill/>
        </p:spPr>
        <p:txBody>
          <a:bodyPr wrap="square" rtlCol="0">
            <a:spAutoFit/>
          </a:bodyPr>
          <a:lstStyle/>
          <a:p>
            <a:r>
              <a:rPr lang="en-US" sz="2200" dirty="0" smtClean="0">
                <a:solidFill>
                  <a:schemeClr val="accent1">
                    <a:lumMod val="50000"/>
                  </a:schemeClr>
                </a:solidFill>
                <a:latin typeface="Franklin Gothic Book" panose="020B0503020102020204" pitchFamily="34" charset="0"/>
              </a:rPr>
              <a:t>This means that </a:t>
            </a:r>
            <a:r>
              <a:rPr lang="en-US" sz="2200" b="1" dirty="0" smtClean="0">
                <a:solidFill>
                  <a:schemeClr val="accent1">
                    <a:lumMod val="50000"/>
                  </a:schemeClr>
                </a:solidFill>
                <a:latin typeface="Franklin Gothic Book" panose="020B0503020102020204" pitchFamily="34" charset="0"/>
              </a:rPr>
              <a:t>as the floor number increases, the price of the apartment decreases,</a:t>
            </a:r>
            <a:r>
              <a:rPr lang="en-US" sz="2200" dirty="0" smtClean="0">
                <a:solidFill>
                  <a:schemeClr val="accent1">
                    <a:lumMod val="50000"/>
                  </a:schemeClr>
                </a:solidFill>
                <a:latin typeface="Franklin Gothic Book" panose="020B0503020102020204" pitchFamily="34" charset="0"/>
              </a:rPr>
              <a:t> when in usual cases the apartments become more expensive as their floor number increases.</a:t>
            </a:r>
          </a:p>
          <a:p>
            <a:endParaRPr lang="en-US" sz="2200" dirty="0">
              <a:solidFill>
                <a:schemeClr val="accent1">
                  <a:lumMod val="50000"/>
                </a:schemeClr>
              </a:solidFill>
              <a:latin typeface="Franklin Gothic Book" panose="020B0503020102020204" pitchFamily="34" charset="0"/>
            </a:endParaRPr>
          </a:p>
          <a:p>
            <a:endParaRPr lang="en-US" sz="2200" dirty="0" smtClean="0">
              <a:solidFill>
                <a:schemeClr val="accent1">
                  <a:lumMod val="50000"/>
                </a:schemeClr>
              </a:solidFill>
              <a:latin typeface="Franklin Gothic Book" panose="020B0503020102020204" pitchFamily="34" charset="0"/>
            </a:endParaRPr>
          </a:p>
          <a:p>
            <a:endParaRPr lang="en-US" sz="2200" dirty="0">
              <a:solidFill>
                <a:schemeClr val="accent1">
                  <a:lumMod val="50000"/>
                </a:schemeClr>
              </a:solidFill>
              <a:latin typeface="Franklin Gothic Book" panose="020B0503020102020204" pitchFamily="34" charset="0"/>
            </a:endParaRPr>
          </a:p>
          <a:p>
            <a:endParaRPr lang="en-US" sz="2200" dirty="0" smtClean="0">
              <a:solidFill>
                <a:schemeClr val="accent1">
                  <a:lumMod val="50000"/>
                </a:schemeClr>
              </a:solidFill>
              <a:latin typeface="Franklin Gothic Book" panose="020B0503020102020204" pitchFamily="34" charset="0"/>
            </a:endParaRPr>
          </a:p>
          <a:p>
            <a:r>
              <a:rPr lang="en-US" sz="5400" b="1" dirty="0" smtClean="0">
                <a:solidFill>
                  <a:schemeClr val="accent1">
                    <a:lumMod val="50000"/>
                  </a:schemeClr>
                </a:solidFill>
                <a:latin typeface="Franklin Gothic Book" panose="020B0503020102020204" pitchFamily="34" charset="0"/>
              </a:rPr>
              <a:t>Why</a:t>
            </a:r>
            <a:r>
              <a:rPr lang="en-US" sz="3200" dirty="0" smtClean="0">
                <a:solidFill>
                  <a:schemeClr val="accent1">
                    <a:lumMod val="50000"/>
                  </a:schemeClr>
                </a:solidFill>
                <a:latin typeface="Franklin Gothic Book" panose="020B0503020102020204" pitchFamily="34" charset="0"/>
              </a:rPr>
              <a:t> do you think is it the case in Chile?</a:t>
            </a:r>
            <a:endParaRPr lang="en-US" sz="3200" b="1" dirty="0" smtClean="0">
              <a:solidFill>
                <a:schemeClr val="accent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412493569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BE39B5C-5628-9DE9-06AE-EC24EF715FA7}"/>
              </a:ext>
            </a:extLst>
          </p:cNvPr>
          <p:cNvSpPr/>
          <p:nvPr/>
        </p:nvSpPr>
        <p:spPr>
          <a:xfrm>
            <a:off x="0" y="1120087"/>
            <a:ext cx="12192000" cy="5737913"/>
          </a:xfrm>
          <a:prstGeom prst="rect">
            <a:avLst/>
          </a:prstGeom>
          <a:blipFill dpi="0" rotWithShape="1">
            <a:blip r:embed="rId4">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dirty="0">
                <a:solidFill>
                  <a:srgbClr val="FF0000"/>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0E8D75BB-C8D5-D8AD-79BC-C70675C18E13}"/>
              </a:ext>
            </a:extLst>
          </p:cNvPr>
          <p:cNvSpPr/>
          <p:nvPr/>
        </p:nvSpPr>
        <p:spPr>
          <a:xfrm>
            <a:off x="1" y="5211507"/>
            <a:ext cx="3338286" cy="1646493"/>
          </a:xfrm>
          <a:prstGeom prst="rect">
            <a:avLst/>
          </a:prstGeom>
          <a:blipFill dpi="0" rotWithShape="1">
            <a:blip r:embed="rId5"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36245" y="0"/>
            <a:ext cx="8438232" cy="3139321"/>
          </a:xfrm>
          <a:prstGeom prst="rect">
            <a:avLst/>
          </a:prstGeom>
          <a:noFill/>
        </p:spPr>
        <p:txBody>
          <a:bodyPr wrap="square" rtlCol="0">
            <a:spAutoFit/>
          </a:bodyPr>
          <a:lstStyle/>
          <a:p>
            <a:r>
              <a:rPr lang="en-US" sz="2200" dirty="0" smtClean="0">
                <a:solidFill>
                  <a:schemeClr val="accent1">
                    <a:lumMod val="50000"/>
                  </a:schemeClr>
                </a:solidFill>
                <a:latin typeface="Franklin Gothic Book" panose="020B0503020102020204" pitchFamily="34" charset="0"/>
              </a:rPr>
              <a:t>It is because of Chile’s location which is subject to </a:t>
            </a:r>
            <a:r>
              <a:rPr lang="en-US" sz="2200" b="1" dirty="0" smtClean="0">
                <a:solidFill>
                  <a:schemeClr val="accent1">
                    <a:lumMod val="50000"/>
                  </a:schemeClr>
                </a:solidFill>
                <a:latin typeface="Franklin Gothic Book" panose="020B0503020102020204" pitchFamily="34" charset="0"/>
              </a:rPr>
              <a:t>EARTHQUAKES</a:t>
            </a:r>
            <a:r>
              <a:rPr lang="en-US" sz="2200" dirty="0" smtClean="0">
                <a:solidFill>
                  <a:schemeClr val="accent1">
                    <a:lumMod val="50000"/>
                  </a:schemeClr>
                </a:solidFill>
                <a:latin typeface="Franklin Gothic Book" panose="020B0503020102020204" pitchFamily="34" charset="0"/>
              </a:rPr>
              <a:t>.</a:t>
            </a:r>
          </a:p>
          <a:p>
            <a:endParaRPr lang="en-US" sz="2200" b="1" dirty="0" smtClean="0">
              <a:solidFill>
                <a:schemeClr val="accent1">
                  <a:lumMod val="50000"/>
                </a:schemeClr>
              </a:solidFill>
              <a:latin typeface="Franklin Gothic Book" panose="020B0503020102020204" pitchFamily="34" charset="0"/>
            </a:endParaRPr>
          </a:p>
          <a:p>
            <a:r>
              <a:rPr lang="en-US" sz="2200" b="1" dirty="0" smtClean="0">
                <a:solidFill>
                  <a:schemeClr val="accent1">
                    <a:lumMod val="50000"/>
                  </a:schemeClr>
                </a:solidFill>
                <a:latin typeface="Franklin Gothic Book" panose="020B0503020102020204" pitchFamily="34" charset="0"/>
              </a:rPr>
              <a:t>Chile </a:t>
            </a:r>
            <a:r>
              <a:rPr lang="en-US" sz="2200" b="1" dirty="0">
                <a:solidFill>
                  <a:schemeClr val="accent1">
                    <a:lumMod val="50000"/>
                  </a:schemeClr>
                </a:solidFill>
                <a:latin typeface="Franklin Gothic Book" panose="020B0503020102020204" pitchFamily="34" charset="0"/>
              </a:rPr>
              <a:t>is one of the few locations on Earth where three major earthquake plates </a:t>
            </a:r>
            <a:r>
              <a:rPr lang="en-US" sz="2200" b="1" dirty="0" smtClean="0">
                <a:solidFill>
                  <a:schemeClr val="accent1">
                    <a:lumMod val="50000"/>
                  </a:schemeClr>
                </a:solidFill>
                <a:latin typeface="Franklin Gothic Book" panose="020B0503020102020204" pitchFamily="34" charset="0"/>
              </a:rPr>
              <a:t>meet</a:t>
            </a:r>
            <a:r>
              <a:rPr lang="en-US" sz="2200" b="1" dirty="0">
                <a:solidFill>
                  <a:schemeClr val="accent1">
                    <a:lumMod val="50000"/>
                  </a:schemeClr>
                </a:solidFill>
                <a:latin typeface="Franklin Gothic Book" panose="020B0503020102020204" pitchFamily="34" charset="0"/>
              </a:rPr>
              <a:t>; in other words, Chile is a “triple junction”. </a:t>
            </a:r>
            <a:endParaRPr lang="en-US" sz="2200" b="1" dirty="0" smtClean="0">
              <a:solidFill>
                <a:schemeClr val="accent1">
                  <a:lumMod val="50000"/>
                </a:schemeClr>
              </a:solidFill>
              <a:latin typeface="Franklin Gothic Book" panose="020B0503020102020204" pitchFamily="34" charset="0"/>
            </a:endParaRPr>
          </a:p>
          <a:p>
            <a:r>
              <a:rPr lang="en-US" sz="2200" dirty="0" smtClean="0">
                <a:solidFill>
                  <a:schemeClr val="accent1">
                    <a:lumMod val="50000"/>
                  </a:schemeClr>
                </a:solidFill>
                <a:latin typeface="Franklin Gothic Book" panose="020B0503020102020204" pitchFamily="34" charset="0"/>
              </a:rPr>
              <a:t>Earthquakes occur </a:t>
            </a:r>
            <a:r>
              <a:rPr lang="en-US" sz="2200" dirty="0">
                <a:solidFill>
                  <a:schemeClr val="accent1">
                    <a:lumMod val="50000"/>
                  </a:schemeClr>
                </a:solidFill>
                <a:latin typeface="Franklin Gothic Book" panose="020B0503020102020204" pitchFamily="34" charset="0"/>
              </a:rPr>
              <a:t>in Chile on a regular basis with a frequency of almost 18 major earthquakes and 2 million minor earthquakes yearly. </a:t>
            </a:r>
            <a:r>
              <a:rPr lang="en-US" sz="2200" b="1" dirty="0" smtClean="0">
                <a:solidFill>
                  <a:schemeClr val="accent1">
                    <a:lumMod val="50000"/>
                  </a:schemeClr>
                </a:solidFill>
                <a:latin typeface="Franklin Gothic Book" panose="020B0503020102020204" pitchFamily="34" charset="0"/>
              </a:rPr>
              <a:t>The demand is higher for low apartments </a:t>
            </a:r>
            <a:r>
              <a:rPr lang="en-US" sz="2200" dirty="0" smtClean="0">
                <a:solidFill>
                  <a:schemeClr val="accent1">
                    <a:lumMod val="50000"/>
                  </a:schemeClr>
                </a:solidFill>
                <a:latin typeface="Franklin Gothic Book" panose="020B0503020102020204" pitchFamily="34" charset="0"/>
              </a:rPr>
              <a:t>since they are </a:t>
            </a:r>
            <a:r>
              <a:rPr lang="en-US" sz="2200" b="1" dirty="0" smtClean="0">
                <a:solidFill>
                  <a:schemeClr val="accent1">
                    <a:lumMod val="50000"/>
                  </a:schemeClr>
                </a:solidFill>
                <a:latin typeface="Franklin Gothic Book" panose="020B0503020102020204" pitchFamily="34" charset="0"/>
              </a:rPr>
              <a:t>safer</a:t>
            </a:r>
            <a:r>
              <a:rPr lang="en-US" sz="2200" dirty="0" smtClean="0">
                <a:solidFill>
                  <a:schemeClr val="accent1">
                    <a:lumMod val="50000"/>
                  </a:schemeClr>
                </a:solidFill>
                <a:latin typeface="Franklin Gothic Book" panose="020B0503020102020204" pitchFamily="34" charset="0"/>
              </a:rPr>
              <a:t> when </a:t>
            </a:r>
            <a:r>
              <a:rPr lang="en-US" sz="2200" dirty="0">
                <a:solidFill>
                  <a:schemeClr val="accent1">
                    <a:lumMod val="50000"/>
                  </a:schemeClr>
                </a:solidFill>
                <a:latin typeface="Franklin Gothic Book" panose="020B0503020102020204" pitchFamily="34" charset="0"/>
              </a:rPr>
              <a:t>an earthquake happens since there </a:t>
            </a:r>
            <a:r>
              <a:rPr lang="en-US" sz="2200" dirty="0" smtClean="0">
                <a:solidFill>
                  <a:schemeClr val="accent1">
                    <a:lumMod val="50000"/>
                  </a:schemeClr>
                </a:solidFill>
                <a:latin typeface="Franklin Gothic Book" panose="020B0503020102020204" pitchFamily="34" charset="0"/>
              </a:rPr>
              <a:t>are </a:t>
            </a:r>
            <a:r>
              <a:rPr lang="en-US" sz="2200" dirty="0">
                <a:solidFill>
                  <a:schemeClr val="accent1">
                    <a:lumMod val="50000"/>
                  </a:schemeClr>
                </a:solidFill>
                <a:latin typeface="Franklin Gothic Book" panose="020B0503020102020204" pitchFamily="34" charset="0"/>
              </a:rPr>
              <a:t>less wave vibrations on lower floors</a:t>
            </a:r>
            <a:r>
              <a:rPr lang="en-US" sz="2200" dirty="0" smtClean="0">
                <a:solidFill>
                  <a:schemeClr val="accent1">
                    <a:lumMod val="50000"/>
                  </a:schemeClr>
                </a:solidFill>
                <a:latin typeface="Franklin Gothic Book" panose="020B0503020102020204" pitchFamily="34" charset="0"/>
              </a:rPr>
              <a:t>, which makes lower apartments </a:t>
            </a:r>
            <a:r>
              <a:rPr lang="en-US" sz="2200" b="1" dirty="0" smtClean="0">
                <a:solidFill>
                  <a:schemeClr val="accent1">
                    <a:lumMod val="50000"/>
                  </a:schemeClr>
                </a:solidFill>
                <a:latin typeface="Franklin Gothic Book" panose="020B0503020102020204" pitchFamily="34" charset="0"/>
              </a:rPr>
              <a:t>more expensive</a:t>
            </a:r>
            <a:r>
              <a:rPr lang="en-US" sz="2200" dirty="0" smtClean="0">
                <a:solidFill>
                  <a:schemeClr val="accent1">
                    <a:lumMod val="50000"/>
                  </a:schemeClr>
                </a:solidFill>
                <a:latin typeface="Franklin Gothic Book" panose="020B0503020102020204" pitchFamily="34" charset="0"/>
              </a:rPr>
              <a:t>.</a:t>
            </a:r>
            <a:endParaRPr lang="en-US" sz="3200" dirty="0" smtClean="0">
              <a:solidFill>
                <a:schemeClr val="accent1">
                  <a:lumMod val="50000"/>
                </a:schemeClr>
              </a:solidFill>
              <a:latin typeface="Franklin Gothic Book" panose="020B0503020102020204" pitchFamily="34" charset="0"/>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6245" y="3179441"/>
            <a:ext cx="2958160" cy="3678559"/>
          </a:xfrm>
          <a:prstGeom prst="rect">
            <a:avLst/>
          </a:prstGeom>
        </p:spPr>
      </p:pic>
      <p:pic>
        <p:nvPicPr>
          <p:cNvPr id="4" name="WhatsApp Video 2022-12-04 at 7.54.13 P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6492363" y="3429000"/>
            <a:ext cx="5530398" cy="3041719"/>
          </a:xfrm>
          <a:prstGeom prst="rect">
            <a:avLst/>
          </a:prstGeom>
        </p:spPr>
      </p:pic>
    </p:spTree>
    <p:extLst>
      <p:ext uri="{BB962C8B-B14F-4D97-AF65-F5344CB8AC3E}">
        <p14:creationId xmlns:p14="http://schemas.microsoft.com/office/powerpoint/2010/main" val="141997446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endParaRPr lang="en-US" dirty="0">
              <a:solidFill>
                <a:srgbClr val="FF7D7D"/>
              </a:solidFill>
              <a:latin typeface="Franklin Gothic Demi" panose="020B0703020102020204" pitchFamily="34" charset="0"/>
            </a:endParaRPr>
          </a:p>
          <a:p>
            <a:pPr marL="342900" indent="-342900">
              <a:lnSpc>
                <a:spcPct val="150000"/>
              </a:lnSpc>
              <a:buFontTx/>
              <a:buChar char="-"/>
            </a:pPr>
            <a:r>
              <a:rPr lang="en-US" dirty="0">
                <a:solidFill>
                  <a:srgbClr val="FF0000"/>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E1643EA1-2CB4-916A-4FCD-99099DF64D7B}"/>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76513"/>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544835" y="287455"/>
            <a:ext cx="8647165" cy="1723549"/>
          </a:xfrm>
          <a:prstGeom prst="rect">
            <a:avLst/>
          </a:prstGeom>
          <a:noFill/>
        </p:spPr>
        <p:txBody>
          <a:bodyPr wrap="square" rtlCol="0">
            <a:spAutoFit/>
          </a:bodyPr>
          <a:lstStyle/>
          <a:p>
            <a:r>
              <a:rPr lang="en-US" sz="2200" dirty="0">
                <a:solidFill>
                  <a:schemeClr val="accent1">
                    <a:lumMod val="50000"/>
                  </a:schemeClr>
                </a:solidFill>
                <a:latin typeface="Franklin Gothic Book" panose="020B0503020102020204" pitchFamily="34" charset="0"/>
              </a:rPr>
              <a:t>To check if there exists a correlation between </a:t>
            </a:r>
            <a:r>
              <a:rPr lang="en-US" sz="2200" b="1" dirty="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number of bedrooms </a:t>
            </a:r>
            <a:r>
              <a:rPr lang="en-US" sz="2200" dirty="0" smtClean="0">
                <a:solidFill>
                  <a:schemeClr val="accent1">
                    <a:lumMod val="50000"/>
                  </a:schemeClr>
                </a:solidFill>
                <a:latin typeface="Franklin Gothic Book" panose="020B0503020102020204" pitchFamily="34" charset="0"/>
              </a:rPr>
              <a:t>and </a:t>
            </a:r>
            <a:r>
              <a:rPr lang="en-US" sz="2200" b="1" dirty="0">
                <a:solidFill>
                  <a:schemeClr val="accent1">
                    <a:lumMod val="50000"/>
                  </a:schemeClr>
                </a:solidFill>
                <a:latin typeface="Franklin Gothic Book" panose="020B0503020102020204" pitchFamily="34" charset="0"/>
              </a:rPr>
              <a:t>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we plotted a boxplot.</a:t>
            </a:r>
            <a:r>
              <a:rPr lang="en-US" sz="2200" dirty="0">
                <a:solidFill>
                  <a:schemeClr val="accent1">
                    <a:lumMod val="50000"/>
                  </a:schemeClr>
                </a:solidFill>
                <a:latin typeface="Franklin Gothic Book" panose="020B0503020102020204" pitchFamily="34" charset="0"/>
              </a:rPr>
              <a:t> We </a:t>
            </a:r>
            <a:r>
              <a:rPr lang="en-US" sz="2200" dirty="0" smtClean="0">
                <a:solidFill>
                  <a:schemeClr val="accent1">
                    <a:lumMod val="50000"/>
                  </a:schemeClr>
                </a:solidFill>
                <a:latin typeface="Franklin Gothic Book" panose="020B0503020102020204" pitchFamily="34" charset="0"/>
              </a:rPr>
              <a:t>treated </a:t>
            </a:r>
            <a:r>
              <a:rPr lang="en-US" sz="2200" dirty="0">
                <a:solidFill>
                  <a:schemeClr val="accent1">
                    <a:lumMod val="50000"/>
                  </a:schemeClr>
                </a:solidFill>
                <a:latin typeface="Franklin Gothic Book" panose="020B0503020102020204" pitchFamily="34" charset="0"/>
              </a:rPr>
              <a:t>bedroom number as a quality in this case since </a:t>
            </a:r>
            <a:r>
              <a:rPr lang="en-US" sz="2200" dirty="0" smtClean="0">
                <a:solidFill>
                  <a:schemeClr val="accent1">
                    <a:lumMod val="50000"/>
                  </a:schemeClr>
                </a:solidFill>
                <a:latin typeface="Franklin Gothic Book" panose="020B0503020102020204" pitchFamily="34" charset="0"/>
              </a:rPr>
              <a:t>there </a:t>
            </a:r>
            <a:r>
              <a:rPr lang="en-US" sz="2200" dirty="0">
                <a:solidFill>
                  <a:schemeClr val="accent1">
                    <a:lumMod val="50000"/>
                  </a:schemeClr>
                </a:solidFill>
                <a:latin typeface="Franklin Gothic Book" panose="020B0503020102020204" pitchFamily="34" charset="0"/>
              </a:rPr>
              <a:t>are only 4 numerical values.</a:t>
            </a:r>
            <a:endParaRPr lang="en-US" sz="2200" b="1" dirty="0">
              <a:solidFill>
                <a:schemeClr val="accent1">
                  <a:lumMod val="50000"/>
                </a:schemeClr>
              </a:solidFill>
              <a:latin typeface="Franklin Gothic Book" panose="020B0503020102020204" pitchFamily="34" charset="0"/>
            </a:endParaRPr>
          </a:p>
          <a:p>
            <a:endParaRPr lang="en-US" sz="2200" b="1" dirty="0">
              <a:solidFill>
                <a:schemeClr val="accent1">
                  <a:lumMod val="50000"/>
                </a:schemeClr>
              </a:solidFill>
              <a:latin typeface="Franklin Gothic Book" panose="020B0503020102020204" pitchFamily="34" charset="0"/>
            </a:endParaRPr>
          </a:p>
          <a:p>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4697230" y="1505792"/>
            <a:ext cx="4604712" cy="3274492"/>
          </a:xfrm>
          <a:prstGeom prst="rect">
            <a:avLst/>
          </a:prstGeom>
        </p:spPr>
      </p:pic>
      <p:sp>
        <p:nvSpPr>
          <p:cNvPr id="4" name="TextBox 3"/>
          <p:cNvSpPr txBox="1"/>
          <p:nvPr/>
        </p:nvSpPr>
        <p:spPr>
          <a:xfrm>
            <a:off x="4164412" y="4780284"/>
            <a:ext cx="7201460" cy="1354217"/>
          </a:xfrm>
          <a:prstGeom prst="rect">
            <a:avLst/>
          </a:prstGeom>
          <a:noFill/>
        </p:spPr>
        <p:txBody>
          <a:bodyPr wrap="square" rtlCol="0">
            <a:spAutoFit/>
          </a:bodyPr>
          <a:lstStyle/>
          <a:p>
            <a:r>
              <a:rPr lang="en-US" sz="3200" b="1" dirty="0" smtClean="0">
                <a:solidFill>
                  <a:schemeClr val="accent1">
                    <a:lumMod val="50000"/>
                  </a:schemeClr>
                </a:solidFill>
                <a:latin typeface="Franklin Gothic Book" panose="020B0503020102020204" pitchFamily="34" charset="0"/>
              </a:rPr>
              <a:t>Do you think there is correlation between the two?</a:t>
            </a:r>
            <a:endParaRPr lang="en-US" sz="1600" b="1" dirty="0">
              <a:solidFill>
                <a:schemeClr val="accent1">
                  <a:lumMod val="50000"/>
                </a:schemeClr>
              </a:solidFill>
              <a:latin typeface="Franklin Gothic Book" panose="020B0503020102020204" pitchFamily="34" charset="0"/>
            </a:endParaRPr>
          </a:p>
          <a:p>
            <a:endParaRPr lang="en-US" dirty="0"/>
          </a:p>
        </p:txBody>
      </p:sp>
    </p:spTree>
    <p:extLst>
      <p:ext uri="{BB962C8B-B14F-4D97-AF65-F5344CB8AC3E}">
        <p14:creationId xmlns:p14="http://schemas.microsoft.com/office/powerpoint/2010/main" val="237788651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endParaRPr lang="en-US" dirty="0">
              <a:solidFill>
                <a:srgbClr val="FF7D7D"/>
              </a:solidFill>
              <a:latin typeface="Franklin Gothic Demi" panose="020B0703020102020204" pitchFamily="34" charset="0"/>
            </a:endParaRPr>
          </a:p>
          <a:p>
            <a:pPr marL="342900" indent="-342900">
              <a:lnSpc>
                <a:spcPct val="150000"/>
              </a:lnSpc>
              <a:buFontTx/>
              <a:buChar char="-"/>
            </a:pPr>
            <a:r>
              <a:rPr lang="en-US" dirty="0">
                <a:solidFill>
                  <a:srgbClr val="FF0000"/>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E1643EA1-2CB4-916A-4FCD-99099DF64D7B}"/>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544835" y="287455"/>
            <a:ext cx="8440615" cy="1384995"/>
          </a:xfrm>
          <a:prstGeom prst="rect">
            <a:avLst/>
          </a:prstGeom>
          <a:noFill/>
        </p:spPr>
        <p:txBody>
          <a:bodyPr wrap="square" rtlCol="0">
            <a:spAutoFit/>
          </a:bodyPr>
          <a:lstStyle/>
          <a:p>
            <a:r>
              <a:rPr lang="en-US" sz="2200" dirty="0">
                <a:solidFill>
                  <a:schemeClr val="accent1">
                    <a:lumMod val="50000"/>
                  </a:schemeClr>
                </a:solidFill>
                <a:latin typeface="Franklin Gothic Book" panose="020B0503020102020204" pitchFamily="34" charset="0"/>
              </a:rPr>
              <a:t>To check if there exists a correlation between </a:t>
            </a:r>
            <a:r>
              <a:rPr lang="en-US" sz="2200" b="1" dirty="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number of bedrooms </a:t>
            </a:r>
            <a:r>
              <a:rPr lang="en-US" sz="2200" dirty="0" smtClean="0">
                <a:solidFill>
                  <a:schemeClr val="accent1">
                    <a:lumMod val="50000"/>
                  </a:schemeClr>
                </a:solidFill>
                <a:latin typeface="Franklin Gothic Book" panose="020B0503020102020204" pitchFamily="34" charset="0"/>
              </a:rPr>
              <a:t>and </a:t>
            </a:r>
            <a:r>
              <a:rPr lang="en-US" sz="2200" b="1" dirty="0">
                <a:solidFill>
                  <a:schemeClr val="accent1">
                    <a:lumMod val="50000"/>
                  </a:schemeClr>
                </a:solidFill>
                <a:latin typeface="Franklin Gothic Book" panose="020B0503020102020204" pitchFamily="34" charset="0"/>
              </a:rPr>
              <a:t>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we plotted a boxplot. We treat bedroom number as a quality in this case since they are only 4 numerical values.</a:t>
            </a:r>
            <a:endParaRPr lang="en-US" sz="2200" b="1" dirty="0">
              <a:solidFill>
                <a:schemeClr val="accent1">
                  <a:lumMod val="50000"/>
                </a:schemeClr>
              </a:solidFill>
              <a:latin typeface="Franklin Gothic Book" panose="020B0503020102020204" pitchFamily="34" charset="0"/>
            </a:endParaRPr>
          </a:p>
          <a:p>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338286" y="1539243"/>
            <a:ext cx="4331837" cy="3109324"/>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3368771" y="4734342"/>
                <a:ext cx="8792741" cy="2123658"/>
              </a:xfrm>
              <a:prstGeom prst="rect">
                <a:avLst/>
              </a:prstGeom>
              <a:noFill/>
            </p:spPr>
            <p:txBody>
              <a:bodyPr wrap="square" rtlCol="0">
                <a:spAutoFit/>
              </a:bodyPr>
              <a:lstStyle/>
              <a:p>
                <a:r>
                  <a:rPr lang="en-US" sz="3200" b="1" dirty="0" smtClean="0">
                    <a:solidFill>
                      <a:schemeClr val="accent1">
                        <a:lumMod val="50000"/>
                      </a:schemeClr>
                    </a:solidFill>
                    <a:latin typeface="Franklin Gothic Book" panose="020B0503020102020204" pitchFamily="34" charset="0"/>
                  </a:rPr>
                  <a:t>		You guessed right! </a:t>
                </a:r>
              </a:p>
              <a:p>
                <a:endParaRPr lang="en-US" sz="2200" b="1" dirty="0">
                  <a:solidFill>
                    <a:schemeClr val="accent1">
                      <a:lumMod val="50000"/>
                    </a:schemeClr>
                  </a:solidFill>
                  <a:latin typeface="Franklin Gothic Book" panose="020B0503020102020204" pitchFamily="34" charset="0"/>
                </a:endParaRPr>
              </a:p>
              <a:p>
                <a:r>
                  <a:rPr lang="en-US" sz="2000" dirty="0">
                    <a:solidFill>
                      <a:schemeClr val="accent1">
                        <a:lumMod val="50000"/>
                      </a:schemeClr>
                    </a:solidFill>
                    <a:latin typeface="Franklin Gothic Book" panose="020B0503020102020204" pitchFamily="34" charset="0"/>
                  </a:rPr>
                  <a:t>W</a:t>
                </a:r>
                <a:r>
                  <a:rPr lang="en-US" sz="2000" dirty="0" smtClean="0">
                    <a:solidFill>
                      <a:schemeClr val="accent1">
                        <a:lumMod val="50000"/>
                      </a:schemeClr>
                    </a:solidFill>
                    <a:latin typeface="Franklin Gothic Book" panose="020B0503020102020204" pitchFamily="34" charset="0"/>
                  </a:rPr>
                  <a:t>e </a:t>
                </a:r>
                <a:r>
                  <a:rPr lang="en-US" sz="2000" dirty="0">
                    <a:solidFill>
                      <a:schemeClr val="accent1">
                        <a:lumMod val="50000"/>
                      </a:schemeClr>
                    </a:solidFill>
                    <a:latin typeface="Franklin Gothic Book" panose="020B0503020102020204" pitchFamily="34" charset="0"/>
                  </a:rPr>
                  <a:t>can notice that the medians and quartiles differ </a:t>
                </a:r>
                <a:r>
                  <a:rPr lang="en-US" sz="2000" dirty="0" smtClean="0">
                    <a:solidFill>
                      <a:schemeClr val="accent1">
                        <a:lumMod val="50000"/>
                      </a:schemeClr>
                    </a:solidFill>
                    <a:latin typeface="Franklin Gothic Book" panose="020B0503020102020204" pitchFamily="34" charset="0"/>
                  </a:rPr>
                  <a:t>significantly. For that, </a:t>
                </a:r>
                <a:r>
                  <a:rPr lang="en-US" sz="2000" dirty="0">
                    <a:solidFill>
                      <a:schemeClr val="accent1">
                        <a:lumMod val="50000"/>
                      </a:schemeClr>
                    </a:solidFill>
                    <a:latin typeface="Franklin Gothic Book" panose="020B0503020102020204" pitchFamily="34" charset="0"/>
                  </a:rPr>
                  <a:t>we expect a strong correlation between the number of bedrooms and price per </a:t>
                </a:r>
                <a14:m>
                  <m:oMath xmlns:m="http://schemas.openxmlformats.org/officeDocument/2006/math">
                    <m:sSup>
                      <m:sSupPr>
                        <m:ctrlPr>
                          <a:rPr lang="en-US" sz="2000" i="1" dirty="0" smtClean="0">
                            <a:solidFill>
                              <a:schemeClr val="accent1">
                                <a:lumMod val="50000"/>
                              </a:schemeClr>
                            </a:solidFill>
                            <a:latin typeface="Cambria Math" panose="02040503050406030204" pitchFamily="18" charset="0"/>
                          </a:rPr>
                        </m:ctrlPr>
                      </m:sSupPr>
                      <m:e>
                        <m:r>
                          <a:rPr lang="en-US" sz="2000" i="1" dirty="0" smtClean="0">
                            <a:solidFill>
                              <a:schemeClr val="accent1">
                                <a:lumMod val="50000"/>
                              </a:schemeClr>
                            </a:solidFill>
                            <a:latin typeface="Cambria Math" panose="02040503050406030204" pitchFamily="18" charset="0"/>
                          </a:rPr>
                          <m:t>𝑚</m:t>
                        </m:r>
                      </m:e>
                      <m:sup>
                        <m:r>
                          <a:rPr lang="en-US" sz="2000" i="1" dirty="0" smtClean="0">
                            <a:solidFill>
                              <a:schemeClr val="accent1">
                                <a:lumMod val="50000"/>
                              </a:schemeClr>
                            </a:solidFill>
                            <a:latin typeface="Cambria Math" panose="02040503050406030204" pitchFamily="18" charset="0"/>
                          </a:rPr>
                          <m:t>2</m:t>
                        </m:r>
                      </m:sup>
                    </m:sSup>
                  </m:oMath>
                </a14:m>
                <a:r>
                  <a:rPr lang="en-US" sz="2000" dirty="0" smtClean="0">
                    <a:solidFill>
                      <a:schemeClr val="accent1">
                        <a:lumMod val="50000"/>
                      </a:schemeClr>
                    </a:solidFill>
                    <a:latin typeface="Franklin Gothic Book" panose="020B0503020102020204" pitchFamily="34" charset="0"/>
                  </a:rPr>
                  <a:t>.</a:t>
                </a:r>
              </a:p>
              <a:p>
                <a:r>
                  <a:rPr lang="en-US" sz="2000" dirty="0" smtClean="0">
                    <a:solidFill>
                      <a:schemeClr val="accent1">
                        <a:lumMod val="50000"/>
                      </a:schemeClr>
                    </a:solidFill>
                    <a:latin typeface="Franklin Gothic Book" panose="020B0503020102020204" pitchFamily="34" charset="0"/>
                  </a:rPr>
                  <a:t>The ANOVA test validates our hypothesis with a p-value almost equal to zero.</a:t>
                </a:r>
                <a:endParaRPr lang="en-US" sz="2000" dirty="0">
                  <a:solidFill>
                    <a:schemeClr val="accent1">
                      <a:lumMod val="50000"/>
                    </a:schemeClr>
                  </a:solidFill>
                  <a:latin typeface="Franklin Gothic Book" panose="020B0503020102020204" pitchFamily="34" charset="0"/>
                </a:endParaRP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368771" y="4734342"/>
                <a:ext cx="8792741" cy="2123658"/>
              </a:xfrm>
              <a:prstGeom prst="rect">
                <a:avLst/>
              </a:prstGeom>
              <a:blipFill rotWithShape="0">
                <a:blip r:embed="rId5"/>
                <a:stretch>
                  <a:fillRect l="-763" t="-3448"/>
                </a:stretch>
              </a:blipFill>
            </p:spPr>
            <p:txBody>
              <a:bodyPr/>
              <a:lstStyle/>
              <a:p>
                <a:r>
                  <a:rPr lang="en-US">
                    <a:noFill/>
                  </a:rPr>
                  <a:t> </a:t>
                </a:r>
              </a:p>
            </p:txBody>
          </p:sp>
        </mc:Fallback>
      </mc:AlternateContent>
      <p:sp>
        <p:nvSpPr>
          <p:cNvPr id="10" name="TextBox 9"/>
          <p:cNvSpPr txBox="1"/>
          <p:nvPr/>
        </p:nvSpPr>
        <p:spPr>
          <a:xfrm>
            <a:off x="7700611" y="2204899"/>
            <a:ext cx="4460901" cy="1546577"/>
          </a:xfrm>
          <a:prstGeom prst="rect">
            <a:avLst/>
          </a:prstGeom>
          <a:noFill/>
          <a:ln>
            <a:solidFill>
              <a:schemeClr val="accent1">
                <a:lumMod val="60000"/>
                <a:lumOff val="40000"/>
              </a:schemeClr>
            </a:solidFill>
          </a:ln>
        </p:spPr>
        <p:txBody>
          <a:bodyPr wrap="none" rtlCol="0">
            <a:spAutoFit/>
          </a:bodyPr>
          <a:lstStyle/>
          <a:p>
            <a:r>
              <a:rPr lang="en-US" sz="1350" dirty="0">
                <a:latin typeface="Franklin Gothic Demi" panose="020B0703020102020204" pitchFamily="34" charset="0"/>
              </a:rPr>
              <a:t> </a:t>
            </a:r>
            <a:endParaRPr lang="en-US" sz="1350" dirty="0">
              <a:solidFill>
                <a:srgbClr val="0070C0"/>
              </a:solidFill>
              <a:latin typeface="Franklin Gothic Demi" panose="020B0703020102020204" pitchFamily="34" charset="0"/>
            </a:endParaRPr>
          </a:p>
          <a:p>
            <a:r>
              <a:rPr lang="en-US" sz="1350" dirty="0">
                <a:solidFill>
                  <a:srgbClr val="0070C0"/>
                </a:solidFill>
                <a:latin typeface="Franklin Gothic Demi" panose="020B0703020102020204" pitchFamily="34" charset="0"/>
              </a:rPr>
              <a:t>                      </a:t>
            </a:r>
            <a:r>
              <a:rPr lang="en-US" sz="1350" dirty="0" err="1">
                <a:solidFill>
                  <a:srgbClr val="0070C0"/>
                </a:solidFill>
                <a:latin typeface="Franklin Gothic Demi" panose="020B0703020102020204" pitchFamily="34" charset="0"/>
              </a:rPr>
              <a:t>Df</a:t>
            </a:r>
            <a:r>
              <a:rPr lang="en-US" sz="1350" dirty="0">
                <a:solidFill>
                  <a:srgbClr val="0070C0"/>
                </a:solidFill>
                <a:latin typeface="Franklin Gothic Demi" panose="020B0703020102020204" pitchFamily="34" charset="0"/>
              </a:rPr>
              <a:t> Sum </a:t>
            </a:r>
            <a:r>
              <a:rPr lang="en-US" sz="1350" dirty="0" err="1">
                <a:solidFill>
                  <a:srgbClr val="0070C0"/>
                </a:solidFill>
                <a:latin typeface="Franklin Gothic Demi" panose="020B0703020102020204" pitchFamily="34" charset="0"/>
              </a:rPr>
              <a:t>Sq</a:t>
            </a:r>
            <a:r>
              <a:rPr lang="en-US" sz="1350" dirty="0">
                <a:solidFill>
                  <a:srgbClr val="0070C0"/>
                </a:solidFill>
                <a:latin typeface="Franklin Gothic Demi" panose="020B0703020102020204" pitchFamily="34" charset="0"/>
              </a:rPr>
              <a:t> Mean </a:t>
            </a:r>
            <a:r>
              <a:rPr lang="en-US" sz="1350" dirty="0" err="1">
                <a:solidFill>
                  <a:srgbClr val="0070C0"/>
                </a:solidFill>
                <a:latin typeface="Franklin Gothic Demi" panose="020B0703020102020204" pitchFamily="34" charset="0"/>
              </a:rPr>
              <a:t>Sq</a:t>
            </a:r>
            <a:r>
              <a:rPr lang="en-US" sz="1350" dirty="0">
                <a:solidFill>
                  <a:srgbClr val="0070C0"/>
                </a:solidFill>
                <a:latin typeface="Franklin Gothic Demi" panose="020B0703020102020204" pitchFamily="34" charset="0"/>
              </a:rPr>
              <a:t> F value </a:t>
            </a:r>
            <a:r>
              <a:rPr lang="en-US" sz="1350" dirty="0" err="1">
                <a:solidFill>
                  <a:srgbClr val="0070C0"/>
                </a:solidFill>
                <a:latin typeface="Franklin Gothic Demi" panose="020B0703020102020204" pitchFamily="34" charset="0"/>
              </a:rPr>
              <a:t>Pr</a:t>
            </a:r>
            <a:r>
              <a:rPr lang="en-US" sz="1350" dirty="0">
                <a:solidFill>
                  <a:srgbClr val="0070C0"/>
                </a:solidFill>
                <a:latin typeface="Franklin Gothic Demi" panose="020B0703020102020204" pitchFamily="34" charset="0"/>
              </a:rPr>
              <a:t>(&gt;F)  </a:t>
            </a:r>
          </a:p>
          <a:p>
            <a:r>
              <a:rPr lang="en-US" sz="1350" dirty="0" err="1">
                <a:solidFill>
                  <a:srgbClr val="0070C0"/>
                </a:solidFill>
                <a:latin typeface="Franklin Gothic Demi" panose="020B0703020102020204" pitchFamily="34" charset="0"/>
              </a:rPr>
              <a:t>as.factor</a:t>
            </a:r>
            <a:r>
              <a:rPr lang="en-US" sz="1350" dirty="0">
                <a:solidFill>
                  <a:srgbClr val="0070C0"/>
                </a:solidFill>
                <a:latin typeface="Franklin Gothic Demi" panose="020B0703020102020204" pitchFamily="34" charset="0"/>
              </a:rPr>
              <a:t>(Bedrooms)    3    654  217.86   </a:t>
            </a:r>
            <a:r>
              <a:rPr lang="en-US" sz="1350" b="1" dirty="0">
                <a:solidFill>
                  <a:srgbClr val="0070C0"/>
                </a:solidFill>
                <a:latin typeface="Franklin Gothic Demi" panose="020B0703020102020204" pitchFamily="34" charset="0"/>
              </a:rPr>
              <a:t>2.939 0.0322 *</a:t>
            </a:r>
          </a:p>
          <a:p>
            <a:r>
              <a:rPr lang="en-US" sz="1350" dirty="0">
                <a:solidFill>
                  <a:srgbClr val="0070C0"/>
                </a:solidFill>
                <a:latin typeface="Franklin Gothic Demi" panose="020B0703020102020204" pitchFamily="34" charset="0"/>
              </a:rPr>
              <a:t>Residuals           1346  99771   74.12                 </a:t>
            </a:r>
          </a:p>
          <a:p>
            <a:r>
              <a:rPr lang="en-US" sz="1350" dirty="0">
                <a:solidFill>
                  <a:srgbClr val="0070C0"/>
                </a:solidFill>
                <a:latin typeface="Franklin Gothic Demi" panose="020B0703020102020204" pitchFamily="34" charset="0"/>
              </a:rPr>
              <a:t>---</a:t>
            </a:r>
          </a:p>
          <a:p>
            <a:r>
              <a:rPr lang="en-US" sz="1350" dirty="0" err="1">
                <a:solidFill>
                  <a:srgbClr val="0070C0"/>
                </a:solidFill>
                <a:latin typeface="Franklin Gothic Demi" panose="020B0703020102020204" pitchFamily="34" charset="0"/>
              </a:rPr>
              <a:t>Signif</a:t>
            </a:r>
            <a:r>
              <a:rPr lang="en-US" sz="1350" dirty="0">
                <a:solidFill>
                  <a:srgbClr val="0070C0"/>
                </a:solidFill>
                <a:latin typeface="Franklin Gothic Demi" panose="020B0703020102020204" pitchFamily="34" charset="0"/>
              </a:rPr>
              <a:t>. codes:  0 ‘***’ 0.001 ‘**’ 0.01 ‘*’ 0.05 ‘.’ 0.1 ‘ ’ 1</a:t>
            </a:r>
          </a:p>
          <a:p>
            <a:endParaRPr lang="en-US" sz="1350" dirty="0"/>
          </a:p>
        </p:txBody>
      </p:sp>
    </p:spTree>
    <p:extLst>
      <p:ext uri="{BB962C8B-B14F-4D97-AF65-F5344CB8AC3E}">
        <p14:creationId xmlns:p14="http://schemas.microsoft.com/office/powerpoint/2010/main" val="344564497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dirty="0">
                <a:solidFill>
                  <a:srgbClr val="FF0000"/>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p>
          <a:p>
            <a:pPr>
              <a:lnSpc>
                <a:spcPct val="150000"/>
              </a:lnSpc>
            </a:pPr>
            <a:r>
              <a:rPr lang="en-US" sz="1600" dirty="0" smtClean="0">
                <a:solidFill>
                  <a:srgbClr val="00359E"/>
                </a:solidFill>
                <a:latin typeface="Franklin Gothic Book" panose="020B0503020102020204" pitchFamily="34" charset="0"/>
              </a:rPr>
              <a:t>Conclusion </a:t>
            </a:r>
            <a:endParaRPr lang="en-US" sz="1600" dirty="0">
              <a:solidFill>
                <a:srgbClr val="00359E"/>
              </a:solidFill>
              <a:latin typeface="Franklin Gothic Book" panose="020B0503020102020204" pitchFamily="34" charset="0"/>
            </a:endParaRP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351CE2FF-A385-5689-26E6-38651F6702C0}"/>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4835" y="287455"/>
            <a:ext cx="8440615" cy="1723549"/>
          </a:xfrm>
          <a:prstGeom prst="rect">
            <a:avLst/>
          </a:prstGeom>
          <a:noFill/>
        </p:spPr>
        <p:txBody>
          <a:bodyPr wrap="square" rtlCol="0">
            <a:spAutoFit/>
          </a:bodyPr>
          <a:lstStyle/>
          <a:p>
            <a:r>
              <a:rPr lang="en-US" sz="2200" dirty="0">
                <a:solidFill>
                  <a:schemeClr val="accent1">
                    <a:lumMod val="50000"/>
                  </a:schemeClr>
                </a:solidFill>
                <a:latin typeface="Franklin Gothic Book" panose="020B0503020102020204" pitchFamily="34" charset="0"/>
              </a:rPr>
              <a:t>To check if there exists a correlation between </a:t>
            </a:r>
            <a:r>
              <a:rPr lang="en-US" sz="2200" b="1" dirty="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number of bathrooms </a:t>
            </a:r>
            <a:r>
              <a:rPr lang="en-US" sz="2200" dirty="0" smtClean="0">
                <a:solidFill>
                  <a:schemeClr val="accent1">
                    <a:lumMod val="50000"/>
                  </a:schemeClr>
                </a:solidFill>
                <a:latin typeface="Franklin Gothic Book" panose="020B0503020102020204" pitchFamily="34" charset="0"/>
              </a:rPr>
              <a:t>and </a:t>
            </a:r>
            <a:r>
              <a:rPr lang="en-US" sz="2200" b="1" dirty="0">
                <a:solidFill>
                  <a:schemeClr val="accent1">
                    <a:lumMod val="50000"/>
                  </a:schemeClr>
                </a:solidFill>
                <a:latin typeface="Franklin Gothic Book" panose="020B0503020102020204" pitchFamily="34" charset="0"/>
              </a:rPr>
              <a:t>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we plotted a boxplot.</a:t>
            </a:r>
            <a:r>
              <a:rPr lang="en-US" sz="2200" dirty="0">
                <a:solidFill>
                  <a:schemeClr val="accent1">
                    <a:lumMod val="50000"/>
                  </a:schemeClr>
                </a:solidFill>
                <a:latin typeface="Franklin Gothic Book" panose="020B0503020102020204" pitchFamily="34" charset="0"/>
              </a:rPr>
              <a:t> We </a:t>
            </a:r>
            <a:r>
              <a:rPr lang="en-US" sz="2200" dirty="0" smtClean="0">
                <a:solidFill>
                  <a:schemeClr val="accent1">
                    <a:lumMod val="50000"/>
                  </a:schemeClr>
                </a:solidFill>
                <a:latin typeface="Franklin Gothic Book" panose="020B0503020102020204" pitchFamily="34" charset="0"/>
              </a:rPr>
              <a:t>treated the bathroom number </a:t>
            </a:r>
            <a:r>
              <a:rPr lang="en-US" sz="2200" dirty="0">
                <a:solidFill>
                  <a:schemeClr val="accent1">
                    <a:lumMod val="50000"/>
                  </a:schemeClr>
                </a:solidFill>
                <a:latin typeface="Franklin Gothic Book" panose="020B0503020102020204" pitchFamily="34" charset="0"/>
              </a:rPr>
              <a:t>as a quality </a:t>
            </a:r>
            <a:r>
              <a:rPr lang="en-US" sz="2200" dirty="0" smtClean="0">
                <a:solidFill>
                  <a:schemeClr val="accent1">
                    <a:lumMod val="50000"/>
                  </a:schemeClr>
                </a:solidFill>
                <a:latin typeface="Franklin Gothic Book" panose="020B0503020102020204" pitchFamily="34" charset="0"/>
              </a:rPr>
              <a:t>also since there </a:t>
            </a:r>
            <a:r>
              <a:rPr lang="en-US" sz="2200" dirty="0">
                <a:solidFill>
                  <a:schemeClr val="accent1">
                    <a:lumMod val="50000"/>
                  </a:schemeClr>
                </a:solidFill>
                <a:latin typeface="Franklin Gothic Book" panose="020B0503020102020204" pitchFamily="34" charset="0"/>
              </a:rPr>
              <a:t>are only </a:t>
            </a:r>
            <a:r>
              <a:rPr lang="en-US" sz="2200" dirty="0" smtClean="0">
                <a:solidFill>
                  <a:schemeClr val="accent1">
                    <a:lumMod val="50000"/>
                  </a:schemeClr>
                </a:solidFill>
                <a:latin typeface="Franklin Gothic Book" panose="020B0503020102020204" pitchFamily="34" charset="0"/>
              </a:rPr>
              <a:t>3 </a:t>
            </a:r>
            <a:r>
              <a:rPr lang="en-US" sz="2200" dirty="0">
                <a:solidFill>
                  <a:schemeClr val="accent1">
                    <a:lumMod val="50000"/>
                  </a:schemeClr>
                </a:solidFill>
                <a:latin typeface="Franklin Gothic Book" panose="020B0503020102020204" pitchFamily="34" charset="0"/>
              </a:rPr>
              <a:t>numerical values.</a:t>
            </a:r>
            <a:endParaRPr lang="en-US" sz="2200" b="1" dirty="0">
              <a:solidFill>
                <a:schemeClr val="accent1">
                  <a:lumMod val="50000"/>
                </a:schemeClr>
              </a:solidFill>
              <a:latin typeface="Franklin Gothic Book" panose="020B0503020102020204" pitchFamily="34" charset="0"/>
            </a:endParaRPr>
          </a:p>
          <a:p>
            <a:endParaRPr lang="en-US" sz="2200" b="1" dirty="0">
              <a:solidFill>
                <a:schemeClr val="accent1">
                  <a:lumMod val="50000"/>
                </a:schemeClr>
              </a:solidFill>
              <a:latin typeface="Franklin Gothic Book" panose="020B0503020102020204" pitchFamily="34" charset="0"/>
            </a:endParaRPr>
          </a:p>
          <a:p>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4797607" y="1435893"/>
            <a:ext cx="4791896" cy="3599563"/>
          </a:xfrm>
          <a:prstGeom prst="rect">
            <a:avLst/>
          </a:prstGeom>
        </p:spPr>
      </p:pic>
      <p:sp>
        <p:nvSpPr>
          <p:cNvPr id="11" name="TextBox 10"/>
          <p:cNvSpPr txBox="1"/>
          <p:nvPr/>
        </p:nvSpPr>
        <p:spPr>
          <a:xfrm>
            <a:off x="4164412" y="4915614"/>
            <a:ext cx="7201460" cy="1354217"/>
          </a:xfrm>
          <a:prstGeom prst="rect">
            <a:avLst/>
          </a:prstGeom>
          <a:noFill/>
        </p:spPr>
        <p:txBody>
          <a:bodyPr wrap="square" rtlCol="0">
            <a:spAutoFit/>
          </a:bodyPr>
          <a:lstStyle/>
          <a:p>
            <a:r>
              <a:rPr lang="en-US" sz="3200" b="1" dirty="0" smtClean="0">
                <a:solidFill>
                  <a:schemeClr val="accent1">
                    <a:lumMod val="50000"/>
                  </a:schemeClr>
                </a:solidFill>
                <a:latin typeface="Franklin Gothic Book" panose="020B0503020102020204" pitchFamily="34" charset="0"/>
              </a:rPr>
              <a:t>Do you think there is correlation between the two?</a:t>
            </a:r>
            <a:endParaRPr lang="en-US" sz="1600" b="1" dirty="0">
              <a:solidFill>
                <a:schemeClr val="accent1">
                  <a:lumMod val="50000"/>
                </a:schemeClr>
              </a:solidFill>
              <a:latin typeface="Franklin Gothic Book" panose="020B0503020102020204" pitchFamily="34" charset="0"/>
            </a:endParaRPr>
          </a:p>
          <a:p>
            <a:endParaRPr lang="en-US" dirty="0"/>
          </a:p>
        </p:txBody>
      </p:sp>
    </p:spTree>
    <p:extLst>
      <p:ext uri="{BB962C8B-B14F-4D97-AF65-F5344CB8AC3E}">
        <p14:creationId xmlns:p14="http://schemas.microsoft.com/office/powerpoint/2010/main" val="417143039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dirty="0">
                <a:solidFill>
                  <a:srgbClr val="FF0000"/>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p>
          <a:p>
            <a:pPr>
              <a:lnSpc>
                <a:spcPct val="150000"/>
              </a:lnSpc>
            </a:pPr>
            <a:r>
              <a:rPr lang="en-US" sz="1600" dirty="0" smtClean="0">
                <a:solidFill>
                  <a:srgbClr val="00359E"/>
                </a:solidFill>
                <a:latin typeface="Franklin Gothic Book" panose="020B0503020102020204" pitchFamily="34" charset="0"/>
              </a:rPr>
              <a:t>Conclusion </a:t>
            </a:r>
            <a:endParaRPr lang="en-US" sz="1600" dirty="0">
              <a:solidFill>
                <a:srgbClr val="00359E"/>
              </a:solidFill>
              <a:latin typeface="Franklin Gothic Book" panose="020B0503020102020204" pitchFamily="34" charset="0"/>
            </a:endParaRP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351CE2FF-A385-5689-26E6-38651F6702C0}"/>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4835" y="287455"/>
            <a:ext cx="8440615" cy="1723549"/>
          </a:xfrm>
          <a:prstGeom prst="rect">
            <a:avLst/>
          </a:prstGeom>
          <a:noFill/>
        </p:spPr>
        <p:txBody>
          <a:bodyPr wrap="square" rtlCol="0">
            <a:spAutoFit/>
          </a:bodyPr>
          <a:lstStyle/>
          <a:p>
            <a:r>
              <a:rPr lang="en-US" sz="2200" dirty="0">
                <a:solidFill>
                  <a:schemeClr val="accent1">
                    <a:lumMod val="50000"/>
                  </a:schemeClr>
                </a:solidFill>
                <a:latin typeface="Franklin Gothic Book" panose="020B0503020102020204" pitchFamily="34" charset="0"/>
              </a:rPr>
              <a:t>To check if there exists a correlation between </a:t>
            </a:r>
            <a:r>
              <a:rPr lang="en-US" sz="2200" b="1" dirty="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number of bathrooms </a:t>
            </a:r>
            <a:r>
              <a:rPr lang="en-US" sz="2200" dirty="0" smtClean="0">
                <a:solidFill>
                  <a:schemeClr val="accent1">
                    <a:lumMod val="50000"/>
                  </a:schemeClr>
                </a:solidFill>
                <a:latin typeface="Franklin Gothic Book" panose="020B0503020102020204" pitchFamily="34" charset="0"/>
              </a:rPr>
              <a:t>and </a:t>
            </a:r>
            <a:r>
              <a:rPr lang="en-US" sz="2200" b="1" dirty="0">
                <a:solidFill>
                  <a:schemeClr val="accent1">
                    <a:lumMod val="50000"/>
                  </a:schemeClr>
                </a:solidFill>
                <a:latin typeface="Franklin Gothic Book" panose="020B0503020102020204" pitchFamily="34" charset="0"/>
              </a:rPr>
              <a:t>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we plotted a boxplot.</a:t>
            </a:r>
            <a:r>
              <a:rPr lang="en-US" sz="2200" dirty="0">
                <a:solidFill>
                  <a:schemeClr val="accent1">
                    <a:lumMod val="50000"/>
                  </a:schemeClr>
                </a:solidFill>
                <a:latin typeface="Franklin Gothic Book" panose="020B0503020102020204" pitchFamily="34" charset="0"/>
              </a:rPr>
              <a:t> We </a:t>
            </a:r>
            <a:r>
              <a:rPr lang="en-US" sz="2200" dirty="0" smtClean="0">
                <a:solidFill>
                  <a:schemeClr val="accent1">
                    <a:lumMod val="50000"/>
                  </a:schemeClr>
                </a:solidFill>
                <a:latin typeface="Franklin Gothic Book" panose="020B0503020102020204" pitchFamily="34" charset="0"/>
              </a:rPr>
              <a:t>treated the bathroom number </a:t>
            </a:r>
            <a:r>
              <a:rPr lang="en-US" sz="2200" dirty="0">
                <a:solidFill>
                  <a:schemeClr val="accent1">
                    <a:lumMod val="50000"/>
                  </a:schemeClr>
                </a:solidFill>
                <a:latin typeface="Franklin Gothic Book" panose="020B0503020102020204" pitchFamily="34" charset="0"/>
              </a:rPr>
              <a:t>as a quality </a:t>
            </a:r>
            <a:r>
              <a:rPr lang="en-US" sz="2200" dirty="0" smtClean="0">
                <a:solidFill>
                  <a:schemeClr val="accent1">
                    <a:lumMod val="50000"/>
                  </a:schemeClr>
                </a:solidFill>
                <a:latin typeface="Franklin Gothic Book" panose="020B0503020102020204" pitchFamily="34" charset="0"/>
              </a:rPr>
              <a:t>also since there </a:t>
            </a:r>
            <a:r>
              <a:rPr lang="en-US" sz="2200" dirty="0">
                <a:solidFill>
                  <a:schemeClr val="accent1">
                    <a:lumMod val="50000"/>
                  </a:schemeClr>
                </a:solidFill>
                <a:latin typeface="Franklin Gothic Book" panose="020B0503020102020204" pitchFamily="34" charset="0"/>
              </a:rPr>
              <a:t>are only </a:t>
            </a:r>
            <a:r>
              <a:rPr lang="en-US" sz="2200" dirty="0" smtClean="0">
                <a:solidFill>
                  <a:schemeClr val="accent1">
                    <a:lumMod val="50000"/>
                  </a:schemeClr>
                </a:solidFill>
                <a:latin typeface="Franklin Gothic Book" panose="020B0503020102020204" pitchFamily="34" charset="0"/>
              </a:rPr>
              <a:t>3 </a:t>
            </a:r>
            <a:r>
              <a:rPr lang="en-US" sz="2200" dirty="0">
                <a:solidFill>
                  <a:schemeClr val="accent1">
                    <a:lumMod val="50000"/>
                  </a:schemeClr>
                </a:solidFill>
                <a:latin typeface="Franklin Gothic Book" panose="020B0503020102020204" pitchFamily="34" charset="0"/>
              </a:rPr>
              <a:t>numerical values.</a:t>
            </a:r>
            <a:endParaRPr lang="en-US" sz="2200" b="1" dirty="0">
              <a:solidFill>
                <a:schemeClr val="accent1">
                  <a:lumMod val="50000"/>
                </a:schemeClr>
              </a:solidFill>
              <a:latin typeface="Franklin Gothic Book" panose="020B0503020102020204" pitchFamily="34" charset="0"/>
            </a:endParaRPr>
          </a:p>
          <a:p>
            <a:endParaRPr lang="en-US" sz="2200" b="1" dirty="0">
              <a:solidFill>
                <a:schemeClr val="accent1">
                  <a:lumMod val="50000"/>
                </a:schemeClr>
              </a:solidFill>
              <a:latin typeface="Franklin Gothic Book" panose="020B0503020102020204" pitchFamily="34" charset="0"/>
            </a:endParaRPr>
          </a:p>
          <a:p>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3474267" y="1497851"/>
            <a:ext cx="4290874" cy="3243517"/>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3368771" y="4734342"/>
                <a:ext cx="8792741" cy="2123658"/>
              </a:xfrm>
              <a:prstGeom prst="rect">
                <a:avLst/>
              </a:prstGeom>
              <a:noFill/>
            </p:spPr>
            <p:txBody>
              <a:bodyPr wrap="square" rtlCol="0">
                <a:spAutoFit/>
              </a:bodyPr>
              <a:lstStyle/>
              <a:p>
                <a:r>
                  <a:rPr lang="en-US" sz="3200" b="1" dirty="0" smtClean="0">
                    <a:solidFill>
                      <a:schemeClr val="accent1">
                        <a:lumMod val="50000"/>
                      </a:schemeClr>
                    </a:solidFill>
                    <a:latin typeface="Franklin Gothic Book" panose="020B0503020102020204" pitchFamily="34" charset="0"/>
                  </a:rPr>
                  <a:t>		You guessed right! </a:t>
                </a:r>
              </a:p>
              <a:p>
                <a:endParaRPr lang="en-US" sz="2200" b="1" dirty="0">
                  <a:solidFill>
                    <a:schemeClr val="accent1">
                      <a:lumMod val="50000"/>
                    </a:schemeClr>
                  </a:solidFill>
                  <a:latin typeface="Franklin Gothic Book" panose="020B0503020102020204" pitchFamily="34" charset="0"/>
                </a:endParaRPr>
              </a:p>
              <a:p>
                <a:r>
                  <a:rPr lang="en-US" sz="2000" dirty="0">
                    <a:solidFill>
                      <a:schemeClr val="accent1">
                        <a:lumMod val="50000"/>
                      </a:schemeClr>
                    </a:solidFill>
                    <a:latin typeface="Franklin Gothic Book" panose="020B0503020102020204" pitchFamily="34" charset="0"/>
                  </a:rPr>
                  <a:t>W</a:t>
                </a:r>
                <a:r>
                  <a:rPr lang="en-US" sz="2000" dirty="0" smtClean="0">
                    <a:solidFill>
                      <a:schemeClr val="accent1">
                        <a:lumMod val="50000"/>
                      </a:schemeClr>
                    </a:solidFill>
                    <a:latin typeface="Franklin Gothic Book" panose="020B0503020102020204" pitchFamily="34" charset="0"/>
                  </a:rPr>
                  <a:t>e </a:t>
                </a:r>
                <a:r>
                  <a:rPr lang="en-US" sz="2000" dirty="0">
                    <a:solidFill>
                      <a:schemeClr val="accent1">
                        <a:lumMod val="50000"/>
                      </a:schemeClr>
                    </a:solidFill>
                    <a:latin typeface="Franklin Gothic Book" panose="020B0503020102020204" pitchFamily="34" charset="0"/>
                  </a:rPr>
                  <a:t>can notice that the medians and quartiles differ </a:t>
                </a:r>
                <a:r>
                  <a:rPr lang="en-US" sz="2000" dirty="0" smtClean="0">
                    <a:solidFill>
                      <a:schemeClr val="accent1">
                        <a:lumMod val="50000"/>
                      </a:schemeClr>
                    </a:solidFill>
                    <a:latin typeface="Franklin Gothic Book" panose="020B0503020102020204" pitchFamily="34" charset="0"/>
                  </a:rPr>
                  <a:t>significantly. For that, </a:t>
                </a:r>
                <a:r>
                  <a:rPr lang="en-US" sz="2000" dirty="0">
                    <a:solidFill>
                      <a:schemeClr val="accent1">
                        <a:lumMod val="50000"/>
                      </a:schemeClr>
                    </a:solidFill>
                    <a:latin typeface="Franklin Gothic Book" panose="020B0503020102020204" pitchFamily="34" charset="0"/>
                  </a:rPr>
                  <a:t>we expect a strong correlation between the number of bedrooms and price per </a:t>
                </a:r>
                <a14:m>
                  <m:oMath xmlns:m="http://schemas.openxmlformats.org/officeDocument/2006/math">
                    <m:sSup>
                      <m:sSupPr>
                        <m:ctrlPr>
                          <a:rPr lang="en-US" sz="2000" i="1" dirty="0" smtClean="0">
                            <a:solidFill>
                              <a:schemeClr val="accent1">
                                <a:lumMod val="50000"/>
                              </a:schemeClr>
                            </a:solidFill>
                            <a:latin typeface="Cambria Math" panose="02040503050406030204" pitchFamily="18" charset="0"/>
                          </a:rPr>
                        </m:ctrlPr>
                      </m:sSupPr>
                      <m:e>
                        <m:r>
                          <a:rPr lang="en-US" sz="2000" i="1" dirty="0" smtClean="0">
                            <a:solidFill>
                              <a:schemeClr val="accent1">
                                <a:lumMod val="50000"/>
                              </a:schemeClr>
                            </a:solidFill>
                            <a:latin typeface="Cambria Math" panose="02040503050406030204" pitchFamily="18" charset="0"/>
                          </a:rPr>
                          <m:t>𝑚</m:t>
                        </m:r>
                      </m:e>
                      <m:sup>
                        <m:r>
                          <a:rPr lang="en-US" sz="2000" i="1" dirty="0" smtClean="0">
                            <a:solidFill>
                              <a:schemeClr val="accent1">
                                <a:lumMod val="50000"/>
                              </a:schemeClr>
                            </a:solidFill>
                            <a:latin typeface="Cambria Math" panose="02040503050406030204" pitchFamily="18" charset="0"/>
                          </a:rPr>
                          <m:t>2</m:t>
                        </m:r>
                      </m:sup>
                    </m:sSup>
                  </m:oMath>
                </a14:m>
                <a:r>
                  <a:rPr lang="en-US" sz="2000" dirty="0" smtClean="0">
                    <a:solidFill>
                      <a:schemeClr val="accent1">
                        <a:lumMod val="50000"/>
                      </a:schemeClr>
                    </a:solidFill>
                    <a:latin typeface="Franklin Gothic Book" panose="020B0503020102020204" pitchFamily="34" charset="0"/>
                  </a:rPr>
                  <a:t>.</a:t>
                </a:r>
              </a:p>
              <a:p>
                <a:r>
                  <a:rPr lang="en-US" sz="2000" dirty="0" smtClean="0">
                    <a:solidFill>
                      <a:schemeClr val="accent1">
                        <a:lumMod val="50000"/>
                      </a:schemeClr>
                    </a:solidFill>
                    <a:latin typeface="Franklin Gothic Book" panose="020B0503020102020204" pitchFamily="34" charset="0"/>
                  </a:rPr>
                  <a:t>The ANOVA test validates our hypothesis with a p-value almost equal to zero.</a:t>
                </a:r>
                <a:endParaRPr lang="en-US" sz="2000" dirty="0">
                  <a:solidFill>
                    <a:schemeClr val="accent1">
                      <a:lumMod val="50000"/>
                    </a:schemeClr>
                  </a:solidFill>
                  <a:latin typeface="Franklin Gothic Book" panose="020B0503020102020204" pitchFamily="34" charset="0"/>
                </a:endParaRPr>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68771" y="4734342"/>
                <a:ext cx="8792741" cy="2123658"/>
              </a:xfrm>
              <a:prstGeom prst="rect">
                <a:avLst/>
              </a:prstGeom>
              <a:blipFill rotWithShape="0">
                <a:blip r:embed="rId5"/>
                <a:stretch>
                  <a:fillRect l="-763" t="-3448"/>
                </a:stretch>
              </a:blipFill>
            </p:spPr>
            <p:txBody>
              <a:bodyPr/>
              <a:lstStyle/>
              <a:p>
                <a:r>
                  <a:rPr lang="en-US">
                    <a:noFill/>
                  </a:rPr>
                  <a:t> </a:t>
                </a:r>
              </a:p>
            </p:txBody>
          </p:sp>
        </mc:Fallback>
      </mc:AlternateContent>
      <p:sp>
        <p:nvSpPr>
          <p:cNvPr id="13" name="TextBox 12"/>
          <p:cNvSpPr txBox="1"/>
          <p:nvPr/>
        </p:nvSpPr>
        <p:spPr>
          <a:xfrm>
            <a:off x="7644845" y="2153926"/>
            <a:ext cx="4667303" cy="1546577"/>
          </a:xfrm>
          <a:prstGeom prst="rect">
            <a:avLst/>
          </a:prstGeom>
          <a:noFill/>
          <a:ln>
            <a:solidFill>
              <a:schemeClr val="accent1">
                <a:lumMod val="60000"/>
                <a:lumOff val="40000"/>
              </a:schemeClr>
            </a:solidFill>
          </a:ln>
        </p:spPr>
        <p:txBody>
          <a:bodyPr wrap="none" rtlCol="0">
            <a:spAutoFit/>
          </a:bodyPr>
          <a:lstStyle/>
          <a:p>
            <a:r>
              <a:rPr lang="en-US" sz="1350" dirty="0">
                <a:latin typeface="Franklin Gothic Demi" panose="020B0703020102020204" pitchFamily="34" charset="0"/>
              </a:rPr>
              <a:t> </a:t>
            </a:r>
            <a:endParaRPr lang="en-US" sz="1350" dirty="0">
              <a:solidFill>
                <a:srgbClr val="0070C0"/>
              </a:solidFill>
              <a:latin typeface="Franklin Gothic Demi" panose="020B0703020102020204" pitchFamily="34" charset="0"/>
            </a:endParaRPr>
          </a:p>
          <a:p>
            <a:r>
              <a:rPr lang="en-US" sz="1350" dirty="0">
                <a:solidFill>
                  <a:srgbClr val="0070C0"/>
                </a:solidFill>
                <a:latin typeface="Franklin Gothic Demi" panose="020B0703020102020204" pitchFamily="34" charset="0"/>
              </a:rPr>
              <a:t>                       </a:t>
            </a:r>
            <a:r>
              <a:rPr lang="en-US" sz="1350" dirty="0" err="1">
                <a:solidFill>
                  <a:srgbClr val="0070C0"/>
                </a:solidFill>
                <a:latin typeface="Franklin Gothic Demi" panose="020B0703020102020204" pitchFamily="34" charset="0"/>
              </a:rPr>
              <a:t>Df</a:t>
            </a:r>
            <a:r>
              <a:rPr lang="en-US" sz="1350" dirty="0">
                <a:solidFill>
                  <a:srgbClr val="0070C0"/>
                </a:solidFill>
                <a:latin typeface="Franklin Gothic Demi" panose="020B0703020102020204" pitchFamily="34" charset="0"/>
              </a:rPr>
              <a:t> Sum </a:t>
            </a:r>
            <a:r>
              <a:rPr lang="en-US" sz="1350" dirty="0" err="1">
                <a:solidFill>
                  <a:srgbClr val="0070C0"/>
                </a:solidFill>
                <a:latin typeface="Franklin Gothic Demi" panose="020B0703020102020204" pitchFamily="34" charset="0"/>
              </a:rPr>
              <a:t>Sq</a:t>
            </a:r>
            <a:r>
              <a:rPr lang="en-US" sz="1350" dirty="0">
                <a:solidFill>
                  <a:srgbClr val="0070C0"/>
                </a:solidFill>
                <a:latin typeface="Franklin Gothic Demi" panose="020B0703020102020204" pitchFamily="34" charset="0"/>
              </a:rPr>
              <a:t> Mean </a:t>
            </a:r>
            <a:r>
              <a:rPr lang="en-US" sz="1350" dirty="0" err="1">
                <a:solidFill>
                  <a:srgbClr val="0070C0"/>
                </a:solidFill>
                <a:latin typeface="Franklin Gothic Demi" panose="020B0703020102020204" pitchFamily="34" charset="0"/>
              </a:rPr>
              <a:t>Sq</a:t>
            </a:r>
            <a:r>
              <a:rPr lang="en-US" sz="1350" dirty="0">
                <a:solidFill>
                  <a:srgbClr val="0070C0"/>
                </a:solidFill>
                <a:latin typeface="Franklin Gothic Demi" panose="020B0703020102020204" pitchFamily="34" charset="0"/>
              </a:rPr>
              <a:t> F value </a:t>
            </a:r>
            <a:r>
              <a:rPr lang="en-US" sz="1350" dirty="0" err="1">
                <a:solidFill>
                  <a:srgbClr val="0070C0"/>
                </a:solidFill>
                <a:latin typeface="Franklin Gothic Demi" panose="020B0703020102020204" pitchFamily="34" charset="0"/>
              </a:rPr>
              <a:t>Pr</a:t>
            </a:r>
            <a:r>
              <a:rPr lang="en-US" sz="1350" dirty="0">
                <a:solidFill>
                  <a:srgbClr val="0070C0"/>
                </a:solidFill>
                <a:latin typeface="Franklin Gothic Demi" panose="020B0703020102020204" pitchFamily="34" charset="0"/>
              </a:rPr>
              <a:t>(&gt;F)    </a:t>
            </a:r>
          </a:p>
          <a:p>
            <a:r>
              <a:rPr lang="en-US" sz="1350" dirty="0" err="1">
                <a:solidFill>
                  <a:srgbClr val="0070C0"/>
                </a:solidFill>
                <a:latin typeface="Franklin Gothic Demi" panose="020B0703020102020204" pitchFamily="34" charset="0"/>
              </a:rPr>
              <a:t>as.factor</a:t>
            </a:r>
            <a:r>
              <a:rPr lang="en-US" sz="1350" dirty="0">
                <a:solidFill>
                  <a:srgbClr val="0070C0"/>
                </a:solidFill>
                <a:latin typeface="Franklin Gothic Demi" panose="020B0703020102020204" pitchFamily="34" charset="0"/>
              </a:rPr>
              <a:t>(Bathrooms)    2   6154    3077   43.97 &lt;2e-16 ***</a:t>
            </a:r>
          </a:p>
          <a:p>
            <a:r>
              <a:rPr lang="en-US" sz="1350" dirty="0">
                <a:solidFill>
                  <a:srgbClr val="0070C0"/>
                </a:solidFill>
                <a:latin typeface="Franklin Gothic Demi" panose="020B0703020102020204" pitchFamily="34" charset="0"/>
              </a:rPr>
              <a:t>Residuals            1347  94271      70                   </a:t>
            </a:r>
          </a:p>
          <a:p>
            <a:r>
              <a:rPr lang="en-US" sz="1350" dirty="0">
                <a:solidFill>
                  <a:srgbClr val="0070C0"/>
                </a:solidFill>
                <a:latin typeface="Franklin Gothic Demi" panose="020B0703020102020204" pitchFamily="34" charset="0"/>
              </a:rPr>
              <a:t>---</a:t>
            </a:r>
          </a:p>
          <a:p>
            <a:r>
              <a:rPr lang="en-US" sz="1350" dirty="0" err="1">
                <a:solidFill>
                  <a:srgbClr val="0070C0"/>
                </a:solidFill>
                <a:latin typeface="Franklin Gothic Demi" panose="020B0703020102020204" pitchFamily="34" charset="0"/>
              </a:rPr>
              <a:t>Signif</a:t>
            </a:r>
            <a:r>
              <a:rPr lang="en-US" sz="1350" dirty="0">
                <a:solidFill>
                  <a:srgbClr val="0070C0"/>
                </a:solidFill>
                <a:latin typeface="Franklin Gothic Demi" panose="020B0703020102020204" pitchFamily="34" charset="0"/>
              </a:rPr>
              <a:t>. codes:  0 ‘***’ 0.001 ‘**’ 0.01 ‘*’ 0.05 ‘.’ 0.1 ‘ ’ 1</a:t>
            </a:r>
          </a:p>
          <a:p>
            <a:endParaRPr lang="en-US" sz="1350" dirty="0"/>
          </a:p>
        </p:txBody>
      </p:sp>
    </p:spTree>
    <p:extLst>
      <p:ext uri="{BB962C8B-B14F-4D97-AF65-F5344CB8AC3E}">
        <p14:creationId xmlns:p14="http://schemas.microsoft.com/office/powerpoint/2010/main" val="62803890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dirty="0">
                <a:solidFill>
                  <a:srgbClr val="FF0000"/>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6FD9D106-9BDF-8F8E-37FE-0757FC40ED20}"/>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439885" y="198391"/>
            <a:ext cx="8529202" cy="646331"/>
          </a:xfrm>
          <a:prstGeom prst="rect">
            <a:avLst/>
          </a:prstGeom>
        </p:spPr>
        <p:txBody>
          <a:bodyPr wrap="square">
            <a:spAutoFit/>
          </a:bodyPr>
          <a:lstStyle/>
          <a:p>
            <a:r>
              <a:rPr lang="en-US" dirty="0">
                <a:solidFill>
                  <a:schemeClr val="accent1">
                    <a:lumMod val="50000"/>
                  </a:schemeClr>
                </a:solidFill>
                <a:latin typeface="Franklin Gothic Book" panose="020B0503020102020204" pitchFamily="34" charset="0"/>
              </a:rPr>
              <a:t>To check if there exists a correlation between </a:t>
            </a:r>
            <a:r>
              <a:rPr lang="en-US" b="1" dirty="0">
                <a:solidFill>
                  <a:schemeClr val="accent1">
                    <a:lumMod val="50000"/>
                  </a:schemeClr>
                </a:solidFill>
                <a:latin typeface="Franklin Gothic Book" panose="020B0503020102020204" pitchFamily="34" charset="0"/>
              </a:rPr>
              <a:t>the </a:t>
            </a:r>
            <a:r>
              <a:rPr lang="en-US" b="1" dirty="0" smtClean="0">
                <a:solidFill>
                  <a:schemeClr val="accent1">
                    <a:lumMod val="50000"/>
                  </a:schemeClr>
                </a:solidFill>
                <a:latin typeface="Franklin Gothic Book" panose="020B0503020102020204" pitchFamily="34" charset="0"/>
              </a:rPr>
              <a:t>size in meter squared </a:t>
            </a:r>
            <a:r>
              <a:rPr lang="en-US" dirty="0" smtClean="0">
                <a:solidFill>
                  <a:schemeClr val="accent1">
                    <a:lumMod val="50000"/>
                  </a:schemeClr>
                </a:solidFill>
                <a:latin typeface="Franklin Gothic Book" panose="020B0503020102020204" pitchFamily="34" charset="0"/>
              </a:rPr>
              <a:t>and </a:t>
            </a:r>
            <a:r>
              <a:rPr lang="en-US" b="1" dirty="0" smtClean="0">
                <a:solidFill>
                  <a:schemeClr val="accent1">
                    <a:lumMod val="50000"/>
                  </a:schemeClr>
                </a:solidFill>
                <a:latin typeface="Franklin Gothic Book" panose="020B0503020102020204" pitchFamily="34" charset="0"/>
              </a:rPr>
              <a:t>price in meter squared</a:t>
            </a:r>
            <a:r>
              <a:rPr lang="en-US" dirty="0" smtClean="0">
                <a:solidFill>
                  <a:schemeClr val="accent1">
                    <a:lumMod val="50000"/>
                  </a:schemeClr>
                </a:solidFill>
                <a:latin typeface="Franklin Gothic Book" panose="020B0503020102020204" pitchFamily="34" charset="0"/>
              </a:rPr>
              <a:t> </a:t>
            </a:r>
            <a:r>
              <a:rPr lang="en-US" dirty="0">
                <a:solidFill>
                  <a:schemeClr val="accent1">
                    <a:lumMod val="50000"/>
                  </a:schemeClr>
                </a:solidFill>
                <a:latin typeface="Franklin Gothic Book" panose="020B0503020102020204" pitchFamily="34" charset="0"/>
              </a:rPr>
              <a:t>we plotted a </a:t>
            </a:r>
            <a:r>
              <a:rPr lang="en-US" b="1" dirty="0">
                <a:solidFill>
                  <a:schemeClr val="accent1">
                    <a:lumMod val="50000"/>
                  </a:schemeClr>
                </a:solidFill>
                <a:latin typeface="Franklin Gothic Book" panose="020B0503020102020204" pitchFamily="34" charset="0"/>
              </a:rPr>
              <a:t>scatter plot.</a:t>
            </a: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338286" y="1120087"/>
            <a:ext cx="4840899" cy="3618522"/>
          </a:xfrm>
          <a:prstGeom prst="rect">
            <a:avLst/>
          </a:prstGeom>
        </p:spPr>
      </p:pic>
      <p:sp>
        <p:nvSpPr>
          <p:cNvPr id="10" name="TextBox 9"/>
          <p:cNvSpPr txBox="1"/>
          <p:nvPr/>
        </p:nvSpPr>
        <p:spPr>
          <a:xfrm>
            <a:off x="8456269" y="1541660"/>
            <a:ext cx="3317844" cy="2031325"/>
          </a:xfrm>
          <a:prstGeom prst="rect">
            <a:avLst/>
          </a:prstGeom>
          <a:noFill/>
          <a:ln>
            <a:solidFill>
              <a:schemeClr val="accent1">
                <a:lumMod val="60000"/>
                <a:lumOff val="40000"/>
              </a:schemeClr>
            </a:solidFill>
          </a:ln>
        </p:spPr>
        <p:txBody>
          <a:bodyPr wrap="square" rtlCol="0">
            <a:spAutoFit/>
          </a:bodyPr>
          <a:lstStyle/>
          <a:p>
            <a:r>
              <a:rPr lang="en-US" sz="1350" dirty="0">
                <a:solidFill>
                  <a:srgbClr val="0070C0"/>
                </a:solidFill>
                <a:latin typeface="Franklin Gothic Demi" panose="020B0703020102020204" pitchFamily="34" charset="0"/>
              </a:rPr>
              <a:t>t = -9.4853, </a:t>
            </a:r>
            <a:r>
              <a:rPr lang="en-US" sz="1350" dirty="0" err="1">
                <a:solidFill>
                  <a:srgbClr val="0070C0"/>
                </a:solidFill>
                <a:latin typeface="Franklin Gothic Demi" panose="020B0703020102020204" pitchFamily="34" charset="0"/>
              </a:rPr>
              <a:t>df</a:t>
            </a:r>
            <a:r>
              <a:rPr lang="en-US" sz="1350" dirty="0">
                <a:solidFill>
                  <a:srgbClr val="0070C0"/>
                </a:solidFill>
                <a:latin typeface="Franklin Gothic Demi" panose="020B0703020102020204" pitchFamily="34" charset="0"/>
              </a:rPr>
              <a:t> = 1348, p-value &lt; 2.2e-16</a:t>
            </a:r>
          </a:p>
          <a:p>
            <a:r>
              <a:rPr lang="en-US" sz="1350" dirty="0">
                <a:solidFill>
                  <a:srgbClr val="0070C0"/>
                </a:solidFill>
                <a:latin typeface="Franklin Gothic Demi" panose="020B0703020102020204" pitchFamily="34" charset="0"/>
              </a:rPr>
              <a:t>alternative hypothesis: true correlation is not equal to 0</a:t>
            </a:r>
          </a:p>
          <a:p>
            <a:r>
              <a:rPr lang="en-US" sz="1350" dirty="0">
                <a:solidFill>
                  <a:srgbClr val="0070C0"/>
                </a:solidFill>
                <a:latin typeface="Franklin Gothic Demi" panose="020B0703020102020204" pitchFamily="34" charset="0"/>
              </a:rPr>
              <a:t>95 percent confidence interval:</a:t>
            </a:r>
          </a:p>
          <a:p>
            <a:r>
              <a:rPr lang="en-US" sz="1350" dirty="0">
                <a:solidFill>
                  <a:srgbClr val="0070C0"/>
                </a:solidFill>
                <a:latin typeface="Franklin Gothic Demi" panose="020B0703020102020204" pitchFamily="34" charset="0"/>
              </a:rPr>
              <a:t> -0.2994917 -0.1994459</a:t>
            </a:r>
          </a:p>
          <a:p>
            <a:r>
              <a:rPr lang="en-US" sz="1350" dirty="0">
                <a:solidFill>
                  <a:srgbClr val="0070C0"/>
                </a:solidFill>
                <a:latin typeface="Franklin Gothic Demi" panose="020B0703020102020204" pitchFamily="34" charset="0"/>
              </a:rPr>
              <a:t>sample estimates:</a:t>
            </a:r>
          </a:p>
          <a:p>
            <a:r>
              <a:rPr lang="en-US" sz="1350" dirty="0">
                <a:solidFill>
                  <a:srgbClr val="0070C0"/>
                </a:solidFill>
                <a:latin typeface="Franklin Gothic Demi" panose="020B0703020102020204" pitchFamily="34" charset="0"/>
              </a:rPr>
              <a:t>       </a:t>
            </a:r>
            <a:r>
              <a:rPr lang="en-US" sz="1350" dirty="0" err="1">
                <a:solidFill>
                  <a:srgbClr val="0070C0"/>
                </a:solidFill>
                <a:latin typeface="Franklin Gothic Demi" panose="020B0703020102020204" pitchFamily="34" charset="0"/>
              </a:rPr>
              <a:t>cor</a:t>
            </a:r>
            <a:r>
              <a:rPr lang="en-US" sz="1350" dirty="0">
                <a:solidFill>
                  <a:srgbClr val="0070C0"/>
                </a:solidFill>
                <a:latin typeface="Franklin Gothic Demi" panose="020B0703020102020204" pitchFamily="34" charset="0"/>
              </a:rPr>
              <a:t> </a:t>
            </a:r>
          </a:p>
          <a:p>
            <a:r>
              <a:rPr lang="en-US" sz="1350" dirty="0">
                <a:solidFill>
                  <a:srgbClr val="0070C0"/>
                </a:solidFill>
                <a:latin typeface="Franklin Gothic Demi" panose="020B0703020102020204" pitchFamily="34" charset="0"/>
              </a:rPr>
              <a:t>-0.2501364 </a:t>
            </a:r>
          </a:p>
          <a:p>
            <a:endParaRPr lang="en-US" dirty="0"/>
          </a:p>
        </p:txBody>
      </p:sp>
      <p:sp>
        <p:nvSpPr>
          <p:cNvPr id="11" name="TextBox 10"/>
          <p:cNvSpPr txBox="1"/>
          <p:nvPr/>
        </p:nvSpPr>
        <p:spPr>
          <a:xfrm>
            <a:off x="3490635" y="4884143"/>
            <a:ext cx="8518670" cy="1446550"/>
          </a:xfrm>
          <a:prstGeom prst="rect">
            <a:avLst/>
          </a:prstGeom>
          <a:noFill/>
        </p:spPr>
        <p:txBody>
          <a:bodyPr wrap="square" rtlCol="0">
            <a:spAutoFit/>
          </a:bodyPr>
          <a:lstStyle/>
          <a:p>
            <a:r>
              <a:rPr lang="en-US" sz="2200" dirty="0" smtClean="0">
                <a:solidFill>
                  <a:schemeClr val="accent1">
                    <a:lumMod val="50000"/>
                  </a:schemeClr>
                </a:solidFill>
                <a:latin typeface="Franklin Gothic Book" panose="020B0503020102020204" pitchFamily="34" charset="0"/>
              </a:rPr>
              <a:t>The scatter plot results show a </a:t>
            </a:r>
            <a:r>
              <a:rPr lang="en-US" sz="2200" b="1" dirty="0" smtClean="0">
                <a:solidFill>
                  <a:schemeClr val="accent1">
                    <a:lumMod val="50000"/>
                  </a:schemeClr>
                </a:solidFill>
                <a:latin typeface="Franklin Gothic Book" panose="020B0503020102020204" pitchFamily="34" charset="0"/>
              </a:rPr>
              <a:t>negative </a:t>
            </a:r>
            <a:r>
              <a:rPr lang="en-US" sz="2200" b="1" dirty="0">
                <a:solidFill>
                  <a:schemeClr val="accent1">
                    <a:lumMod val="50000"/>
                  </a:schemeClr>
                </a:solidFill>
                <a:latin typeface="Franklin Gothic Book" panose="020B0503020102020204" pitchFamily="34" charset="0"/>
              </a:rPr>
              <a:t>correlation </a:t>
            </a:r>
            <a:r>
              <a:rPr lang="en-US" sz="2200" dirty="0">
                <a:solidFill>
                  <a:schemeClr val="accent1">
                    <a:lumMod val="50000"/>
                  </a:schemeClr>
                </a:solidFill>
                <a:latin typeface="Franklin Gothic Book" panose="020B0503020102020204" pitchFamily="34" charset="0"/>
              </a:rPr>
              <a:t>between </a:t>
            </a:r>
            <a:r>
              <a:rPr lang="en-US" sz="2200" dirty="0" smtClean="0">
                <a:solidFill>
                  <a:schemeClr val="accent1">
                    <a:lumMod val="50000"/>
                  </a:schemeClr>
                </a:solidFill>
                <a:latin typeface="Franklin Gothic Book" panose="020B0503020102020204" pitchFamily="34" charset="0"/>
              </a:rPr>
              <a:t>size </a:t>
            </a:r>
            <a:r>
              <a:rPr lang="en-US" sz="2200" dirty="0">
                <a:solidFill>
                  <a:schemeClr val="accent1">
                    <a:lumMod val="50000"/>
                  </a:schemeClr>
                </a:solidFill>
                <a:latin typeface="Franklin Gothic Book" panose="020B0503020102020204" pitchFamily="34" charset="0"/>
              </a:rPr>
              <a:t>and </a:t>
            </a:r>
            <a:r>
              <a:rPr lang="en-US" sz="2200" dirty="0" smtClean="0">
                <a:solidFill>
                  <a:schemeClr val="accent1">
                    <a:lumMod val="50000"/>
                  </a:schemeClr>
                </a:solidFill>
                <a:latin typeface="Franklin Gothic Book" panose="020B0503020102020204" pitchFamily="34" charset="0"/>
              </a:rPr>
              <a:t>price. </a:t>
            </a:r>
            <a:r>
              <a:rPr lang="en-US" sz="2200" dirty="0">
                <a:solidFill>
                  <a:schemeClr val="accent1">
                    <a:lumMod val="50000"/>
                  </a:schemeClr>
                </a:solidFill>
                <a:latin typeface="Franklin Gothic Book" panose="020B0503020102020204" pitchFamily="34" charset="0"/>
              </a:rPr>
              <a:t>To validate this, we conducted a </a:t>
            </a:r>
            <a:r>
              <a:rPr lang="en-US" sz="2200" b="1" dirty="0">
                <a:solidFill>
                  <a:schemeClr val="accent1">
                    <a:lumMod val="50000"/>
                  </a:schemeClr>
                </a:solidFill>
                <a:latin typeface="Franklin Gothic Book" panose="020B0503020102020204" pitchFamily="34" charset="0"/>
              </a:rPr>
              <a:t>correlation test </a:t>
            </a:r>
            <a:r>
              <a:rPr lang="en-US" sz="2200" dirty="0" smtClean="0">
                <a:solidFill>
                  <a:schemeClr val="accent1">
                    <a:lumMod val="50000"/>
                  </a:schemeClr>
                </a:solidFill>
                <a:latin typeface="Franklin Gothic Book" panose="020B0503020102020204" pitchFamily="34" charset="0"/>
              </a:rPr>
              <a:t>which verified our results with a p-value much less than our chosen alpha (0.05) and a negative correlation value of -0.25.</a:t>
            </a:r>
            <a:endParaRPr lang="en-US" sz="2200" dirty="0">
              <a:solidFill>
                <a:schemeClr val="accent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82473002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718147"/>
            <a:ext cx="2503263" cy="4708981"/>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dirty="0">
                <a:solidFill>
                  <a:srgbClr val="FF0000"/>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1FC155C2-B1E1-B270-A632-A1719183BD70}"/>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4835" y="287455"/>
            <a:ext cx="8440615" cy="1046440"/>
          </a:xfrm>
          <a:prstGeom prst="rect">
            <a:avLst/>
          </a:prstGeom>
          <a:noFill/>
        </p:spPr>
        <p:txBody>
          <a:bodyPr wrap="square" rtlCol="0">
            <a:spAutoFit/>
          </a:bodyPr>
          <a:lstStyle/>
          <a:p>
            <a:r>
              <a:rPr lang="en-US" sz="2200" dirty="0">
                <a:solidFill>
                  <a:schemeClr val="accent1">
                    <a:lumMod val="50000"/>
                  </a:schemeClr>
                </a:solidFill>
                <a:latin typeface="Franklin Gothic Book" panose="020B0503020102020204" pitchFamily="34" charset="0"/>
              </a:rPr>
              <a:t>To check if there exists a correlation between </a:t>
            </a:r>
            <a:r>
              <a:rPr lang="en-US" sz="2200" b="1" dirty="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view orientation </a:t>
            </a:r>
            <a:r>
              <a:rPr lang="en-US" sz="2200" dirty="0" smtClean="0">
                <a:solidFill>
                  <a:schemeClr val="accent1">
                    <a:lumMod val="50000"/>
                  </a:schemeClr>
                </a:solidFill>
                <a:latin typeface="Franklin Gothic Book" panose="020B0503020102020204" pitchFamily="34" charset="0"/>
              </a:rPr>
              <a:t>and </a:t>
            </a:r>
            <a:r>
              <a:rPr lang="en-US" sz="2200" b="1" dirty="0">
                <a:solidFill>
                  <a:schemeClr val="accent1">
                    <a:lumMod val="50000"/>
                  </a:schemeClr>
                </a:solidFill>
                <a:latin typeface="Franklin Gothic Book" panose="020B0503020102020204" pitchFamily="34" charset="0"/>
              </a:rPr>
              <a:t>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we plotted a side-by-side boxplot.</a:t>
            </a:r>
            <a:r>
              <a:rPr lang="en-US" sz="2200" dirty="0">
                <a:solidFill>
                  <a:schemeClr val="accent1">
                    <a:lumMod val="50000"/>
                  </a:schemeClr>
                </a:solidFill>
                <a:latin typeface="Franklin Gothic Book" panose="020B0503020102020204" pitchFamily="34" charset="0"/>
              </a:rPr>
              <a:t> </a:t>
            </a:r>
            <a:endParaRPr lang="en-US" sz="2200" b="1" dirty="0">
              <a:solidFill>
                <a:schemeClr val="accent1">
                  <a:lumMod val="50000"/>
                </a:schemeClr>
              </a:solidFill>
              <a:latin typeface="Franklin Gothic Book" panose="020B0503020102020204" pitchFamily="34" charset="0"/>
            </a:endParaRPr>
          </a:p>
          <a:p>
            <a:endParaRPr lang="en-US"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338286" y="1306388"/>
            <a:ext cx="8767503" cy="3606595"/>
          </a:xfrm>
          <a:prstGeom prst="rect">
            <a:avLst/>
          </a:prstGeom>
        </p:spPr>
      </p:pic>
      <p:sp>
        <p:nvSpPr>
          <p:cNvPr id="6" name="Rectangle 5">
            <a:extLst>
              <a:ext uri="{FF2B5EF4-FFF2-40B4-BE49-F238E27FC236}">
                <a16:creationId xmlns="" xmlns:a16="http://schemas.microsoft.com/office/drawing/2014/main" id="{EBE39B5C-5628-9DE9-06AE-EC24EF715FA7}"/>
              </a:ext>
            </a:extLst>
          </p:cNvPr>
          <p:cNvSpPr/>
          <p:nvPr/>
        </p:nvSpPr>
        <p:spPr>
          <a:xfrm>
            <a:off x="0" y="836425"/>
            <a:ext cx="12192000" cy="6013278"/>
          </a:xfrm>
          <a:prstGeom prst="rect">
            <a:avLst/>
          </a:prstGeom>
          <a:blipFill dpi="0" rotWithShape="1">
            <a:blip r:embed="rId4">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68877" y="5072299"/>
            <a:ext cx="7054048" cy="1354217"/>
          </a:xfrm>
          <a:prstGeom prst="rect">
            <a:avLst/>
          </a:prstGeom>
          <a:noFill/>
        </p:spPr>
        <p:txBody>
          <a:bodyPr wrap="square" rtlCol="0">
            <a:spAutoFit/>
          </a:bodyPr>
          <a:lstStyle/>
          <a:p>
            <a:r>
              <a:rPr lang="en-US" sz="3200" b="1" dirty="0" smtClean="0">
                <a:solidFill>
                  <a:schemeClr val="accent1">
                    <a:lumMod val="50000"/>
                  </a:schemeClr>
                </a:solidFill>
                <a:latin typeface="Franklin Gothic Book" panose="020B0503020102020204" pitchFamily="34" charset="0"/>
              </a:rPr>
              <a:t>Do you think there is correlation between the two?</a:t>
            </a:r>
            <a:endParaRPr lang="en-US" sz="1600" b="1" dirty="0">
              <a:solidFill>
                <a:schemeClr val="accent1">
                  <a:lumMod val="50000"/>
                </a:schemeClr>
              </a:solidFill>
              <a:latin typeface="Franklin Gothic Book" panose="020B0503020102020204" pitchFamily="34" charset="0"/>
            </a:endParaRPr>
          </a:p>
          <a:p>
            <a:endParaRPr lang="en-US" dirty="0"/>
          </a:p>
        </p:txBody>
      </p:sp>
    </p:spTree>
    <p:extLst>
      <p:ext uri="{BB962C8B-B14F-4D97-AF65-F5344CB8AC3E}">
        <p14:creationId xmlns:p14="http://schemas.microsoft.com/office/powerpoint/2010/main" val="198854452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BE39B5C-5628-9DE9-06AE-EC24EF715FA7}"/>
              </a:ext>
            </a:extLst>
          </p:cNvPr>
          <p:cNvSpPr/>
          <p:nvPr/>
        </p:nvSpPr>
        <p:spPr>
          <a:xfrm>
            <a:off x="336870" y="951521"/>
            <a:ext cx="12192000" cy="6013278"/>
          </a:xfrm>
          <a:prstGeom prst="rect">
            <a:avLst/>
          </a:prstGeom>
          <a:blipFill dpi="0" rotWithShape="1">
            <a:blip r:embed="rId2">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718147"/>
            <a:ext cx="2503263" cy="4708981"/>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dirty="0">
                <a:solidFill>
                  <a:srgbClr val="FF0000"/>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1FC155C2-B1E1-B270-A632-A1719183BD70}"/>
              </a:ext>
            </a:extLst>
          </p:cNvPr>
          <p:cNvSpPr/>
          <p:nvPr/>
        </p:nvSpPr>
        <p:spPr>
          <a:xfrm>
            <a:off x="1" y="5211507"/>
            <a:ext cx="3338286" cy="1646493"/>
          </a:xfrm>
          <a:prstGeom prst="rect">
            <a:avLst/>
          </a:prstGeom>
          <a:blipFill dpi="0" rotWithShape="1">
            <a:blip r:embed="rId3"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4835" y="287455"/>
            <a:ext cx="8440615" cy="1046440"/>
          </a:xfrm>
          <a:prstGeom prst="rect">
            <a:avLst/>
          </a:prstGeom>
          <a:noFill/>
        </p:spPr>
        <p:txBody>
          <a:bodyPr wrap="square" rtlCol="0">
            <a:spAutoFit/>
          </a:bodyPr>
          <a:lstStyle/>
          <a:p>
            <a:r>
              <a:rPr lang="en-US" sz="2200" dirty="0">
                <a:solidFill>
                  <a:schemeClr val="accent1">
                    <a:lumMod val="50000"/>
                  </a:schemeClr>
                </a:solidFill>
                <a:latin typeface="Franklin Gothic Book" panose="020B0503020102020204" pitchFamily="34" charset="0"/>
              </a:rPr>
              <a:t>To check if there exists a correlation between </a:t>
            </a:r>
            <a:r>
              <a:rPr lang="en-US" sz="2200" b="1" dirty="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view orientation </a:t>
            </a:r>
            <a:r>
              <a:rPr lang="en-US" sz="2200" dirty="0" smtClean="0">
                <a:solidFill>
                  <a:schemeClr val="accent1">
                    <a:lumMod val="50000"/>
                  </a:schemeClr>
                </a:solidFill>
                <a:latin typeface="Franklin Gothic Book" panose="020B0503020102020204" pitchFamily="34" charset="0"/>
              </a:rPr>
              <a:t>and </a:t>
            </a:r>
            <a:r>
              <a:rPr lang="en-US" sz="2200" b="1" dirty="0">
                <a:solidFill>
                  <a:schemeClr val="accent1">
                    <a:lumMod val="50000"/>
                  </a:schemeClr>
                </a:solidFill>
                <a:latin typeface="Franklin Gothic Book" panose="020B0503020102020204" pitchFamily="34" charset="0"/>
              </a:rPr>
              <a:t>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we plotted a side-by-side boxplot.</a:t>
            </a:r>
            <a:r>
              <a:rPr lang="en-US" sz="2200" dirty="0">
                <a:solidFill>
                  <a:schemeClr val="accent1">
                    <a:lumMod val="50000"/>
                  </a:schemeClr>
                </a:solidFill>
                <a:latin typeface="Franklin Gothic Book" panose="020B0503020102020204" pitchFamily="34" charset="0"/>
              </a:rPr>
              <a:t> </a:t>
            </a:r>
            <a:endParaRPr lang="en-US" sz="2200" b="1" dirty="0">
              <a:solidFill>
                <a:schemeClr val="accent1">
                  <a:lumMod val="50000"/>
                </a:schemeClr>
              </a:solidFill>
              <a:latin typeface="Franklin Gothic Book" panose="020B0503020102020204" pitchFamily="34" charset="0"/>
            </a:endParaRPr>
          </a:p>
          <a:p>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3381390" y="951521"/>
            <a:ext cx="8767503" cy="3606595"/>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480521" y="4263142"/>
                <a:ext cx="4157663" cy="2492990"/>
              </a:xfrm>
              <a:prstGeom prst="rect">
                <a:avLst/>
              </a:prstGeom>
              <a:noFill/>
            </p:spPr>
            <p:txBody>
              <a:bodyPr wrap="square" rtlCol="0">
                <a:spAutoFit/>
              </a:bodyPr>
              <a:lstStyle/>
              <a:p>
                <a:r>
                  <a:rPr lang="en-US" sz="2800" b="1" dirty="0">
                    <a:solidFill>
                      <a:schemeClr val="accent1">
                        <a:lumMod val="50000"/>
                      </a:schemeClr>
                    </a:solidFill>
                    <a:latin typeface="Franklin Gothic Book" panose="020B0503020102020204" pitchFamily="34" charset="0"/>
                  </a:rPr>
                  <a:t>You guessed right! </a:t>
                </a:r>
              </a:p>
              <a:p>
                <a:endParaRPr lang="en-US" sz="2000" b="1" dirty="0">
                  <a:solidFill>
                    <a:schemeClr val="accent1">
                      <a:lumMod val="50000"/>
                    </a:schemeClr>
                  </a:solidFill>
                  <a:latin typeface="Franklin Gothic Book" panose="020B0503020102020204" pitchFamily="34" charset="0"/>
                </a:endParaRPr>
              </a:p>
              <a:p>
                <a:r>
                  <a:rPr lang="en-US" dirty="0">
                    <a:solidFill>
                      <a:schemeClr val="accent1">
                        <a:lumMod val="50000"/>
                      </a:schemeClr>
                    </a:solidFill>
                    <a:latin typeface="Franklin Gothic Book" panose="020B0503020102020204" pitchFamily="34" charset="0"/>
                  </a:rPr>
                  <a:t>We can notice that the medians and quartiles differ significantly. For that, we expect a strong correlation between the </a:t>
                </a:r>
                <a:r>
                  <a:rPr lang="en-US" dirty="0" smtClean="0">
                    <a:solidFill>
                      <a:schemeClr val="accent1">
                        <a:lumMod val="50000"/>
                      </a:schemeClr>
                    </a:solidFill>
                    <a:latin typeface="Franklin Gothic Book" panose="020B0503020102020204" pitchFamily="34" charset="0"/>
                  </a:rPr>
                  <a:t>view orientation and </a:t>
                </a:r>
                <a:r>
                  <a:rPr lang="en-US" dirty="0">
                    <a:solidFill>
                      <a:schemeClr val="accent1">
                        <a:lumMod val="50000"/>
                      </a:schemeClr>
                    </a:solidFill>
                    <a:latin typeface="Franklin Gothic Book" panose="020B0503020102020204" pitchFamily="34" charset="0"/>
                  </a:rPr>
                  <a:t>price per </a:t>
                </a:r>
                <a14:m>
                  <m:oMath xmlns:m="http://schemas.openxmlformats.org/officeDocument/2006/math">
                    <m:sSup>
                      <m:sSupPr>
                        <m:ctrlPr>
                          <a:rPr lang="en-US" i="1" dirty="0">
                            <a:solidFill>
                              <a:schemeClr val="accent1">
                                <a:lumMod val="50000"/>
                              </a:schemeClr>
                            </a:solidFill>
                            <a:latin typeface="Cambria Math" panose="02040503050406030204" pitchFamily="18" charset="0"/>
                          </a:rPr>
                        </m:ctrlPr>
                      </m:sSupPr>
                      <m:e>
                        <m:r>
                          <a:rPr lang="en-US" i="1" dirty="0">
                            <a:solidFill>
                              <a:schemeClr val="accent1">
                                <a:lumMod val="50000"/>
                              </a:schemeClr>
                            </a:solidFill>
                            <a:latin typeface="Cambria Math" panose="02040503050406030204" pitchFamily="18" charset="0"/>
                          </a:rPr>
                          <m:t>𝑚</m:t>
                        </m:r>
                      </m:e>
                      <m:sup>
                        <m:r>
                          <a:rPr lang="en-US" i="1" dirty="0">
                            <a:solidFill>
                              <a:schemeClr val="accent1">
                                <a:lumMod val="50000"/>
                              </a:schemeClr>
                            </a:solidFill>
                            <a:latin typeface="Cambria Math" panose="02040503050406030204" pitchFamily="18" charset="0"/>
                          </a:rPr>
                          <m:t>2</m:t>
                        </m:r>
                      </m:sup>
                    </m:sSup>
                  </m:oMath>
                </a14:m>
                <a:r>
                  <a:rPr lang="en-US" dirty="0">
                    <a:solidFill>
                      <a:schemeClr val="accent1">
                        <a:lumMod val="50000"/>
                      </a:schemeClr>
                    </a:solidFill>
                    <a:latin typeface="Franklin Gothic Book" panose="020B0503020102020204" pitchFamily="34" charset="0"/>
                  </a:rPr>
                  <a:t>.</a:t>
                </a:r>
              </a:p>
              <a:p>
                <a:r>
                  <a:rPr lang="en-US" dirty="0">
                    <a:solidFill>
                      <a:schemeClr val="accent1">
                        <a:lumMod val="50000"/>
                      </a:schemeClr>
                    </a:solidFill>
                    <a:latin typeface="Franklin Gothic Book" panose="020B0503020102020204" pitchFamily="34" charset="0"/>
                  </a:rPr>
                  <a:t>The ANOVA test validates our hypothesis with a p-value almost equal to zero.</a:t>
                </a:r>
              </a:p>
            </p:txBody>
          </p:sp>
        </mc:Choice>
        <mc:Fallback xmlns="">
          <p:sp>
            <p:nvSpPr>
              <p:cNvPr id="11" name="TextBox 10"/>
              <p:cNvSpPr txBox="1">
                <a:spLocks noRot="1" noChangeAspect="1" noMove="1" noResize="1" noEditPoints="1" noAdjustHandles="1" noChangeArrowheads="1" noChangeShapeType="1" noTextEdit="1"/>
              </p:cNvSpPr>
              <p:nvPr/>
            </p:nvSpPr>
            <p:spPr>
              <a:xfrm>
                <a:off x="3480521" y="4263142"/>
                <a:ext cx="4157663" cy="2492990"/>
              </a:xfrm>
              <a:prstGeom prst="rect">
                <a:avLst/>
              </a:prstGeom>
              <a:blipFill rotWithShape="0">
                <a:blip r:embed="rId5"/>
                <a:stretch>
                  <a:fillRect l="-3079" t="-2200" b="-2934"/>
                </a:stretch>
              </a:blipFill>
            </p:spPr>
            <p:txBody>
              <a:bodyPr/>
              <a:lstStyle/>
              <a:p>
                <a:r>
                  <a:rPr lang="en-US">
                    <a:noFill/>
                  </a:rPr>
                  <a:t> </a:t>
                </a:r>
              </a:p>
            </p:txBody>
          </p:sp>
        </mc:Fallback>
      </mc:AlternateContent>
      <p:sp>
        <p:nvSpPr>
          <p:cNvPr id="12" name="TextBox 11"/>
          <p:cNvSpPr txBox="1"/>
          <p:nvPr/>
        </p:nvSpPr>
        <p:spPr>
          <a:xfrm>
            <a:off x="7505940" y="4861299"/>
            <a:ext cx="4642953" cy="1500411"/>
          </a:xfrm>
          <a:prstGeom prst="rect">
            <a:avLst/>
          </a:prstGeom>
          <a:noFill/>
          <a:ln>
            <a:solidFill>
              <a:schemeClr val="accent1">
                <a:lumMod val="60000"/>
                <a:lumOff val="40000"/>
              </a:schemeClr>
            </a:solidFill>
          </a:ln>
        </p:spPr>
        <p:txBody>
          <a:bodyPr wrap="square" rtlCol="0">
            <a:spAutoFit/>
          </a:bodyPr>
          <a:lstStyle/>
          <a:p>
            <a:r>
              <a:rPr lang="en-US" sz="1300" dirty="0">
                <a:latin typeface="Franklin Gothic Demi" panose="020B0703020102020204" pitchFamily="34" charset="0"/>
              </a:rPr>
              <a:t> </a:t>
            </a:r>
            <a:r>
              <a:rPr lang="en-US" sz="1300" dirty="0" smtClean="0">
                <a:latin typeface="Franklin Gothic Demi" panose="020B0703020102020204" pitchFamily="34" charset="0"/>
              </a:rPr>
              <a:t>                              </a:t>
            </a:r>
            <a:r>
              <a:rPr lang="en-US" sz="1300" dirty="0" err="1" smtClean="0">
                <a:solidFill>
                  <a:srgbClr val="0070C0"/>
                </a:solidFill>
                <a:latin typeface="Franklin Gothic Demi" panose="020B0703020102020204" pitchFamily="34" charset="0"/>
              </a:rPr>
              <a:t>Df</a:t>
            </a:r>
            <a:r>
              <a:rPr lang="en-US" sz="1300" dirty="0" smtClean="0">
                <a:solidFill>
                  <a:srgbClr val="0070C0"/>
                </a:solidFill>
                <a:latin typeface="Franklin Gothic Demi" panose="020B0703020102020204" pitchFamily="34" charset="0"/>
              </a:rPr>
              <a:t>    Sum </a:t>
            </a:r>
            <a:r>
              <a:rPr lang="en-US" sz="1300" dirty="0" err="1">
                <a:solidFill>
                  <a:srgbClr val="0070C0"/>
                </a:solidFill>
                <a:latin typeface="Franklin Gothic Demi" panose="020B0703020102020204" pitchFamily="34" charset="0"/>
              </a:rPr>
              <a:t>Sq</a:t>
            </a:r>
            <a:r>
              <a:rPr lang="en-US" sz="1300" dirty="0">
                <a:solidFill>
                  <a:srgbClr val="0070C0"/>
                </a:solidFill>
                <a:latin typeface="Franklin Gothic Demi" panose="020B0703020102020204" pitchFamily="34" charset="0"/>
              </a:rPr>
              <a:t> </a:t>
            </a:r>
            <a:r>
              <a:rPr lang="en-US" sz="1300" dirty="0" smtClean="0">
                <a:solidFill>
                  <a:srgbClr val="0070C0"/>
                </a:solidFill>
                <a:latin typeface="Franklin Gothic Demi" panose="020B0703020102020204" pitchFamily="34" charset="0"/>
              </a:rPr>
              <a:t> Mean </a:t>
            </a:r>
            <a:r>
              <a:rPr lang="en-US" sz="1300" dirty="0" err="1">
                <a:solidFill>
                  <a:srgbClr val="0070C0"/>
                </a:solidFill>
                <a:latin typeface="Franklin Gothic Demi" panose="020B0703020102020204" pitchFamily="34" charset="0"/>
              </a:rPr>
              <a:t>Sq</a:t>
            </a:r>
            <a:r>
              <a:rPr lang="en-US" sz="1300" dirty="0">
                <a:solidFill>
                  <a:srgbClr val="0070C0"/>
                </a:solidFill>
                <a:latin typeface="Franklin Gothic Demi" panose="020B0703020102020204" pitchFamily="34" charset="0"/>
              </a:rPr>
              <a:t> </a:t>
            </a:r>
            <a:r>
              <a:rPr lang="en-US" sz="1300" dirty="0" smtClean="0">
                <a:solidFill>
                  <a:srgbClr val="0070C0"/>
                </a:solidFill>
                <a:latin typeface="Franklin Gothic Demi" panose="020B0703020102020204" pitchFamily="34" charset="0"/>
              </a:rPr>
              <a:t>  F </a:t>
            </a:r>
            <a:r>
              <a:rPr lang="en-US" sz="1300" dirty="0">
                <a:solidFill>
                  <a:srgbClr val="0070C0"/>
                </a:solidFill>
                <a:latin typeface="Franklin Gothic Demi" panose="020B0703020102020204" pitchFamily="34" charset="0"/>
              </a:rPr>
              <a:t>value   </a:t>
            </a:r>
            <a:r>
              <a:rPr lang="en-US" sz="1300" dirty="0" err="1" smtClean="0">
                <a:solidFill>
                  <a:srgbClr val="0070C0"/>
                </a:solidFill>
                <a:latin typeface="Franklin Gothic Demi" panose="020B0703020102020204" pitchFamily="34" charset="0"/>
              </a:rPr>
              <a:t>Pr</a:t>
            </a:r>
            <a:r>
              <a:rPr lang="en-US" sz="1300" dirty="0">
                <a:solidFill>
                  <a:srgbClr val="0070C0"/>
                </a:solidFill>
                <a:latin typeface="Franklin Gothic Demi" panose="020B0703020102020204" pitchFamily="34" charset="0"/>
              </a:rPr>
              <a:t>(&gt;F)    </a:t>
            </a:r>
          </a:p>
          <a:p>
            <a:r>
              <a:rPr lang="en-US" sz="1300" dirty="0" err="1">
                <a:solidFill>
                  <a:srgbClr val="0070C0"/>
                </a:solidFill>
                <a:latin typeface="Franklin Gothic Demi" panose="020B0703020102020204" pitchFamily="34" charset="0"/>
              </a:rPr>
              <a:t>View.Orientation</a:t>
            </a:r>
            <a:r>
              <a:rPr lang="en-US" sz="1300" dirty="0">
                <a:solidFill>
                  <a:srgbClr val="0070C0"/>
                </a:solidFill>
                <a:latin typeface="Franklin Gothic Demi" panose="020B0703020102020204" pitchFamily="34" charset="0"/>
              </a:rPr>
              <a:t>   15   6657  </a:t>
            </a:r>
            <a:r>
              <a:rPr lang="en-US" sz="1300" dirty="0" smtClean="0">
                <a:solidFill>
                  <a:srgbClr val="0070C0"/>
                </a:solidFill>
                <a:latin typeface="Franklin Gothic Demi" panose="020B0703020102020204" pitchFamily="34" charset="0"/>
              </a:rPr>
              <a:t>     443.8        6.313     </a:t>
            </a:r>
            <a:r>
              <a:rPr lang="en-US" sz="1300" b="1" dirty="0" smtClean="0">
                <a:solidFill>
                  <a:srgbClr val="0070C0"/>
                </a:solidFill>
                <a:latin typeface="Franklin Gothic Demi" panose="020B0703020102020204" pitchFamily="34" charset="0"/>
              </a:rPr>
              <a:t>4.32e-13 </a:t>
            </a:r>
            <a:r>
              <a:rPr lang="en-US" sz="1300" b="1" dirty="0">
                <a:solidFill>
                  <a:srgbClr val="0070C0"/>
                </a:solidFill>
                <a:latin typeface="Franklin Gothic Demi" panose="020B0703020102020204" pitchFamily="34" charset="0"/>
              </a:rPr>
              <a:t>***</a:t>
            </a:r>
          </a:p>
          <a:p>
            <a:r>
              <a:rPr lang="en-US" sz="1300" dirty="0">
                <a:solidFill>
                  <a:srgbClr val="0070C0"/>
                </a:solidFill>
                <a:latin typeface="Franklin Gothic Demi" panose="020B0703020102020204" pitchFamily="34" charset="0"/>
              </a:rPr>
              <a:t>Residuals        1334  93768    70.3                     </a:t>
            </a:r>
          </a:p>
          <a:p>
            <a:r>
              <a:rPr lang="en-US" sz="1300" dirty="0">
                <a:solidFill>
                  <a:srgbClr val="0070C0"/>
                </a:solidFill>
                <a:latin typeface="Franklin Gothic Demi" panose="020B0703020102020204" pitchFamily="34" charset="0"/>
              </a:rPr>
              <a:t>---</a:t>
            </a:r>
          </a:p>
          <a:p>
            <a:r>
              <a:rPr lang="en-US" sz="1300" dirty="0" err="1">
                <a:solidFill>
                  <a:srgbClr val="0070C0"/>
                </a:solidFill>
                <a:latin typeface="Franklin Gothic Demi" panose="020B0703020102020204" pitchFamily="34" charset="0"/>
              </a:rPr>
              <a:t>Signif</a:t>
            </a:r>
            <a:r>
              <a:rPr lang="en-US" sz="1300" dirty="0">
                <a:solidFill>
                  <a:srgbClr val="0070C0"/>
                </a:solidFill>
                <a:latin typeface="Franklin Gothic Demi" panose="020B0703020102020204" pitchFamily="34" charset="0"/>
              </a:rPr>
              <a:t>. codes:  0 ‘***’ 0.001 ‘**’ 0.01 ‘*’ 0.05 ‘.’ 0.1 ‘ ’ 1</a:t>
            </a:r>
          </a:p>
          <a:p>
            <a:endParaRPr lang="en-US" sz="1350" dirty="0"/>
          </a:p>
        </p:txBody>
      </p:sp>
    </p:spTree>
    <p:extLst>
      <p:ext uri="{BB962C8B-B14F-4D97-AF65-F5344CB8AC3E}">
        <p14:creationId xmlns:p14="http://schemas.microsoft.com/office/powerpoint/2010/main" val="285461069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dirty="0">
                <a:solidFill>
                  <a:srgbClr val="FF0000"/>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p>
          <a:p>
            <a:pPr>
              <a:lnSpc>
                <a:spcPct val="150000"/>
              </a:lnSpc>
            </a:pPr>
            <a:r>
              <a:rPr lang="en-US" sz="1600" dirty="0" smtClean="0">
                <a:solidFill>
                  <a:srgbClr val="00359E"/>
                </a:solidFill>
                <a:latin typeface="Franklin Gothic Book" panose="020B0503020102020204" pitchFamily="34" charset="0"/>
              </a:rPr>
              <a:t>Conclusion </a:t>
            </a:r>
            <a:endParaRPr lang="en-US" sz="1600" dirty="0">
              <a:solidFill>
                <a:srgbClr val="00359E"/>
              </a:solidFill>
              <a:latin typeface="Franklin Gothic Book" panose="020B0503020102020204" pitchFamily="34" charset="0"/>
            </a:endParaRP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D63AFAFE-1951-246A-6DAE-20C84565EA01}"/>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206550" y="92345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4835" y="287455"/>
            <a:ext cx="8440615" cy="1046440"/>
          </a:xfrm>
          <a:prstGeom prst="rect">
            <a:avLst/>
          </a:prstGeom>
          <a:noFill/>
        </p:spPr>
        <p:txBody>
          <a:bodyPr wrap="square" rtlCol="0">
            <a:spAutoFit/>
          </a:bodyPr>
          <a:lstStyle/>
          <a:p>
            <a:r>
              <a:rPr lang="en-US" sz="2200" dirty="0" smtClean="0">
                <a:solidFill>
                  <a:schemeClr val="accent1">
                    <a:lumMod val="50000"/>
                  </a:schemeClr>
                </a:solidFill>
                <a:latin typeface="Franklin Gothic Book" panose="020B0503020102020204" pitchFamily="34" charset="0"/>
              </a:rPr>
              <a:t>Finally, to </a:t>
            </a:r>
            <a:r>
              <a:rPr lang="en-US" sz="2200" dirty="0">
                <a:solidFill>
                  <a:schemeClr val="accent1">
                    <a:lumMod val="50000"/>
                  </a:schemeClr>
                </a:solidFill>
                <a:latin typeface="Franklin Gothic Book" panose="020B0503020102020204" pitchFamily="34" charset="0"/>
              </a:rPr>
              <a:t>check if there exists a correlation between </a:t>
            </a:r>
            <a:r>
              <a:rPr lang="en-US" sz="2200" b="1" dirty="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region </a:t>
            </a:r>
            <a:r>
              <a:rPr lang="en-US" sz="2200" dirty="0" smtClean="0">
                <a:solidFill>
                  <a:schemeClr val="accent1">
                    <a:lumMod val="50000"/>
                  </a:schemeClr>
                </a:solidFill>
                <a:latin typeface="Franklin Gothic Book" panose="020B0503020102020204" pitchFamily="34" charset="0"/>
              </a:rPr>
              <a:t>and </a:t>
            </a:r>
            <a:r>
              <a:rPr lang="en-US" sz="2200" b="1" dirty="0">
                <a:solidFill>
                  <a:schemeClr val="accent1">
                    <a:lumMod val="50000"/>
                  </a:schemeClr>
                </a:solidFill>
                <a:latin typeface="Franklin Gothic Book" panose="020B0503020102020204" pitchFamily="34" charset="0"/>
              </a:rPr>
              <a:t>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we plotted a side-by-side boxplot.</a:t>
            </a:r>
            <a:r>
              <a:rPr lang="en-US" sz="2200" dirty="0">
                <a:solidFill>
                  <a:schemeClr val="accent1">
                    <a:lumMod val="50000"/>
                  </a:schemeClr>
                </a:solidFill>
                <a:latin typeface="Franklin Gothic Book" panose="020B0503020102020204" pitchFamily="34" charset="0"/>
              </a:rPr>
              <a:t> </a:t>
            </a:r>
            <a:endParaRPr lang="en-US" sz="2200" b="1" dirty="0">
              <a:solidFill>
                <a:schemeClr val="accent1">
                  <a:lumMod val="50000"/>
                </a:schemeClr>
              </a:solidFill>
              <a:latin typeface="Franklin Gothic Book" panose="020B0503020102020204" pitchFamily="34" charset="0"/>
            </a:endParaRPr>
          </a:p>
          <a:p>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4361732" y="1277546"/>
            <a:ext cx="4932394" cy="3911870"/>
          </a:xfrm>
          <a:prstGeom prst="rect">
            <a:avLst/>
          </a:prstGeom>
        </p:spPr>
      </p:pic>
      <p:sp>
        <p:nvSpPr>
          <p:cNvPr id="11" name="TextBox 10"/>
          <p:cNvSpPr txBox="1"/>
          <p:nvPr/>
        </p:nvSpPr>
        <p:spPr>
          <a:xfrm>
            <a:off x="4361732" y="5346599"/>
            <a:ext cx="7201460" cy="1354217"/>
          </a:xfrm>
          <a:prstGeom prst="rect">
            <a:avLst/>
          </a:prstGeom>
          <a:noFill/>
        </p:spPr>
        <p:txBody>
          <a:bodyPr wrap="square" rtlCol="0">
            <a:spAutoFit/>
          </a:bodyPr>
          <a:lstStyle/>
          <a:p>
            <a:r>
              <a:rPr lang="en-US" sz="3200" b="1" dirty="0" smtClean="0">
                <a:solidFill>
                  <a:schemeClr val="accent1">
                    <a:lumMod val="50000"/>
                  </a:schemeClr>
                </a:solidFill>
                <a:latin typeface="Franklin Gothic Book" panose="020B0503020102020204" pitchFamily="34" charset="0"/>
              </a:rPr>
              <a:t>Do you think there is correlation between the two?</a:t>
            </a:r>
            <a:endParaRPr lang="en-US" sz="1600" b="1" dirty="0">
              <a:solidFill>
                <a:schemeClr val="accent1">
                  <a:lumMod val="50000"/>
                </a:schemeClr>
              </a:solidFill>
              <a:latin typeface="Franklin Gothic Book" panose="020B0503020102020204" pitchFamily="34" charset="0"/>
            </a:endParaRPr>
          </a:p>
          <a:p>
            <a:endParaRPr lang="en-US" dirty="0"/>
          </a:p>
        </p:txBody>
      </p:sp>
    </p:spTree>
    <p:extLst>
      <p:ext uri="{BB962C8B-B14F-4D97-AF65-F5344CB8AC3E}">
        <p14:creationId xmlns:p14="http://schemas.microsoft.com/office/powerpoint/2010/main" val="39153809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5078313"/>
          </a:xfrm>
          <a:prstGeom prst="rect">
            <a:avLst/>
          </a:prstGeom>
          <a:noFill/>
        </p:spPr>
        <p:txBody>
          <a:bodyPr wrap="square" rtlCol="0">
            <a:spAutoFit/>
          </a:bodyPr>
          <a:lstStyle/>
          <a:p>
            <a:pPr>
              <a:lnSpc>
                <a:spcPct val="150000"/>
              </a:lnSpc>
            </a:pPr>
            <a:r>
              <a:rPr lang="en-US" dirty="0">
                <a:solidFill>
                  <a:schemeClr val="bg1"/>
                </a:solidFill>
                <a:latin typeface="Franklin Gothic Demi" panose="020B0703020102020204" pitchFamily="34" charset="0"/>
              </a:rPr>
              <a:t>Introduction</a:t>
            </a:r>
          </a:p>
          <a:p>
            <a:pPr>
              <a:lnSpc>
                <a:spcPct val="150000"/>
              </a:lnSpc>
            </a:pPr>
            <a:r>
              <a:rPr lang="en-US" dirty="0">
                <a:solidFill>
                  <a:schemeClr val="bg1"/>
                </a:solidFill>
                <a:latin typeface="Franklin Gothic Demi" panose="020B0703020102020204" pitchFamily="34" charset="0"/>
              </a:rPr>
              <a:t>Problem</a:t>
            </a:r>
          </a:p>
          <a:p>
            <a:pPr>
              <a:lnSpc>
                <a:spcPct val="150000"/>
              </a:lnSpc>
            </a:pPr>
            <a:r>
              <a:rPr lang="en-US" dirty="0">
                <a:solidFill>
                  <a:schemeClr val="bg1"/>
                </a:solidFill>
                <a:latin typeface="Franklin Gothic Demi" panose="020B0703020102020204" pitchFamily="34" charset="0"/>
              </a:rPr>
              <a:t>Correlation Analysis</a:t>
            </a:r>
          </a:p>
          <a:p>
            <a:pPr marL="342900" indent="-342900">
              <a:lnSpc>
                <a:spcPct val="150000"/>
              </a:lnSpc>
              <a:buFontTx/>
              <a:buChar char="-"/>
            </a:pPr>
            <a:r>
              <a:rPr lang="en-US" dirty="0">
                <a:solidFill>
                  <a:schemeClr val="bg1"/>
                </a:solidFill>
                <a:latin typeface="Franklin Gothic Demi" panose="020B0703020102020204" pitchFamily="34" charset="0"/>
              </a:rPr>
              <a:t>Floor</a:t>
            </a:r>
          </a:p>
          <a:p>
            <a:pPr marL="342900" indent="-342900">
              <a:lnSpc>
                <a:spcPct val="150000"/>
              </a:lnSpc>
              <a:buFontTx/>
              <a:buChar char="-"/>
            </a:pPr>
            <a:r>
              <a:rPr lang="en-US" dirty="0">
                <a:solidFill>
                  <a:schemeClr val="bg1"/>
                </a:solidFill>
                <a:latin typeface="Franklin Gothic Demi" panose="020B0703020102020204" pitchFamily="34" charset="0"/>
              </a:rPr>
              <a:t>Bedrooms</a:t>
            </a:r>
          </a:p>
          <a:p>
            <a:pPr marL="342900" indent="-342900">
              <a:lnSpc>
                <a:spcPct val="150000"/>
              </a:lnSpc>
              <a:buFontTx/>
              <a:buChar char="-"/>
            </a:pPr>
            <a:r>
              <a:rPr lang="en-US" dirty="0">
                <a:solidFill>
                  <a:schemeClr val="bg1"/>
                </a:solidFill>
                <a:latin typeface="Franklin Gothic Demi" panose="020B0703020102020204" pitchFamily="34" charset="0"/>
              </a:rPr>
              <a:t>Bathrooms</a:t>
            </a:r>
          </a:p>
          <a:p>
            <a:pPr marL="342900" indent="-342900">
              <a:lnSpc>
                <a:spcPct val="150000"/>
              </a:lnSpc>
              <a:buFontTx/>
              <a:buChar char="-"/>
            </a:pPr>
            <a:r>
              <a:rPr lang="en-US" dirty="0">
                <a:solidFill>
                  <a:schemeClr val="bg1"/>
                </a:solidFill>
                <a:latin typeface="Franklin Gothic Demi" panose="020B0703020102020204" pitchFamily="34" charset="0"/>
              </a:rPr>
              <a:t>Size</a:t>
            </a:r>
          </a:p>
          <a:p>
            <a:pPr marL="342900" indent="-342900">
              <a:lnSpc>
                <a:spcPct val="150000"/>
              </a:lnSpc>
              <a:buFontTx/>
              <a:buChar char="-"/>
            </a:pPr>
            <a:r>
              <a:rPr lang="en-US" dirty="0">
                <a:solidFill>
                  <a:schemeClr val="bg1"/>
                </a:solidFill>
                <a:latin typeface="Franklin Gothic Demi" panose="020B0703020102020204" pitchFamily="34" charset="0"/>
              </a:rPr>
              <a:t>View</a:t>
            </a:r>
          </a:p>
          <a:p>
            <a:pPr marL="342900" indent="-342900">
              <a:lnSpc>
                <a:spcPct val="150000"/>
              </a:lnSpc>
              <a:buFontTx/>
              <a:buChar char="-"/>
            </a:pPr>
            <a:r>
              <a:rPr lang="en-US" dirty="0" smtClean="0">
                <a:solidFill>
                  <a:schemeClr val="bg1"/>
                </a:solidFill>
                <a:latin typeface="Franklin Gothic Demi" panose="020B0703020102020204" pitchFamily="34" charset="0"/>
              </a:rPr>
              <a:t>Region</a:t>
            </a:r>
          </a:p>
          <a:p>
            <a:pPr>
              <a:lnSpc>
                <a:spcPct val="150000"/>
              </a:lnSpc>
            </a:pPr>
            <a:r>
              <a:rPr lang="en-US" b="1" dirty="0" smtClean="0">
                <a:solidFill>
                  <a:schemeClr val="bg1"/>
                </a:solidFill>
                <a:latin typeface="Franklin Gothic Demi" panose="020B0703020102020204" pitchFamily="34" charset="0"/>
              </a:rPr>
              <a:t>Predictive Models</a:t>
            </a:r>
            <a:endParaRPr lang="en-US" b="1" dirty="0">
              <a:solidFill>
                <a:schemeClr val="bg1"/>
              </a:solidFill>
              <a:latin typeface="Franklin Gothic Demi" panose="020B0703020102020204" pitchFamily="34" charset="0"/>
            </a:endParaRPr>
          </a:p>
          <a:p>
            <a:pPr>
              <a:lnSpc>
                <a:spcPct val="150000"/>
              </a:lnSpc>
            </a:pPr>
            <a:r>
              <a:rPr lang="en-US" dirty="0">
                <a:solidFill>
                  <a:schemeClr val="bg1"/>
                </a:solidFill>
                <a:latin typeface="Franklin Gothic Demi" panose="020B07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9" name="Rectangle 8">
            <a:extLst>
              <a:ext uri="{FF2B5EF4-FFF2-40B4-BE49-F238E27FC236}">
                <a16:creationId xmlns="" xmlns:a16="http://schemas.microsoft.com/office/drawing/2014/main" id="{A82E3E16-4726-A4C8-B472-1AEAADFB061F}"/>
              </a:ext>
            </a:extLst>
          </p:cNvPr>
          <p:cNvSpPr/>
          <p:nvPr/>
        </p:nvSpPr>
        <p:spPr>
          <a:xfrm>
            <a:off x="1" y="5211507"/>
            <a:ext cx="3338286" cy="1646493"/>
          </a:xfrm>
          <a:prstGeom prst="rect">
            <a:avLst/>
          </a:prstGeom>
          <a:blipFill dpi="0" rotWithShape="1">
            <a:blip r:embed="rId3"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905820"/>
            <a:ext cx="12192000" cy="6013278"/>
          </a:xfrm>
          <a:prstGeom prst="rect">
            <a:avLst/>
          </a:prstGeom>
          <a:blipFill dpi="0" rotWithShape="1">
            <a:blip r:embed="rId4">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67284" y="30025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24574077"/>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dirty="0">
                <a:solidFill>
                  <a:srgbClr val="FF0000"/>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p>
          <a:p>
            <a:pPr>
              <a:lnSpc>
                <a:spcPct val="150000"/>
              </a:lnSpc>
            </a:pPr>
            <a:r>
              <a:rPr lang="en-US" sz="1600" dirty="0" smtClean="0">
                <a:solidFill>
                  <a:srgbClr val="00359E"/>
                </a:solidFill>
                <a:latin typeface="Franklin Gothic Book" panose="020B0503020102020204" pitchFamily="34" charset="0"/>
              </a:rPr>
              <a:t>Conclusion </a:t>
            </a:r>
            <a:endParaRPr lang="en-US" sz="1600" dirty="0">
              <a:solidFill>
                <a:srgbClr val="00359E"/>
              </a:solidFill>
              <a:latin typeface="Franklin Gothic Book" panose="020B0503020102020204" pitchFamily="34" charset="0"/>
            </a:endParaRP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D63AFAFE-1951-246A-6DAE-20C84565EA01}"/>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302084" y="1196213"/>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4835" y="287455"/>
            <a:ext cx="8440615" cy="1046440"/>
          </a:xfrm>
          <a:prstGeom prst="rect">
            <a:avLst/>
          </a:prstGeom>
          <a:noFill/>
        </p:spPr>
        <p:txBody>
          <a:bodyPr wrap="square" rtlCol="0">
            <a:spAutoFit/>
          </a:bodyPr>
          <a:lstStyle/>
          <a:p>
            <a:r>
              <a:rPr lang="en-US" sz="2200" dirty="0" smtClean="0">
                <a:solidFill>
                  <a:schemeClr val="accent1">
                    <a:lumMod val="50000"/>
                  </a:schemeClr>
                </a:solidFill>
                <a:latin typeface="Franklin Gothic Book" panose="020B0503020102020204" pitchFamily="34" charset="0"/>
              </a:rPr>
              <a:t>Finally, to </a:t>
            </a:r>
            <a:r>
              <a:rPr lang="en-US" sz="2200" dirty="0">
                <a:solidFill>
                  <a:schemeClr val="accent1">
                    <a:lumMod val="50000"/>
                  </a:schemeClr>
                </a:solidFill>
                <a:latin typeface="Franklin Gothic Book" panose="020B0503020102020204" pitchFamily="34" charset="0"/>
              </a:rPr>
              <a:t>check if there exists a correlation between </a:t>
            </a:r>
            <a:r>
              <a:rPr lang="en-US" sz="2200" b="1" dirty="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region </a:t>
            </a:r>
            <a:r>
              <a:rPr lang="en-US" sz="2200" dirty="0" smtClean="0">
                <a:solidFill>
                  <a:schemeClr val="accent1">
                    <a:lumMod val="50000"/>
                  </a:schemeClr>
                </a:solidFill>
                <a:latin typeface="Franklin Gothic Book" panose="020B0503020102020204" pitchFamily="34" charset="0"/>
              </a:rPr>
              <a:t>and </a:t>
            </a:r>
            <a:r>
              <a:rPr lang="en-US" sz="2200" b="1" dirty="0">
                <a:solidFill>
                  <a:schemeClr val="accent1">
                    <a:lumMod val="50000"/>
                  </a:schemeClr>
                </a:solidFill>
                <a:latin typeface="Franklin Gothic Book" panose="020B0503020102020204" pitchFamily="34" charset="0"/>
              </a:rPr>
              <a:t>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we plotted a side-by-side boxplot.</a:t>
            </a:r>
            <a:r>
              <a:rPr lang="en-US" sz="2200" dirty="0">
                <a:solidFill>
                  <a:schemeClr val="accent1">
                    <a:lumMod val="50000"/>
                  </a:schemeClr>
                </a:solidFill>
                <a:latin typeface="Franklin Gothic Book" panose="020B0503020102020204" pitchFamily="34" charset="0"/>
              </a:rPr>
              <a:t> </a:t>
            </a:r>
            <a:endParaRPr lang="en-US" sz="2200" b="1" dirty="0">
              <a:solidFill>
                <a:schemeClr val="accent1">
                  <a:lumMod val="50000"/>
                </a:schemeClr>
              </a:solidFill>
              <a:latin typeface="Franklin Gothic Book" panose="020B0503020102020204" pitchFamily="34" charset="0"/>
            </a:endParaRPr>
          </a:p>
          <a:p>
            <a:endParaRPr lang="en-US" dirty="0"/>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3544834" y="973940"/>
            <a:ext cx="4044378" cy="3207586"/>
          </a:xfrm>
          <a:prstGeom prst="rect">
            <a:avLst/>
          </a:prstGeom>
        </p:spPr>
      </p:pic>
      <p:sp>
        <p:nvSpPr>
          <p:cNvPr id="11" name="TextBox 10"/>
          <p:cNvSpPr txBox="1"/>
          <p:nvPr/>
        </p:nvSpPr>
        <p:spPr>
          <a:xfrm>
            <a:off x="3640370" y="4403799"/>
            <a:ext cx="8440615" cy="2308324"/>
          </a:xfrm>
          <a:prstGeom prst="rect">
            <a:avLst/>
          </a:prstGeom>
          <a:noFill/>
        </p:spPr>
        <p:txBody>
          <a:bodyPr wrap="square" rtlCol="0">
            <a:spAutoFit/>
          </a:bodyPr>
          <a:lstStyle/>
          <a:p>
            <a:r>
              <a:rPr lang="en-US" dirty="0" smtClean="0">
                <a:solidFill>
                  <a:schemeClr val="accent1">
                    <a:lumMod val="50000"/>
                  </a:schemeClr>
                </a:solidFill>
                <a:latin typeface="Franklin Gothic Book" panose="020B0503020102020204" pitchFamily="34" charset="0"/>
              </a:rPr>
              <a:t>We predict a little correlation between price and region since the medians of the two regions seem to be very close. However, it is not very clear. The ANOVA test shows that there exists no significant correlation between the two as the p-value is 0.73 which is much bigger than 0.05.</a:t>
            </a:r>
          </a:p>
          <a:p>
            <a:endParaRPr lang="en-US" dirty="0">
              <a:solidFill>
                <a:schemeClr val="accent1">
                  <a:lumMod val="50000"/>
                </a:schemeClr>
              </a:solidFill>
              <a:latin typeface="Franklin Gothic Book" panose="020B0503020102020204" pitchFamily="34" charset="0"/>
            </a:endParaRPr>
          </a:p>
          <a:p>
            <a:r>
              <a:rPr lang="en-US" dirty="0" smtClean="0">
                <a:solidFill>
                  <a:schemeClr val="accent1">
                    <a:lumMod val="50000"/>
                  </a:schemeClr>
                </a:solidFill>
                <a:latin typeface="Franklin Gothic Book" panose="020B0503020102020204" pitchFamily="34" charset="0"/>
              </a:rPr>
              <a:t>We predict that this may be due to the stability of the currency (UF </a:t>
            </a:r>
            <a:r>
              <a:rPr lang="en-US" dirty="0" err="1" smtClean="0">
                <a:solidFill>
                  <a:schemeClr val="accent1">
                    <a:lumMod val="50000"/>
                  </a:schemeClr>
                </a:solidFill>
                <a:latin typeface="Franklin Gothic Book" panose="020B0503020102020204" pitchFamily="34" charset="0"/>
              </a:rPr>
              <a:t>Chileno</a:t>
            </a:r>
            <a:r>
              <a:rPr lang="en-US" dirty="0" smtClean="0">
                <a:solidFill>
                  <a:schemeClr val="accent1">
                    <a:lumMod val="50000"/>
                  </a:schemeClr>
                </a:solidFill>
                <a:latin typeface="Franklin Gothic Book" panose="020B0503020102020204" pitchFamily="34" charset="0"/>
              </a:rPr>
              <a:t>) which is a non-circulating currency and </a:t>
            </a:r>
            <a:r>
              <a:rPr lang="en-US" dirty="0">
                <a:solidFill>
                  <a:schemeClr val="accent1">
                    <a:lumMod val="50000"/>
                  </a:schemeClr>
                </a:solidFill>
                <a:latin typeface="Franklin Gothic Book" panose="020B0503020102020204" pitchFamily="34" charset="0"/>
              </a:rPr>
              <a:t>which used in bank loans, financing, purchases and investments. .</a:t>
            </a:r>
          </a:p>
        </p:txBody>
      </p:sp>
      <p:sp>
        <p:nvSpPr>
          <p:cNvPr id="12" name="TextBox 11"/>
          <p:cNvSpPr txBox="1"/>
          <p:nvPr/>
        </p:nvSpPr>
        <p:spPr>
          <a:xfrm>
            <a:off x="7674258" y="1749998"/>
            <a:ext cx="4275851" cy="861774"/>
          </a:xfrm>
          <a:prstGeom prst="rect">
            <a:avLst/>
          </a:prstGeom>
          <a:noFill/>
          <a:ln>
            <a:solidFill>
              <a:schemeClr val="accent1">
                <a:lumMod val="60000"/>
                <a:lumOff val="40000"/>
              </a:schemeClr>
            </a:solidFill>
          </a:ln>
        </p:spPr>
        <p:txBody>
          <a:bodyPr wrap="none" rtlCol="0">
            <a:spAutoFit/>
          </a:bodyPr>
          <a:lstStyle/>
          <a:p>
            <a:r>
              <a:rPr lang="en-US" sz="1600" dirty="0">
                <a:solidFill>
                  <a:srgbClr val="0070C0"/>
                </a:solidFill>
                <a:latin typeface="Franklin Gothic Demi" panose="020B0703020102020204" pitchFamily="34" charset="0"/>
              </a:rPr>
              <a:t> </a:t>
            </a:r>
            <a:r>
              <a:rPr lang="en-US" sz="1600" dirty="0" smtClean="0">
                <a:solidFill>
                  <a:srgbClr val="0070C0"/>
                </a:solidFill>
                <a:latin typeface="Franklin Gothic Demi" panose="020B0703020102020204" pitchFamily="34" charset="0"/>
              </a:rPr>
              <a:t>            </a:t>
            </a:r>
            <a:r>
              <a:rPr lang="en-US" sz="1600" dirty="0" err="1" smtClean="0">
                <a:solidFill>
                  <a:srgbClr val="0070C0"/>
                </a:solidFill>
                <a:latin typeface="Franklin Gothic Demi" panose="020B0703020102020204" pitchFamily="34" charset="0"/>
              </a:rPr>
              <a:t>Df</a:t>
            </a:r>
            <a:r>
              <a:rPr lang="en-US" sz="1600" dirty="0" smtClean="0">
                <a:solidFill>
                  <a:srgbClr val="0070C0"/>
                </a:solidFill>
                <a:latin typeface="Franklin Gothic Demi" panose="020B0703020102020204" pitchFamily="34" charset="0"/>
              </a:rPr>
              <a:t>    Sum </a:t>
            </a:r>
            <a:r>
              <a:rPr lang="en-US" sz="1600" dirty="0" err="1" smtClean="0">
                <a:solidFill>
                  <a:srgbClr val="0070C0"/>
                </a:solidFill>
                <a:latin typeface="Franklin Gothic Demi" panose="020B0703020102020204" pitchFamily="34" charset="0"/>
              </a:rPr>
              <a:t>Sq</a:t>
            </a:r>
            <a:r>
              <a:rPr lang="en-US" sz="1600" dirty="0" smtClean="0">
                <a:solidFill>
                  <a:srgbClr val="0070C0"/>
                </a:solidFill>
                <a:latin typeface="Franklin Gothic Demi" panose="020B0703020102020204" pitchFamily="34" charset="0"/>
              </a:rPr>
              <a:t>  Mean </a:t>
            </a:r>
            <a:r>
              <a:rPr lang="en-US" sz="1600" dirty="0" err="1">
                <a:solidFill>
                  <a:srgbClr val="0070C0"/>
                </a:solidFill>
                <a:latin typeface="Franklin Gothic Demi" panose="020B0703020102020204" pitchFamily="34" charset="0"/>
              </a:rPr>
              <a:t>Sq</a:t>
            </a:r>
            <a:r>
              <a:rPr lang="en-US" sz="1600" dirty="0">
                <a:solidFill>
                  <a:srgbClr val="0070C0"/>
                </a:solidFill>
                <a:latin typeface="Franklin Gothic Demi" panose="020B0703020102020204" pitchFamily="34" charset="0"/>
              </a:rPr>
              <a:t> </a:t>
            </a:r>
            <a:r>
              <a:rPr lang="en-US" sz="1600" dirty="0" smtClean="0">
                <a:solidFill>
                  <a:srgbClr val="0070C0"/>
                </a:solidFill>
                <a:latin typeface="Franklin Gothic Demi" panose="020B0703020102020204" pitchFamily="34" charset="0"/>
              </a:rPr>
              <a:t>  F value  </a:t>
            </a:r>
            <a:r>
              <a:rPr lang="en-US" sz="1600" dirty="0" err="1" smtClean="0">
                <a:solidFill>
                  <a:srgbClr val="0070C0"/>
                </a:solidFill>
                <a:latin typeface="Franklin Gothic Demi" panose="020B0703020102020204" pitchFamily="34" charset="0"/>
              </a:rPr>
              <a:t>Pr</a:t>
            </a:r>
            <a:r>
              <a:rPr lang="en-US" sz="1600" dirty="0">
                <a:solidFill>
                  <a:srgbClr val="0070C0"/>
                </a:solidFill>
                <a:latin typeface="Franklin Gothic Demi" panose="020B0703020102020204" pitchFamily="34" charset="0"/>
              </a:rPr>
              <a:t>(&gt;F)</a:t>
            </a:r>
          </a:p>
          <a:p>
            <a:r>
              <a:rPr lang="en-US" sz="1600" dirty="0">
                <a:solidFill>
                  <a:srgbClr val="0070C0"/>
                </a:solidFill>
                <a:latin typeface="Franklin Gothic Demi" panose="020B0703020102020204" pitchFamily="34" charset="0"/>
              </a:rPr>
              <a:t>Region         1      </a:t>
            </a:r>
            <a:r>
              <a:rPr lang="en-US" sz="1600" dirty="0" smtClean="0">
                <a:solidFill>
                  <a:srgbClr val="0070C0"/>
                </a:solidFill>
                <a:latin typeface="Franklin Gothic Demi" panose="020B0703020102020204" pitchFamily="34" charset="0"/>
              </a:rPr>
              <a:t>   9         </a:t>
            </a:r>
            <a:r>
              <a:rPr lang="en-US" sz="1600" dirty="0">
                <a:solidFill>
                  <a:srgbClr val="0070C0"/>
                </a:solidFill>
                <a:latin typeface="Franklin Gothic Demi" panose="020B0703020102020204" pitchFamily="34" charset="0"/>
              </a:rPr>
              <a:t>9.16   0.123 </a:t>
            </a:r>
            <a:r>
              <a:rPr lang="en-US" sz="1600" dirty="0" smtClean="0">
                <a:solidFill>
                  <a:srgbClr val="0070C0"/>
                </a:solidFill>
                <a:latin typeface="Franklin Gothic Demi" panose="020B0703020102020204" pitchFamily="34" charset="0"/>
              </a:rPr>
              <a:t>  </a:t>
            </a:r>
            <a:r>
              <a:rPr lang="en-US" sz="1600" b="1" dirty="0">
                <a:solidFill>
                  <a:srgbClr val="0070C0"/>
                </a:solidFill>
                <a:latin typeface="Franklin Gothic Demi" panose="020B0703020102020204" pitchFamily="34" charset="0"/>
              </a:rPr>
              <a:t>0.726</a:t>
            </a:r>
          </a:p>
          <a:p>
            <a:r>
              <a:rPr lang="en-US" sz="1600" dirty="0">
                <a:solidFill>
                  <a:srgbClr val="0070C0"/>
                </a:solidFill>
                <a:latin typeface="Franklin Gothic Demi" panose="020B0703020102020204" pitchFamily="34" charset="0"/>
              </a:rPr>
              <a:t>Residuals   </a:t>
            </a:r>
            <a:r>
              <a:rPr lang="en-US" sz="1600" dirty="0" smtClean="0">
                <a:solidFill>
                  <a:srgbClr val="0070C0"/>
                </a:solidFill>
                <a:latin typeface="Franklin Gothic Demi" panose="020B0703020102020204" pitchFamily="34" charset="0"/>
              </a:rPr>
              <a:t>1348    </a:t>
            </a:r>
            <a:r>
              <a:rPr lang="en-US" sz="1600" dirty="0">
                <a:solidFill>
                  <a:srgbClr val="0070C0"/>
                </a:solidFill>
                <a:latin typeface="Franklin Gothic Demi" panose="020B0703020102020204" pitchFamily="34" charset="0"/>
              </a:rPr>
              <a:t>100415   </a:t>
            </a:r>
            <a:r>
              <a:rPr lang="en-US" sz="1600" dirty="0" smtClean="0">
                <a:solidFill>
                  <a:srgbClr val="0070C0"/>
                </a:solidFill>
                <a:latin typeface="Franklin Gothic Demi" panose="020B0703020102020204" pitchFamily="34" charset="0"/>
              </a:rPr>
              <a:t>   74.49 </a:t>
            </a:r>
            <a:endParaRPr lang="en-US" sz="1600" dirty="0">
              <a:solidFill>
                <a:srgbClr val="0070C0"/>
              </a:solidFill>
            </a:endParaRPr>
          </a:p>
        </p:txBody>
      </p:sp>
    </p:spTree>
    <p:extLst>
      <p:ext uri="{BB962C8B-B14F-4D97-AF65-F5344CB8AC3E}">
        <p14:creationId xmlns:p14="http://schemas.microsoft.com/office/powerpoint/2010/main" val="240248375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16648"/>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sz="1600" dirty="0">
                <a:solidFill>
                  <a:srgbClr val="00359E"/>
                </a:solidFill>
                <a:latin typeface="Franklin Gothic Book" panose="020B0503020102020204" pitchFamily="34" charset="0"/>
              </a:rPr>
              <a:t>Correlation Analysis</a:t>
            </a:r>
          </a:p>
          <a:p>
            <a:pPr marL="342900" indent="-342900">
              <a:lnSpc>
                <a:spcPct val="150000"/>
              </a:lnSpc>
              <a:buFontTx/>
              <a:buChar char="-"/>
            </a:pPr>
            <a:r>
              <a:rPr lang="en-US" sz="1600" dirty="0">
                <a:solidFill>
                  <a:srgbClr val="00359E"/>
                </a:solidFill>
                <a:latin typeface="Franklin Gothic Book" panose="020B0503020102020204" pitchFamily="34" charset="0"/>
              </a:rPr>
              <a:t>Floor</a:t>
            </a:r>
          </a:p>
          <a:p>
            <a:pPr marL="342900" indent="-342900">
              <a:lnSpc>
                <a:spcPct val="150000"/>
              </a:lnSpc>
              <a:buFontTx/>
              <a:buChar char="-"/>
            </a:pPr>
            <a:r>
              <a:rPr lang="en-US" sz="1600" dirty="0">
                <a:solidFill>
                  <a:srgbClr val="00359E"/>
                </a:solidFill>
                <a:latin typeface="Franklin Gothic Book" panose="020B0503020102020204" pitchFamily="34" charset="0"/>
              </a:rPr>
              <a:t>Bedrooms</a:t>
            </a:r>
          </a:p>
          <a:p>
            <a:pPr marL="342900" indent="-342900">
              <a:lnSpc>
                <a:spcPct val="150000"/>
              </a:lnSpc>
              <a:buFontTx/>
              <a:buChar char="-"/>
            </a:pPr>
            <a:r>
              <a:rPr lang="en-US" sz="1600" dirty="0">
                <a:solidFill>
                  <a:srgbClr val="00359E"/>
                </a:solidFill>
                <a:latin typeface="Franklin Gothic Book" panose="020B0503020102020204" pitchFamily="34" charset="0"/>
              </a:rPr>
              <a:t>Bathrooms</a:t>
            </a:r>
          </a:p>
          <a:p>
            <a:pPr marL="342900" indent="-342900">
              <a:lnSpc>
                <a:spcPct val="150000"/>
              </a:lnSpc>
              <a:buFontTx/>
              <a:buChar char="-"/>
            </a:pPr>
            <a:r>
              <a:rPr lang="en-US" sz="1600" dirty="0">
                <a:solidFill>
                  <a:srgbClr val="00359E"/>
                </a:solidFill>
                <a:latin typeface="Franklin Gothic Book" panose="020B0503020102020204" pitchFamily="34" charset="0"/>
              </a:rPr>
              <a:t>Size</a:t>
            </a:r>
          </a:p>
          <a:p>
            <a:pPr marL="342900" indent="-342900">
              <a:lnSpc>
                <a:spcPct val="150000"/>
              </a:lnSpc>
              <a:buFontTx/>
              <a:buChar char="-"/>
            </a:pPr>
            <a:r>
              <a:rPr lang="en-US" sz="1600" dirty="0">
                <a:solidFill>
                  <a:srgbClr val="00359E"/>
                </a:solidFill>
                <a:latin typeface="Franklin Gothic Book" panose="020B0503020102020204" pitchFamily="34" charset="0"/>
              </a:rPr>
              <a:t>View</a:t>
            </a:r>
          </a:p>
          <a:p>
            <a:pPr marL="342900" indent="-342900">
              <a:lnSpc>
                <a:spcPct val="150000"/>
              </a:lnSpc>
              <a:buFontTx/>
              <a:buChar char="-"/>
            </a:pPr>
            <a:r>
              <a:rPr lang="en-US" sz="1600" dirty="0" smtClean="0">
                <a:solidFill>
                  <a:srgbClr val="00359E"/>
                </a:solidFill>
                <a:latin typeface="Franklin Gothic Book" panose="020B0503020102020204" pitchFamily="34" charset="0"/>
              </a:rPr>
              <a:t>Region</a:t>
            </a:r>
          </a:p>
          <a:p>
            <a:pPr>
              <a:lnSpc>
                <a:spcPct val="150000"/>
              </a:lnSpc>
            </a:pPr>
            <a:r>
              <a:rPr lang="en-US" dirty="0">
                <a:solidFill>
                  <a:srgbClr val="FF0000"/>
                </a:solidFill>
                <a:latin typeface="Franklin Gothic Demi" panose="020B0703020102020204" pitchFamily="34" charset="0"/>
              </a:rPr>
              <a:t>Predictive </a:t>
            </a:r>
            <a:r>
              <a:rPr lang="en-US" dirty="0" smtClean="0">
                <a:solidFill>
                  <a:srgbClr val="FF0000"/>
                </a:solidFill>
                <a:latin typeface="Franklin Gothic Demi" panose="020B0703020102020204" pitchFamily="34" charset="0"/>
              </a:rPr>
              <a:t>Models</a:t>
            </a:r>
            <a:endParaRPr lang="en-US" dirty="0">
              <a:solidFill>
                <a:srgbClr val="FF0000"/>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77FE4A15-C862-68F4-BF6F-81647D861A95}"/>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65308" y="123098"/>
            <a:ext cx="8526692" cy="5878532"/>
          </a:xfrm>
          <a:prstGeom prst="rect">
            <a:avLst/>
          </a:prstGeom>
          <a:noFill/>
        </p:spPr>
        <p:txBody>
          <a:bodyPr wrap="square" rtlCol="0">
            <a:spAutoFit/>
          </a:bodyPr>
          <a:lstStyle/>
          <a:p>
            <a:r>
              <a:rPr lang="en-US" sz="2000" dirty="0" smtClean="0">
                <a:solidFill>
                  <a:schemeClr val="accent1">
                    <a:lumMod val="50000"/>
                  </a:schemeClr>
                </a:solidFill>
                <a:latin typeface="Franklin Gothic Book" panose="020B0503020102020204" pitchFamily="34" charset="0"/>
              </a:rPr>
              <a:t>To build our predictive model, we first split our data into </a:t>
            </a:r>
            <a:r>
              <a:rPr lang="en-US" sz="2000" b="1" dirty="0" smtClean="0">
                <a:solidFill>
                  <a:schemeClr val="accent1">
                    <a:lumMod val="50000"/>
                  </a:schemeClr>
                </a:solidFill>
                <a:latin typeface="Franklin Gothic Book" panose="020B0503020102020204" pitchFamily="34" charset="0"/>
              </a:rPr>
              <a:t>70% training </a:t>
            </a:r>
            <a:r>
              <a:rPr lang="en-US" sz="2000" dirty="0" smtClean="0">
                <a:solidFill>
                  <a:schemeClr val="accent1">
                    <a:lumMod val="50000"/>
                  </a:schemeClr>
                </a:solidFill>
                <a:latin typeface="Franklin Gothic Book" panose="020B0503020102020204" pitchFamily="34" charset="0"/>
              </a:rPr>
              <a:t>and </a:t>
            </a:r>
            <a:r>
              <a:rPr lang="en-US" sz="2000" b="1" dirty="0" smtClean="0">
                <a:solidFill>
                  <a:schemeClr val="accent1">
                    <a:lumMod val="50000"/>
                  </a:schemeClr>
                </a:solidFill>
                <a:latin typeface="Franklin Gothic Book" panose="020B0503020102020204" pitchFamily="34" charset="0"/>
              </a:rPr>
              <a:t>30% validation</a:t>
            </a:r>
            <a:r>
              <a:rPr lang="en-US" sz="2000" dirty="0" smtClean="0">
                <a:solidFill>
                  <a:schemeClr val="accent1">
                    <a:lumMod val="50000"/>
                  </a:schemeClr>
                </a:solidFill>
                <a:latin typeface="Franklin Gothic Book" panose="020B0503020102020204" pitchFamily="34" charset="0"/>
              </a:rPr>
              <a:t>. Then, we tried fitting two multiple linear regressions on the training dataset.</a:t>
            </a:r>
          </a:p>
          <a:p>
            <a:endParaRPr lang="en-US" sz="2000" dirty="0">
              <a:solidFill>
                <a:schemeClr val="accent1">
                  <a:lumMod val="50000"/>
                </a:schemeClr>
              </a:solidFill>
              <a:latin typeface="Franklin Gothic Book" panose="020B0503020102020204" pitchFamily="34" charset="0"/>
            </a:endParaRPr>
          </a:p>
          <a:p>
            <a:pPr marL="285750" indent="-285750">
              <a:buFont typeface="Arial" panose="020B0604020202020204" pitchFamily="34" charset="0"/>
              <a:buChar char="•"/>
            </a:pPr>
            <a:r>
              <a:rPr lang="en-US" sz="2000" dirty="0" smtClean="0">
                <a:solidFill>
                  <a:schemeClr val="accent1">
                    <a:lumMod val="50000"/>
                  </a:schemeClr>
                </a:solidFill>
                <a:latin typeface="Franklin Gothic Book" panose="020B0503020102020204" pitchFamily="34" charset="0"/>
              </a:rPr>
              <a:t>The first MLR included </a:t>
            </a:r>
            <a:r>
              <a:rPr lang="en-US" sz="2000" b="1" dirty="0" smtClean="0">
                <a:solidFill>
                  <a:schemeClr val="accent1">
                    <a:lumMod val="50000"/>
                  </a:schemeClr>
                </a:solidFill>
                <a:latin typeface="Franklin Gothic Book" panose="020B0503020102020204" pitchFamily="34" charset="0"/>
              </a:rPr>
              <a:t>all the independent variables </a:t>
            </a:r>
            <a:r>
              <a:rPr lang="en-US" sz="2000" dirty="0" smtClean="0">
                <a:solidFill>
                  <a:schemeClr val="accent1">
                    <a:lumMod val="50000"/>
                  </a:schemeClr>
                </a:solidFill>
                <a:latin typeface="Franklin Gothic Book" panose="020B0503020102020204" pitchFamily="34" charset="0"/>
              </a:rPr>
              <a:t>regardless of their correlations with price  (Floor, Bedrooms, Bathrooms, Size, View Orientation, Region).</a:t>
            </a:r>
          </a:p>
          <a:p>
            <a:endParaRPr lang="en-US" sz="2000" dirty="0" smtClean="0">
              <a:solidFill>
                <a:schemeClr val="accent1">
                  <a:lumMod val="50000"/>
                </a:schemeClr>
              </a:solidFill>
              <a:latin typeface="Franklin Gothic Book" panose="020B0503020102020204" pitchFamily="34" charset="0"/>
            </a:endParaRPr>
          </a:p>
          <a:p>
            <a:r>
              <a:rPr lang="en-US" sz="2000" dirty="0" smtClean="0">
                <a:solidFill>
                  <a:schemeClr val="accent1">
                    <a:lumMod val="50000"/>
                  </a:schemeClr>
                </a:solidFill>
                <a:latin typeface="Franklin Gothic Book" panose="020B0503020102020204" pitchFamily="34" charset="0"/>
              </a:rPr>
              <a:t>The results of this MLR show that all the used variables turned out to be significant predictors as they all resulted in small p-values relative to alpha. </a:t>
            </a:r>
          </a:p>
          <a:p>
            <a:endParaRPr lang="en-US" sz="2000" dirty="0" smtClean="0">
              <a:solidFill>
                <a:schemeClr val="accent1">
                  <a:lumMod val="50000"/>
                </a:schemeClr>
              </a:solidFill>
              <a:latin typeface="Franklin Gothic Book" panose="020B0503020102020204" pitchFamily="34" charset="0"/>
            </a:endParaRPr>
          </a:p>
          <a:p>
            <a:endParaRPr lang="en-US" sz="2000" dirty="0" smtClean="0">
              <a:solidFill>
                <a:schemeClr val="accent1">
                  <a:lumMod val="50000"/>
                </a:schemeClr>
              </a:solidFill>
              <a:latin typeface="Franklin Gothic Book" panose="020B0503020102020204" pitchFamily="34" charset="0"/>
            </a:endParaRPr>
          </a:p>
          <a:p>
            <a:pPr marL="285750" indent="-285750">
              <a:buFont typeface="Arial" panose="020B0604020202020204" pitchFamily="34" charset="0"/>
              <a:buChar char="•"/>
            </a:pPr>
            <a:r>
              <a:rPr lang="en-US" sz="2000" dirty="0" smtClean="0">
                <a:solidFill>
                  <a:schemeClr val="accent1">
                    <a:lumMod val="50000"/>
                  </a:schemeClr>
                </a:solidFill>
                <a:latin typeface="Franklin Gothic Book" panose="020B0503020102020204" pitchFamily="34" charset="0"/>
              </a:rPr>
              <a:t>The second MLR only included the </a:t>
            </a:r>
            <a:r>
              <a:rPr lang="en-US" sz="2000" b="1" dirty="0" smtClean="0">
                <a:solidFill>
                  <a:schemeClr val="accent1">
                    <a:lumMod val="50000"/>
                  </a:schemeClr>
                </a:solidFill>
                <a:latin typeface="Franklin Gothic Book" panose="020B0503020102020204" pitchFamily="34" charset="0"/>
              </a:rPr>
              <a:t>potential predictors which are the variables having a significant correlation</a:t>
            </a:r>
            <a:r>
              <a:rPr lang="en-US" sz="2000" dirty="0" smtClean="0">
                <a:solidFill>
                  <a:schemeClr val="accent1">
                    <a:lumMod val="50000"/>
                  </a:schemeClr>
                </a:solidFill>
                <a:latin typeface="Franklin Gothic Book" panose="020B0503020102020204" pitchFamily="34" charset="0"/>
              </a:rPr>
              <a:t> with price (all but Region).</a:t>
            </a:r>
          </a:p>
          <a:p>
            <a:endParaRPr lang="en-US" sz="2000" dirty="0" smtClean="0">
              <a:solidFill>
                <a:schemeClr val="accent1">
                  <a:lumMod val="50000"/>
                </a:schemeClr>
              </a:solidFill>
              <a:latin typeface="Franklin Gothic Book" panose="020B0503020102020204" pitchFamily="34" charset="0"/>
            </a:endParaRPr>
          </a:p>
          <a:p>
            <a:r>
              <a:rPr lang="en-US" sz="2000" dirty="0" smtClean="0">
                <a:solidFill>
                  <a:schemeClr val="accent1">
                    <a:lumMod val="50000"/>
                  </a:schemeClr>
                </a:solidFill>
                <a:latin typeface="Franklin Gothic Book" panose="020B0503020102020204" pitchFamily="34" charset="0"/>
              </a:rPr>
              <a:t>The results of this MLR also show that all the variables turned out to be significant as they all resulted in small p-values relative to alpha. </a:t>
            </a:r>
          </a:p>
          <a:p>
            <a:endParaRPr lang="en-US" dirty="0">
              <a:solidFill>
                <a:schemeClr val="accent1">
                  <a:lumMod val="50000"/>
                </a:schemeClr>
              </a:solidFill>
              <a:latin typeface="Franklin Gothic Book" panose="020B0503020102020204" pitchFamily="34" charset="0"/>
            </a:endParaRPr>
          </a:p>
          <a:p>
            <a:endParaRPr lang="en-US" dirty="0">
              <a:solidFill>
                <a:schemeClr val="accent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224605509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16648"/>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sz="1600" dirty="0">
                <a:solidFill>
                  <a:srgbClr val="00359E"/>
                </a:solidFill>
                <a:latin typeface="Franklin Gothic Book" panose="020B0503020102020204" pitchFamily="34" charset="0"/>
              </a:rPr>
              <a:t>Correlation Analysis</a:t>
            </a:r>
          </a:p>
          <a:p>
            <a:pPr marL="342900" indent="-342900">
              <a:lnSpc>
                <a:spcPct val="150000"/>
              </a:lnSpc>
              <a:buFontTx/>
              <a:buChar char="-"/>
            </a:pPr>
            <a:r>
              <a:rPr lang="en-US" sz="1600" dirty="0">
                <a:solidFill>
                  <a:srgbClr val="00359E"/>
                </a:solidFill>
                <a:latin typeface="Franklin Gothic Book" panose="020B0503020102020204" pitchFamily="34" charset="0"/>
              </a:rPr>
              <a:t>Floor</a:t>
            </a:r>
          </a:p>
          <a:p>
            <a:pPr marL="342900" indent="-342900">
              <a:lnSpc>
                <a:spcPct val="150000"/>
              </a:lnSpc>
              <a:buFontTx/>
              <a:buChar char="-"/>
            </a:pPr>
            <a:r>
              <a:rPr lang="en-US" sz="1600" dirty="0">
                <a:solidFill>
                  <a:srgbClr val="00359E"/>
                </a:solidFill>
                <a:latin typeface="Franklin Gothic Book" panose="020B0503020102020204" pitchFamily="34" charset="0"/>
              </a:rPr>
              <a:t>Bedrooms</a:t>
            </a:r>
          </a:p>
          <a:p>
            <a:pPr marL="342900" indent="-342900">
              <a:lnSpc>
                <a:spcPct val="150000"/>
              </a:lnSpc>
              <a:buFontTx/>
              <a:buChar char="-"/>
            </a:pPr>
            <a:r>
              <a:rPr lang="en-US" sz="1600" dirty="0">
                <a:solidFill>
                  <a:srgbClr val="00359E"/>
                </a:solidFill>
                <a:latin typeface="Franklin Gothic Book" panose="020B0503020102020204" pitchFamily="34" charset="0"/>
              </a:rPr>
              <a:t>Bathrooms</a:t>
            </a:r>
          </a:p>
          <a:p>
            <a:pPr marL="342900" indent="-342900">
              <a:lnSpc>
                <a:spcPct val="150000"/>
              </a:lnSpc>
              <a:buFontTx/>
              <a:buChar char="-"/>
            </a:pPr>
            <a:r>
              <a:rPr lang="en-US" sz="1600" dirty="0">
                <a:solidFill>
                  <a:srgbClr val="00359E"/>
                </a:solidFill>
                <a:latin typeface="Franklin Gothic Book" panose="020B0503020102020204" pitchFamily="34" charset="0"/>
              </a:rPr>
              <a:t>Size</a:t>
            </a:r>
          </a:p>
          <a:p>
            <a:pPr marL="342900" indent="-342900">
              <a:lnSpc>
                <a:spcPct val="150000"/>
              </a:lnSpc>
              <a:buFontTx/>
              <a:buChar char="-"/>
            </a:pPr>
            <a:r>
              <a:rPr lang="en-US" sz="1600" dirty="0">
                <a:solidFill>
                  <a:srgbClr val="00359E"/>
                </a:solidFill>
                <a:latin typeface="Franklin Gothic Book" panose="020B0503020102020204" pitchFamily="34" charset="0"/>
              </a:rPr>
              <a:t>View</a:t>
            </a:r>
          </a:p>
          <a:p>
            <a:pPr marL="342900" indent="-342900">
              <a:lnSpc>
                <a:spcPct val="150000"/>
              </a:lnSpc>
              <a:buFontTx/>
              <a:buChar char="-"/>
            </a:pPr>
            <a:r>
              <a:rPr lang="en-US" sz="1600" dirty="0" smtClean="0">
                <a:solidFill>
                  <a:srgbClr val="00359E"/>
                </a:solidFill>
                <a:latin typeface="Franklin Gothic Book" panose="020B0503020102020204" pitchFamily="34" charset="0"/>
              </a:rPr>
              <a:t>Region</a:t>
            </a:r>
          </a:p>
          <a:p>
            <a:pPr>
              <a:lnSpc>
                <a:spcPct val="150000"/>
              </a:lnSpc>
            </a:pPr>
            <a:r>
              <a:rPr lang="en-US" dirty="0">
                <a:solidFill>
                  <a:srgbClr val="FF0000"/>
                </a:solidFill>
                <a:latin typeface="Franklin Gothic Demi" panose="020B0703020102020204" pitchFamily="34" charset="0"/>
              </a:rPr>
              <a:t>Predictive </a:t>
            </a:r>
            <a:r>
              <a:rPr lang="en-US" dirty="0" smtClean="0">
                <a:solidFill>
                  <a:srgbClr val="FF0000"/>
                </a:solidFill>
                <a:latin typeface="Franklin Gothic Demi" panose="020B0703020102020204" pitchFamily="34" charset="0"/>
              </a:rPr>
              <a:t>Models</a:t>
            </a:r>
            <a:endParaRPr lang="en-US" dirty="0">
              <a:solidFill>
                <a:srgbClr val="FF0000"/>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77FE4A15-C862-68F4-BF6F-81647D861A95}"/>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65308" y="197346"/>
            <a:ext cx="8526692" cy="6186309"/>
          </a:xfrm>
          <a:prstGeom prst="rect">
            <a:avLst/>
          </a:prstGeom>
          <a:noFill/>
        </p:spPr>
        <p:txBody>
          <a:bodyPr wrap="square" rtlCol="0">
            <a:spAutoFit/>
          </a:bodyPr>
          <a:lstStyle/>
          <a:p>
            <a:r>
              <a:rPr lang="en-US" dirty="0" smtClean="0">
                <a:solidFill>
                  <a:schemeClr val="accent1">
                    <a:lumMod val="50000"/>
                  </a:schemeClr>
                </a:solidFill>
                <a:latin typeface="Franklin Gothic Book" panose="020B0503020102020204" pitchFamily="34" charset="0"/>
              </a:rPr>
              <a:t>In order to asses the predictive performance of both models and thus evaluate which is better at predicting prices of residential apartments, we applied the two models on the </a:t>
            </a:r>
            <a:r>
              <a:rPr lang="en-US" b="1" dirty="0" smtClean="0">
                <a:solidFill>
                  <a:schemeClr val="accent1">
                    <a:lumMod val="50000"/>
                  </a:schemeClr>
                </a:solidFill>
                <a:latin typeface="Franklin Gothic Book" panose="020B0503020102020204" pitchFamily="34" charset="0"/>
              </a:rPr>
              <a:t>validation</a:t>
            </a:r>
            <a:r>
              <a:rPr lang="en-US" dirty="0" smtClean="0">
                <a:solidFill>
                  <a:schemeClr val="accent1">
                    <a:lumMod val="50000"/>
                  </a:schemeClr>
                </a:solidFill>
                <a:latin typeface="Franklin Gothic Book" panose="020B0503020102020204" pitchFamily="34" charset="0"/>
              </a:rPr>
              <a:t> dataset.</a:t>
            </a:r>
          </a:p>
          <a:p>
            <a:endParaRPr lang="en-US" dirty="0">
              <a:solidFill>
                <a:schemeClr val="accent1">
                  <a:lumMod val="50000"/>
                </a:schemeClr>
              </a:solidFill>
              <a:latin typeface="Franklin Gothic Book" panose="020B0503020102020204" pitchFamily="34" charset="0"/>
            </a:endParaRPr>
          </a:p>
          <a:p>
            <a:r>
              <a:rPr lang="en-US" dirty="0" smtClean="0">
                <a:solidFill>
                  <a:schemeClr val="accent1">
                    <a:lumMod val="50000"/>
                  </a:schemeClr>
                </a:solidFill>
                <a:latin typeface="Franklin Gothic Book" panose="020B0503020102020204" pitchFamily="34" charset="0"/>
              </a:rPr>
              <a:t>The results were as follows:</a:t>
            </a:r>
          </a:p>
          <a:p>
            <a:endParaRPr lang="en-US" dirty="0">
              <a:solidFill>
                <a:schemeClr val="accent1">
                  <a:lumMod val="50000"/>
                </a:schemeClr>
              </a:solidFill>
              <a:latin typeface="Franklin Gothic Book" panose="020B0503020102020204" pitchFamily="34" charset="0"/>
            </a:endParaRPr>
          </a:p>
          <a:p>
            <a:pPr marL="285750" indent="-285750">
              <a:buFont typeface="Arial" panose="020B0604020202020204" pitchFamily="34" charset="0"/>
              <a:buChar char="•"/>
            </a:pPr>
            <a:r>
              <a:rPr lang="en-US" dirty="0" smtClean="0">
                <a:solidFill>
                  <a:schemeClr val="accent1">
                    <a:lumMod val="50000"/>
                  </a:schemeClr>
                </a:solidFill>
                <a:latin typeface="Franklin Gothic Book" panose="020B0503020102020204" pitchFamily="34" charset="0"/>
              </a:rPr>
              <a:t>The first MLR resulted in a </a:t>
            </a:r>
            <a:r>
              <a:rPr lang="en-US" b="1" dirty="0" smtClean="0">
                <a:solidFill>
                  <a:schemeClr val="accent1">
                    <a:lumMod val="50000"/>
                  </a:schemeClr>
                </a:solidFill>
                <a:latin typeface="Franklin Gothic Book" panose="020B0503020102020204" pitchFamily="34" charset="0"/>
              </a:rPr>
              <a:t>6.9 RMSE</a:t>
            </a:r>
          </a:p>
          <a:p>
            <a:pPr marL="285750" indent="-285750">
              <a:buFont typeface="Arial" panose="020B0604020202020204" pitchFamily="34" charset="0"/>
              <a:buChar char="•"/>
            </a:pPr>
            <a:r>
              <a:rPr lang="en-US" dirty="0" smtClean="0">
                <a:solidFill>
                  <a:schemeClr val="accent1">
                    <a:lumMod val="50000"/>
                  </a:schemeClr>
                </a:solidFill>
                <a:latin typeface="Franklin Gothic Book" panose="020B0503020102020204" pitchFamily="34" charset="0"/>
              </a:rPr>
              <a:t>The second MLR resulted in a </a:t>
            </a:r>
            <a:r>
              <a:rPr lang="en-US" b="1" dirty="0" smtClean="0">
                <a:solidFill>
                  <a:schemeClr val="accent1">
                    <a:lumMod val="50000"/>
                  </a:schemeClr>
                </a:solidFill>
                <a:latin typeface="Franklin Gothic Book" panose="020B0503020102020204" pitchFamily="34" charset="0"/>
              </a:rPr>
              <a:t>7.3 RMSE</a:t>
            </a:r>
            <a:r>
              <a:rPr lang="en-US" dirty="0" smtClean="0">
                <a:solidFill>
                  <a:schemeClr val="accent1">
                    <a:lumMod val="50000"/>
                  </a:schemeClr>
                </a:solidFill>
                <a:latin typeface="Franklin Gothic Book" panose="020B0503020102020204" pitchFamily="34" charset="0"/>
              </a:rPr>
              <a:t>.</a:t>
            </a:r>
          </a:p>
          <a:p>
            <a:endParaRPr lang="en-US" dirty="0">
              <a:solidFill>
                <a:schemeClr val="accent1">
                  <a:lumMod val="50000"/>
                </a:schemeClr>
              </a:solidFill>
              <a:latin typeface="Franklin Gothic Book" panose="020B0503020102020204" pitchFamily="34" charset="0"/>
            </a:endParaRPr>
          </a:p>
          <a:p>
            <a:r>
              <a:rPr lang="en-US" dirty="0" smtClean="0">
                <a:solidFill>
                  <a:schemeClr val="accent1">
                    <a:lumMod val="50000"/>
                  </a:schemeClr>
                </a:solidFill>
                <a:latin typeface="Franklin Gothic Book" panose="020B0503020102020204" pitchFamily="34" charset="0"/>
              </a:rPr>
              <a:t>Hence, even though the second MLR includes only the potential predictors determined previously</a:t>
            </a:r>
            <a:r>
              <a:rPr lang="en-US" b="1" dirty="0" smtClean="0">
                <a:solidFill>
                  <a:schemeClr val="accent1">
                    <a:lumMod val="50000"/>
                  </a:schemeClr>
                </a:solidFill>
                <a:latin typeface="Franklin Gothic Book" panose="020B0503020102020204" pitchFamily="34" charset="0"/>
              </a:rPr>
              <a:t>, it turned to have a larger rate of prediction error</a:t>
            </a:r>
            <a:r>
              <a:rPr lang="en-US" dirty="0" smtClean="0">
                <a:solidFill>
                  <a:schemeClr val="accent1">
                    <a:lumMod val="50000"/>
                  </a:schemeClr>
                </a:solidFill>
                <a:latin typeface="Franklin Gothic Book" panose="020B0503020102020204" pitchFamily="34" charset="0"/>
              </a:rPr>
              <a:t>. </a:t>
            </a:r>
            <a:endParaRPr lang="en-US" dirty="0">
              <a:solidFill>
                <a:schemeClr val="accent1">
                  <a:lumMod val="50000"/>
                </a:schemeClr>
              </a:solidFill>
              <a:latin typeface="Franklin Gothic Book" panose="020B0503020102020204" pitchFamily="34" charset="0"/>
            </a:endParaRPr>
          </a:p>
          <a:p>
            <a:endParaRPr lang="en-US" dirty="0" smtClean="0">
              <a:solidFill>
                <a:schemeClr val="accent1">
                  <a:lumMod val="50000"/>
                </a:schemeClr>
              </a:solidFill>
              <a:latin typeface="Franklin Gothic Book" panose="020B0503020102020204" pitchFamily="34" charset="0"/>
            </a:endParaRPr>
          </a:p>
          <a:p>
            <a:r>
              <a:rPr lang="en-US" dirty="0" smtClean="0">
                <a:solidFill>
                  <a:schemeClr val="accent1">
                    <a:lumMod val="50000"/>
                  </a:schemeClr>
                </a:solidFill>
                <a:latin typeface="Franklin Gothic Book" panose="020B0503020102020204" pitchFamily="34" charset="0"/>
              </a:rPr>
              <a:t>Therefore, we choose the first MLR which includes all the independent variables as our final predictive model.</a:t>
            </a:r>
            <a:endParaRPr lang="en-US" dirty="0">
              <a:solidFill>
                <a:schemeClr val="accent1">
                  <a:lumMod val="50000"/>
                </a:schemeClr>
              </a:solidFill>
              <a:latin typeface="Franklin Gothic Book" panose="020B0503020102020204" pitchFamily="34" charset="0"/>
            </a:endParaRPr>
          </a:p>
          <a:p>
            <a:endParaRPr lang="en-US" dirty="0" smtClean="0">
              <a:solidFill>
                <a:schemeClr val="accent1">
                  <a:lumMod val="50000"/>
                </a:schemeClr>
              </a:solidFill>
              <a:latin typeface="Franklin Gothic Book" panose="020B0503020102020204" pitchFamily="34" charset="0"/>
            </a:endParaRPr>
          </a:p>
          <a:p>
            <a:r>
              <a:rPr lang="en-US" dirty="0" smtClean="0">
                <a:solidFill>
                  <a:schemeClr val="accent1">
                    <a:lumMod val="50000"/>
                  </a:schemeClr>
                </a:solidFill>
                <a:latin typeface="Franklin Gothic Book" panose="020B0503020102020204" pitchFamily="34" charset="0"/>
              </a:rPr>
              <a:t>In order to further investigate the chosen predictive model, we compare its RMSE with double the mean of prices which is 97. Hence, </a:t>
            </a:r>
            <a:r>
              <a:rPr lang="en-US" b="1" dirty="0" smtClean="0">
                <a:solidFill>
                  <a:schemeClr val="accent1">
                    <a:lumMod val="50000"/>
                  </a:schemeClr>
                </a:solidFill>
                <a:latin typeface="Franklin Gothic Book" panose="020B0503020102020204" pitchFamily="34" charset="0"/>
              </a:rPr>
              <a:t>the percentage error marks a 7% rate </a:t>
            </a:r>
            <a:r>
              <a:rPr lang="en-US" dirty="0" smtClean="0">
                <a:solidFill>
                  <a:schemeClr val="accent1">
                    <a:lumMod val="50000"/>
                  </a:schemeClr>
                </a:solidFill>
                <a:latin typeface="Franklin Gothic Book" panose="020B0503020102020204" pitchFamily="34" charset="0"/>
              </a:rPr>
              <a:t>which is relatively low displaying an accurate predictive performance. </a:t>
            </a:r>
          </a:p>
          <a:p>
            <a:endParaRPr lang="en-US" dirty="0">
              <a:solidFill>
                <a:schemeClr val="accent1">
                  <a:lumMod val="50000"/>
                </a:schemeClr>
              </a:solidFill>
              <a:latin typeface="Franklin Gothic Book" panose="020B0503020102020204" pitchFamily="34" charset="0"/>
            </a:endParaRPr>
          </a:p>
          <a:p>
            <a:endParaRPr lang="en-US" dirty="0" smtClean="0">
              <a:solidFill>
                <a:schemeClr val="accent1">
                  <a:lumMod val="50000"/>
                </a:schemeClr>
              </a:solidFill>
              <a:latin typeface="Franklin Gothic Book" panose="020B0503020102020204" pitchFamily="34" charset="0"/>
            </a:endParaRPr>
          </a:p>
          <a:p>
            <a:endParaRPr lang="en-US" dirty="0">
              <a:solidFill>
                <a:schemeClr val="accent1">
                  <a:lumMod val="50000"/>
                </a:schemeClr>
              </a:solidFill>
              <a:latin typeface="Franklin Gothic Book" panose="020B0503020102020204" pitchFamily="34" charset="0"/>
            </a:endParaRPr>
          </a:p>
          <a:p>
            <a:endParaRPr lang="en-US" dirty="0">
              <a:solidFill>
                <a:schemeClr val="accent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95822021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593843"/>
            <a:ext cx="2503263" cy="4616648"/>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sz="1600" dirty="0">
                <a:solidFill>
                  <a:srgbClr val="00359E"/>
                </a:solidFill>
                <a:latin typeface="Franklin Gothic Book" panose="020B0503020102020204" pitchFamily="34" charset="0"/>
              </a:rPr>
              <a:t>Correlation Analysis</a:t>
            </a:r>
          </a:p>
          <a:p>
            <a:pPr marL="342900" indent="-342900">
              <a:lnSpc>
                <a:spcPct val="150000"/>
              </a:lnSpc>
              <a:buFontTx/>
              <a:buChar char="-"/>
            </a:pPr>
            <a:r>
              <a:rPr lang="en-US" sz="1600" dirty="0">
                <a:solidFill>
                  <a:srgbClr val="00359E"/>
                </a:solidFill>
                <a:latin typeface="Franklin Gothic Book" panose="020B0503020102020204" pitchFamily="34" charset="0"/>
              </a:rPr>
              <a:t>Floor</a:t>
            </a:r>
          </a:p>
          <a:p>
            <a:pPr marL="342900" indent="-342900">
              <a:lnSpc>
                <a:spcPct val="150000"/>
              </a:lnSpc>
              <a:buFontTx/>
              <a:buChar char="-"/>
            </a:pPr>
            <a:r>
              <a:rPr lang="en-US" sz="1600" dirty="0">
                <a:solidFill>
                  <a:srgbClr val="00359E"/>
                </a:solidFill>
                <a:latin typeface="Franklin Gothic Book" panose="020B0503020102020204" pitchFamily="34" charset="0"/>
              </a:rPr>
              <a:t>Bedrooms</a:t>
            </a:r>
          </a:p>
          <a:p>
            <a:pPr marL="342900" indent="-342900">
              <a:lnSpc>
                <a:spcPct val="150000"/>
              </a:lnSpc>
              <a:buFontTx/>
              <a:buChar char="-"/>
            </a:pPr>
            <a:r>
              <a:rPr lang="en-US" sz="1600" dirty="0">
                <a:solidFill>
                  <a:srgbClr val="00359E"/>
                </a:solidFill>
                <a:latin typeface="Franklin Gothic Book" panose="020B0503020102020204" pitchFamily="34" charset="0"/>
              </a:rPr>
              <a:t>Bathrooms</a:t>
            </a:r>
          </a:p>
          <a:p>
            <a:pPr marL="342900" indent="-342900">
              <a:lnSpc>
                <a:spcPct val="150000"/>
              </a:lnSpc>
              <a:buFontTx/>
              <a:buChar char="-"/>
            </a:pPr>
            <a:r>
              <a:rPr lang="en-US" sz="1600" dirty="0">
                <a:solidFill>
                  <a:srgbClr val="00359E"/>
                </a:solidFill>
                <a:latin typeface="Franklin Gothic Book" panose="020B0503020102020204" pitchFamily="34" charset="0"/>
              </a:rPr>
              <a:t>Size</a:t>
            </a:r>
          </a:p>
          <a:p>
            <a:pPr marL="342900" indent="-342900">
              <a:lnSpc>
                <a:spcPct val="150000"/>
              </a:lnSpc>
              <a:buFontTx/>
              <a:buChar char="-"/>
            </a:pPr>
            <a:r>
              <a:rPr lang="en-US" sz="1600" dirty="0">
                <a:solidFill>
                  <a:srgbClr val="00359E"/>
                </a:solidFill>
                <a:latin typeface="Franklin Gothic Book" panose="020B0503020102020204" pitchFamily="34" charset="0"/>
              </a:rPr>
              <a:t>View</a:t>
            </a:r>
          </a:p>
          <a:p>
            <a:pPr marL="342900" indent="-342900">
              <a:lnSpc>
                <a:spcPct val="150000"/>
              </a:lnSpc>
              <a:buFontTx/>
              <a:buChar char="-"/>
            </a:pPr>
            <a:r>
              <a:rPr lang="en-US" sz="1600" dirty="0" smtClean="0">
                <a:solidFill>
                  <a:srgbClr val="00359E"/>
                </a:solidFill>
                <a:latin typeface="Franklin Gothic Book" panose="020B0503020102020204" pitchFamily="34" charset="0"/>
              </a:rPr>
              <a:t>Region</a:t>
            </a:r>
          </a:p>
          <a:p>
            <a:pPr>
              <a:lnSpc>
                <a:spcPct val="150000"/>
              </a:lnSpc>
            </a:pPr>
            <a:r>
              <a:rPr lang="en-US" sz="1600" dirty="0" smtClean="0">
                <a:solidFill>
                  <a:srgbClr val="00359E"/>
                </a:solidFill>
                <a:latin typeface="Franklin Gothic Book" panose="020B0503020102020204" pitchFamily="34" charset="0"/>
              </a:rPr>
              <a:t>Predictive Models</a:t>
            </a:r>
            <a:endParaRPr lang="en-US" sz="1600" dirty="0">
              <a:solidFill>
                <a:srgbClr val="00359E"/>
              </a:solidFill>
              <a:latin typeface="Franklin Gothic Book" panose="020B0503020102020204" pitchFamily="34" charset="0"/>
            </a:endParaRPr>
          </a:p>
          <a:p>
            <a:pPr>
              <a:lnSpc>
                <a:spcPct val="150000"/>
              </a:lnSpc>
            </a:pPr>
            <a:r>
              <a:rPr lang="en-US" dirty="0">
                <a:solidFill>
                  <a:srgbClr val="FF0000"/>
                </a:solidFill>
                <a:latin typeface="Franklin Gothic Demi" panose="020B0703020102020204" pitchFamily="34" charset="0"/>
              </a:rPr>
              <a:t>Conclusion</a:t>
            </a:r>
            <a:r>
              <a:rPr lang="en-US" sz="1600" dirty="0">
                <a:solidFill>
                  <a:srgbClr val="00359E"/>
                </a:solidFill>
                <a:latin typeface="Franklin Gothic Book" panose="020B0503020102020204" pitchFamily="34" charset="0"/>
              </a:rPr>
              <a:t>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77FE4A15-C862-68F4-BF6F-81647D861A95}"/>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99164"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671248" y="473756"/>
            <a:ext cx="8272223" cy="5355312"/>
          </a:xfrm>
          <a:prstGeom prst="rect">
            <a:avLst/>
          </a:prstGeom>
          <a:noFill/>
        </p:spPr>
        <p:txBody>
          <a:bodyPr wrap="square" rtlCol="0">
            <a:spAutoFit/>
          </a:bodyPr>
          <a:lstStyle/>
          <a:p>
            <a:r>
              <a:rPr lang="en-US" dirty="0">
                <a:solidFill>
                  <a:schemeClr val="accent1">
                    <a:lumMod val="50000"/>
                  </a:schemeClr>
                </a:solidFill>
                <a:latin typeface="Franklin Gothic Book" panose="020B0503020102020204" pitchFamily="34" charset="0"/>
              </a:rPr>
              <a:t>Despite the fact that region is not significantly correlated with price, the first model performed better in terms of prediction and region turned out to be a significant predictor after </a:t>
            </a:r>
            <a:r>
              <a:rPr lang="en-US" dirty="0" smtClean="0">
                <a:solidFill>
                  <a:schemeClr val="accent1">
                    <a:lumMod val="50000"/>
                  </a:schemeClr>
                </a:solidFill>
                <a:latin typeface="Franklin Gothic Book" panose="020B0503020102020204" pitchFamily="34" charset="0"/>
              </a:rPr>
              <a:t>all. This may be due to the existence of multicollinearity between region and some other variable in our model.</a:t>
            </a:r>
          </a:p>
          <a:p>
            <a:endParaRPr lang="en-US" dirty="0" smtClean="0">
              <a:solidFill>
                <a:schemeClr val="accent1">
                  <a:lumMod val="50000"/>
                </a:schemeClr>
              </a:solidFill>
              <a:latin typeface="Franklin Gothic Book" panose="020B0503020102020204" pitchFamily="34" charset="0"/>
            </a:endParaRPr>
          </a:p>
          <a:p>
            <a:endParaRPr lang="en-US" dirty="0">
              <a:solidFill>
                <a:schemeClr val="accent1">
                  <a:lumMod val="50000"/>
                </a:schemeClr>
              </a:solidFill>
              <a:latin typeface="Franklin Gothic Book" panose="020B0503020102020204" pitchFamily="34" charset="0"/>
            </a:endParaRPr>
          </a:p>
          <a:p>
            <a:r>
              <a:rPr lang="en-US" b="1" dirty="0">
                <a:solidFill>
                  <a:schemeClr val="accent1">
                    <a:lumMod val="50000"/>
                  </a:schemeClr>
                </a:solidFill>
                <a:latin typeface="Franklin Gothic Book" panose="020B0503020102020204" pitchFamily="34" charset="0"/>
              </a:rPr>
              <a:t>There are limitations in our </a:t>
            </a:r>
            <a:r>
              <a:rPr lang="en-US" b="1" dirty="0" smtClean="0">
                <a:solidFill>
                  <a:schemeClr val="accent1">
                    <a:lumMod val="50000"/>
                  </a:schemeClr>
                </a:solidFill>
                <a:latin typeface="Franklin Gothic Book" panose="020B0503020102020204" pitchFamily="34" charset="0"/>
              </a:rPr>
              <a:t>study</a:t>
            </a:r>
            <a:r>
              <a:rPr lang="en-US" b="1" dirty="0">
                <a:solidFill>
                  <a:schemeClr val="accent1">
                    <a:lumMod val="50000"/>
                  </a:schemeClr>
                </a:solidFill>
                <a:latin typeface="Franklin Gothic Book" panose="020B0503020102020204" pitchFamily="34" charset="0"/>
              </a:rPr>
              <a:t>:</a:t>
            </a:r>
            <a:endParaRPr lang="en-US" b="1" dirty="0" smtClean="0">
              <a:solidFill>
                <a:schemeClr val="accent1">
                  <a:lumMod val="50000"/>
                </a:schemeClr>
              </a:solidFill>
              <a:latin typeface="Franklin Gothic Book" panose="020B0503020102020204" pitchFamily="34" charset="0"/>
            </a:endParaRPr>
          </a:p>
          <a:p>
            <a:r>
              <a:rPr lang="en-US" b="1" dirty="0" smtClean="0">
                <a:solidFill>
                  <a:schemeClr val="accent1">
                    <a:lumMod val="50000"/>
                  </a:schemeClr>
                </a:solidFill>
                <a:latin typeface="Franklin Gothic Book" panose="020B0503020102020204" pitchFamily="34" charset="0"/>
              </a:rPr>
              <a:t>1. </a:t>
            </a:r>
            <a:r>
              <a:rPr lang="en-US" dirty="0" smtClean="0">
                <a:solidFill>
                  <a:schemeClr val="accent1">
                    <a:lumMod val="50000"/>
                  </a:schemeClr>
                </a:solidFill>
                <a:latin typeface="Franklin Gothic Book" panose="020B0503020102020204" pitchFamily="34" charset="0"/>
              </a:rPr>
              <a:t>The </a:t>
            </a:r>
            <a:r>
              <a:rPr lang="en-US" dirty="0">
                <a:solidFill>
                  <a:schemeClr val="accent1">
                    <a:lumMod val="50000"/>
                  </a:schemeClr>
                </a:solidFill>
                <a:latin typeface="Franklin Gothic Book" panose="020B0503020102020204" pitchFamily="34" charset="0"/>
              </a:rPr>
              <a:t>listed prices were exactly the same as the sold prices, suggesting that prices are </a:t>
            </a:r>
            <a:r>
              <a:rPr lang="en-US" dirty="0" smtClean="0">
                <a:solidFill>
                  <a:schemeClr val="accent1">
                    <a:lumMod val="50000"/>
                  </a:schemeClr>
                </a:solidFill>
                <a:latin typeface="Franklin Gothic Book" panose="020B0503020102020204" pitchFamily="34" charset="0"/>
              </a:rPr>
              <a:t>on-negotiable </a:t>
            </a:r>
            <a:r>
              <a:rPr lang="en-US" dirty="0">
                <a:solidFill>
                  <a:schemeClr val="accent1">
                    <a:lumMod val="50000"/>
                  </a:schemeClr>
                </a:solidFill>
                <a:latin typeface="Franklin Gothic Book" panose="020B0503020102020204" pitchFamily="34" charset="0"/>
              </a:rPr>
              <a:t>and fixed. Usually, this is not what happens since in most cases as negotiations take place regularly, even if on a minimal scale. </a:t>
            </a:r>
            <a:endParaRPr lang="en-US" dirty="0" smtClean="0">
              <a:solidFill>
                <a:schemeClr val="accent1">
                  <a:lumMod val="50000"/>
                </a:schemeClr>
              </a:solidFill>
              <a:latin typeface="Franklin Gothic Book" panose="020B0503020102020204" pitchFamily="34" charset="0"/>
            </a:endParaRPr>
          </a:p>
          <a:p>
            <a:r>
              <a:rPr lang="en-US" b="1" dirty="0" smtClean="0">
                <a:solidFill>
                  <a:schemeClr val="accent1">
                    <a:lumMod val="50000"/>
                  </a:schemeClr>
                </a:solidFill>
                <a:latin typeface="Franklin Gothic Book" panose="020B0503020102020204" pitchFamily="34" charset="0"/>
              </a:rPr>
              <a:t>2. </a:t>
            </a:r>
            <a:r>
              <a:rPr lang="en-US" dirty="0" smtClean="0">
                <a:solidFill>
                  <a:schemeClr val="accent1">
                    <a:lumMod val="50000"/>
                  </a:schemeClr>
                </a:solidFill>
                <a:latin typeface="Franklin Gothic Book" panose="020B0503020102020204" pitchFamily="34" charset="0"/>
              </a:rPr>
              <a:t>The data </a:t>
            </a:r>
            <a:r>
              <a:rPr lang="en-US" dirty="0">
                <a:solidFill>
                  <a:schemeClr val="accent1">
                    <a:lumMod val="50000"/>
                  </a:schemeClr>
                </a:solidFill>
                <a:latin typeface="Franklin Gothic Book" panose="020B0503020102020204" pitchFamily="34" charset="0"/>
              </a:rPr>
              <a:t>includes only two regions in Chile. The studied analysis might or might not be the same in other regions. </a:t>
            </a:r>
            <a:endParaRPr lang="en-US" dirty="0" smtClean="0">
              <a:solidFill>
                <a:schemeClr val="accent1">
                  <a:lumMod val="50000"/>
                </a:schemeClr>
              </a:solidFill>
              <a:latin typeface="Franklin Gothic Book" panose="020B0503020102020204" pitchFamily="34" charset="0"/>
            </a:endParaRPr>
          </a:p>
          <a:p>
            <a:r>
              <a:rPr lang="en-US" b="1" dirty="0" smtClean="0">
                <a:solidFill>
                  <a:schemeClr val="accent1">
                    <a:lumMod val="50000"/>
                  </a:schemeClr>
                </a:solidFill>
                <a:latin typeface="Franklin Gothic Book" panose="020B0503020102020204" pitchFamily="34" charset="0"/>
              </a:rPr>
              <a:t>3. </a:t>
            </a:r>
            <a:r>
              <a:rPr lang="en-US" dirty="0">
                <a:solidFill>
                  <a:schemeClr val="accent1">
                    <a:lumMod val="50000"/>
                  </a:schemeClr>
                </a:solidFill>
                <a:latin typeface="Franklin Gothic Book" panose="020B0503020102020204" pitchFamily="34" charset="0"/>
              </a:rPr>
              <a:t>T</a:t>
            </a:r>
            <a:r>
              <a:rPr lang="en-US" dirty="0" smtClean="0">
                <a:solidFill>
                  <a:schemeClr val="accent1">
                    <a:lumMod val="50000"/>
                  </a:schemeClr>
                </a:solidFill>
                <a:latin typeface="Franklin Gothic Book" panose="020B0503020102020204" pitchFamily="34" charset="0"/>
              </a:rPr>
              <a:t>he age of properties </a:t>
            </a:r>
            <a:r>
              <a:rPr lang="en-US" dirty="0">
                <a:solidFill>
                  <a:schemeClr val="accent1">
                    <a:lumMod val="50000"/>
                  </a:schemeClr>
                </a:solidFill>
                <a:latin typeface="Franklin Gothic Book" panose="020B0503020102020204" pitchFamily="34" charset="0"/>
              </a:rPr>
              <a:t>is not </a:t>
            </a:r>
            <a:r>
              <a:rPr lang="en-US" dirty="0" smtClean="0">
                <a:solidFill>
                  <a:schemeClr val="accent1">
                    <a:lumMod val="50000"/>
                  </a:schemeClr>
                </a:solidFill>
                <a:latin typeface="Franklin Gothic Book" panose="020B0503020102020204" pitchFamily="34" charset="0"/>
              </a:rPr>
              <a:t>included in our dataset when it </a:t>
            </a:r>
            <a:r>
              <a:rPr lang="en-US" dirty="0">
                <a:solidFill>
                  <a:schemeClr val="accent1">
                    <a:lumMod val="50000"/>
                  </a:schemeClr>
                </a:solidFill>
                <a:latin typeface="Franklin Gothic Book" panose="020B0503020102020204" pitchFamily="34" charset="0"/>
              </a:rPr>
              <a:t>is known world-wide that the age of the apartment plays a significant role in the pricing. </a:t>
            </a:r>
            <a:endParaRPr lang="en-US" dirty="0" smtClean="0">
              <a:solidFill>
                <a:schemeClr val="accent1">
                  <a:lumMod val="50000"/>
                </a:schemeClr>
              </a:solidFill>
              <a:latin typeface="Franklin Gothic Book" panose="020B0503020102020204" pitchFamily="34" charset="0"/>
            </a:endParaRPr>
          </a:p>
          <a:p>
            <a:endParaRPr lang="en-US" dirty="0">
              <a:solidFill>
                <a:schemeClr val="accent1">
                  <a:lumMod val="50000"/>
                </a:schemeClr>
              </a:solidFill>
              <a:latin typeface="Franklin Gothic Book" panose="020B0503020102020204" pitchFamily="34" charset="0"/>
            </a:endParaRPr>
          </a:p>
          <a:p>
            <a:r>
              <a:rPr lang="en-US" dirty="0" smtClean="0">
                <a:solidFill>
                  <a:schemeClr val="accent1">
                    <a:lumMod val="50000"/>
                  </a:schemeClr>
                </a:solidFill>
                <a:latin typeface="Franklin Gothic Book" panose="020B0503020102020204" pitchFamily="34" charset="0"/>
              </a:rPr>
              <a:t>Future </a:t>
            </a:r>
            <a:r>
              <a:rPr lang="en-US" dirty="0">
                <a:solidFill>
                  <a:schemeClr val="accent1">
                    <a:lumMod val="50000"/>
                  </a:schemeClr>
                </a:solidFill>
                <a:latin typeface="Franklin Gothic Book" panose="020B0503020102020204" pitchFamily="34" charset="0"/>
              </a:rPr>
              <a:t>research can use additional variables for prediction models such as the </a:t>
            </a:r>
            <a:r>
              <a:rPr lang="en-US" b="1" dirty="0">
                <a:solidFill>
                  <a:schemeClr val="accent1">
                    <a:lumMod val="50000"/>
                  </a:schemeClr>
                </a:solidFill>
                <a:latin typeface="Franklin Gothic Book" panose="020B0503020102020204" pitchFamily="34" charset="0"/>
              </a:rPr>
              <a:t>age</a:t>
            </a:r>
            <a:r>
              <a:rPr lang="en-US" dirty="0">
                <a:solidFill>
                  <a:schemeClr val="accent1">
                    <a:lumMod val="50000"/>
                  </a:schemeClr>
                </a:solidFill>
                <a:latin typeface="Franklin Gothic Book" panose="020B0503020102020204" pitchFamily="34" charset="0"/>
              </a:rPr>
              <a:t> and </a:t>
            </a:r>
            <a:r>
              <a:rPr lang="en-US" b="1" dirty="0">
                <a:solidFill>
                  <a:schemeClr val="accent1">
                    <a:lumMod val="50000"/>
                  </a:schemeClr>
                </a:solidFill>
                <a:latin typeface="Franklin Gothic Book" panose="020B0503020102020204" pitchFamily="34" charset="0"/>
              </a:rPr>
              <a:t>specific location </a:t>
            </a:r>
            <a:r>
              <a:rPr lang="en-US" dirty="0">
                <a:solidFill>
                  <a:schemeClr val="accent1">
                    <a:lumMod val="50000"/>
                  </a:schemeClr>
                </a:solidFill>
                <a:latin typeface="Franklin Gothic Book" panose="020B0503020102020204" pitchFamily="34" charset="0"/>
              </a:rPr>
              <a:t>of the apartment. They can also use other predictive techniques such as Random Forest, Support Vector Machine and Neural Networks which can provide better options for prediction</a:t>
            </a:r>
          </a:p>
        </p:txBody>
      </p:sp>
    </p:spTree>
    <p:extLst>
      <p:ext uri="{BB962C8B-B14F-4D97-AF65-F5344CB8AC3E}">
        <p14:creationId xmlns:p14="http://schemas.microsoft.com/office/powerpoint/2010/main" val="174466599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 name="TextBox 1">
            <a:extLst>
              <a:ext uri="{FF2B5EF4-FFF2-40B4-BE49-F238E27FC236}">
                <a16:creationId xmlns="" xmlns:a16="http://schemas.microsoft.com/office/drawing/2014/main" id="{7B35F5C6-CC36-B08D-7441-119E28E9D170}"/>
              </a:ext>
            </a:extLst>
          </p:cNvPr>
          <p:cNvSpPr txBox="1"/>
          <p:nvPr/>
        </p:nvSpPr>
        <p:spPr>
          <a:xfrm>
            <a:off x="3309256" y="2926469"/>
            <a:ext cx="5573486" cy="830997"/>
          </a:xfrm>
          <a:prstGeom prst="rect">
            <a:avLst/>
          </a:prstGeom>
          <a:noFill/>
        </p:spPr>
        <p:txBody>
          <a:bodyPr wrap="square" rtlCol="0">
            <a:spAutoFit/>
          </a:bodyPr>
          <a:lstStyle/>
          <a:p>
            <a:pPr algn="ctr"/>
            <a:r>
              <a:rPr lang="en-US" sz="4800" dirty="0">
                <a:solidFill>
                  <a:schemeClr val="bg1"/>
                </a:solidFill>
                <a:latin typeface="Franklin Gothic Heavy" panose="020B0903020102020204" pitchFamily="34" charset="0"/>
              </a:rPr>
              <a:t>Thank You!</a:t>
            </a:r>
          </a:p>
        </p:txBody>
      </p:sp>
      <p:sp>
        <p:nvSpPr>
          <p:cNvPr id="3" name="Rectangle 2">
            <a:extLst>
              <a:ext uri="{FF2B5EF4-FFF2-40B4-BE49-F238E27FC236}">
                <a16:creationId xmlns="" xmlns:a16="http://schemas.microsoft.com/office/drawing/2014/main" id="{AEAAB678-B802-C1C3-E6C2-565071B83EA6}"/>
              </a:ext>
            </a:extLst>
          </p:cNvPr>
          <p:cNvSpPr/>
          <p:nvPr/>
        </p:nvSpPr>
        <p:spPr>
          <a:xfrm>
            <a:off x="0" y="844723"/>
            <a:ext cx="12191999"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60439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16648"/>
          </a:xfrm>
          <a:prstGeom prst="rect">
            <a:avLst/>
          </a:prstGeom>
          <a:noFill/>
        </p:spPr>
        <p:txBody>
          <a:bodyPr wrap="square" rtlCol="0">
            <a:spAutoFit/>
          </a:bodyPr>
          <a:lstStyle/>
          <a:p>
            <a:pPr>
              <a:lnSpc>
                <a:spcPct val="150000"/>
              </a:lnSpc>
            </a:pPr>
            <a:r>
              <a:rPr lang="en-US" dirty="0">
                <a:solidFill>
                  <a:srgbClr val="FF0000"/>
                </a:solidFill>
                <a:latin typeface="Franklin Gothic Demi" panose="020B07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sz="1600" dirty="0">
                <a:solidFill>
                  <a:srgbClr val="00359E"/>
                </a:solidFill>
                <a:latin typeface="Franklin Gothic Book" panose="020B0503020102020204" pitchFamily="34" charset="0"/>
              </a:rPr>
              <a:t>Correlation Analysis</a:t>
            </a:r>
          </a:p>
          <a:p>
            <a:pPr marL="342900" indent="-342900">
              <a:lnSpc>
                <a:spcPct val="150000"/>
              </a:lnSpc>
              <a:buFontTx/>
              <a:buChar char="-"/>
            </a:pPr>
            <a:r>
              <a:rPr lang="en-US" sz="1600" dirty="0">
                <a:solidFill>
                  <a:srgbClr val="00359E"/>
                </a:solidFill>
                <a:latin typeface="Franklin Gothic Book" panose="020B0503020102020204" pitchFamily="34" charset="0"/>
              </a:rPr>
              <a:t>Floor</a:t>
            </a:r>
          </a:p>
          <a:p>
            <a:pPr marL="342900" indent="-342900">
              <a:lnSpc>
                <a:spcPct val="150000"/>
              </a:lnSpc>
              <a:buFontTx/>
              <a:buChar char="-"/>
            </a:pPr>
            <a:r>
              <a:rPr lang="en-US" sz="1600" dirty="0">
                <a:solidFill>
                  <a:srgbClr val="00359E"/>
                </a:solidFill>
                <a:latin typeface="Franklin Gothic Book" panose="020B0503020102020204" pitchFamily="34" charset="0"/>
              </a:rPr>
              <a:t>Bedrooms</a:t>
            </a:r>
          </a:p>
          <a:p>
            <a:pPr marL="342900" indent="-342900">
              <a:lnSpc>
                <a:spcPct val="150000"/>
              </a:lnSpc>
              <a:buFontTx/>
              <a:buChar char="-"/>
            </a:pPr>
            <a:r>
              <a:rPr lang="en-US" sz="1600" dirty="0">
                <a:solidFill>
                  <a:srgbClr val="00359E"/>
                </a:solidFill>
                <a:latin typeface="Franklin Gothic Book" panose="020B0503020102020204" pitchFamily="34" charset="0"/>
              </a:rPr>
              <a:t>Bathrooms</a:t>
            </a:r>
          </a:p>
          <a:p>
            <a:pPr marL="342900" indent="-342900">
              <a:lnSpc>
                <a:spcPct val="150000"/>
              </a:lnSpc>
              <a:buFontTx/>
              <a:buChar char="-"/>
            </a:pPr>
            <a:r>
              <a:rPr lang="en-US" sz="1600" dirty="0">
                <a:solidFill>
                  <a:srgbClr val="00359E"/>
                </a:solidFill>
                <a:latin typeface="Franklin Gothic Book" panose="020B0503020102020204" pitchFamily="34" charset="0"/>
              </a:rPr>
              <a:t>Size</a:t>
            </a:r>
          </a:p>
          <a:p>
            <a:pPr marL="342900" indent="-342900">
              <a:lnSpc>
                <a:spcPct val="150000"/>
              </a:lnSpc>
              <a:buFontTx/>
              <a:buChar char="-"/>
            </a:pPr>
            <a:r>
              <a:rPr lang="en-US" sz="1600" dirty="0">
                <a:solidFill>
                  <a:srgbClr val="00359E"/>
                </a:solidFill>
                <a:latin typeface="Franklin Gothic Book" panose="020B0503020102020204" pitchFamily="34" charset="0"/>
              </a:rPr>
              <a:t>View</a:t>
            </a:r>
          </a:p>
          <a:p>
            <a:pPr marL="342900" indent="-342900">
              <a:lnSpc>
                <a:spcPct val="150000"/>
              </a:lnSpc>
              <a:buFontTx/>
              <a:buChar char="-"/>
            </a:pPr>
            <a:r>
              <a:rPr lang="en-US" sz="1600" dirty="0">
                <a:solidFill>
                  <a:srgbClr val="00359E"/>
                </a:solidFill>
                <a:latin typeface="Franklin Gothic Book" panose="020B0503020102020204" pitchFamily="34" charset="0"/>
              </a:rPr>
              <a:t>Region</a:t>
            </a:r>
          </a:p>
          <a:p>
            <a:pPr>
              <a:lnSpc>
                <a:spcPct val="150000"/>
              </a:lnSpc>
            </a:pPr>
            <a:r>
              <a:rPr lang="en-US" sz="1600" dirty="0" smtClean="0">
                <a:solidFill>
                  <a:srgbClr val="00359E"/>
                </a:solidFill>
                <a:latin typeface="Franklin Gothic Book" panose="020B0503020102020204" pitchFamily="34" charset="0"/>
              </a:rPr>
              <a:t>Predictive Models</a:t>
            </a:r>
          </a:p>
          <a:p>
            <a:pPr>
              <a:lnSpc>
                <a:spcPct val="150000"/>
              </a:lnSpc>
            </a:pPr>
            <a:r>
              <a:rPr lang="en-US" sz="1600" dirty="0" smtClean="0">
                <a:solidFill>
                  <a:srgbClr val="00359E"/>
                </a:solidFill>
                <a:latin typeface="Franklin Gothic Book" panose="020B0503020102020204" pitchFamily="34" charset="0"/>
              </a:rPr>
              <a:t>Conclusion </a:t>
            </a:r>
            <a:endParaRPr lang="en-US" sz="1600" dirty="0">
              <a:solidFill>
                <a:srgbClr val="00359E"/>
              </a:solidFill>
              <a:latin typeface="Franklin Gothic Book" panose="020B0503020102020204" pitchFamily="34" charset="0"/>
            </a:endParaRPr>
          </a:p>
          <a:p>
            <a:pPr>
              <a:lnSpc>
                <a:spcPct val="150000"/>
              </a:lnSpc>
            </a:pPr>
            <a:endParaRPr lang="en-US" dirty="0">
              <a:solidFill>
                <a:schemeClr val="bg1"/>
              </a:solidFill>
              <a:latin typeface="Franklin Gothic Demi" panose="020B0703020102020204" pitchFamily="34" charset="0"/>
            </a:endParaRPr>
          </a:p>
        </p:txBody>
      </p:sp>
      <p:sp>
        <p:nvSpPr>
          <p:cNvPr id="3" name="Rectangle 2">
            <a:extLst>
              <a:ext uri="{FF2B5EF4-FFF2-40B4-BE49-F238E27FC236}">
                <a16:creationId xmlns="" xmlns:a16="http://schemas.microsoft.com/office/drawing/2014/main" id="{1A39FAC2-2378-7E24-4530-7E54EB17A853}"/>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451" y="862515"/>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338286" y="225299"/>
            <a:ext cx="8022748"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1">
                    <a:lumMod val="50000"/>
                  </a:schemeClr>
                </a:solidFill>
                <a:latin typeface="Franklin Gothic Book" panose="020B0503020102020204" pitchFamily="34" charset="0"/>
              </a:rPr>
              <a:t>The </a:t>
            </a:r>
            <a:r>
              <a:rPr lang="en-US" sz="2000" b="1" dirty="0">
                <a:solidFill>
                  <a:schemeClr val="accent1">
                    <a:lumMod val="50000"/>
                  </a:schemeClr>
                </a:solidFill>
                <a:latin typeface="Franklin Gothic Book" panose="020B0503020102020204" pitchFamily="34" charset="0"/>
              </a:rPr>
              <a:t>Chilean Real Estate Market </a:t>
            </a:r>
            <a:r>
              <a:rPr lang="en-US" sz="2000" dirty="0">
                <a:solidFill>
                  <a:schemeClr val="accent1">
                    <a:lumMod val="50000"/>
                  </a:schemeClr>
                </a:solidFill>
                <a:latin typeface="Franklin Gothic Book" panose="020B0503020102020204" pitchFamily="34" charset="0"/>
              </a:rPr>
              <a:t>has been considered a market in demand for a very long time now. </a:t>
            </a:r>
            <a:endParaRPr lang="en-US" sz="2000" dirty="0" smtClean="0">
              <a:solidFill>
                <a:schemeClr val="accent1">
                  <a:lumMod val="50000"/>
                </a:schemeClr>
              </a:solidFill>
              <a:latin typeface="Franklin Gothic Book" panose="020B0503020102020204" pitchFamily="34" charset="0"/>
            </a:endParaRPr>
          </a:p>
          <a:p>
            <a:endParaRPr lang="en-US" sz="2000" dirty="0" smtClean="0">
              <a:solidFill>
                <a:schemeClr val="accent1">
                  <a:lumMod val="50000"/>
                </a:schemeClr>
              </a:solidFill>
              <a:latin typeface="Franklin Gothic Book" panose="020B0503020102020204" pitchFamily="34" charset="0"/>
            </a:endParaRPr>
          </a:p>
          <a:p>
            <a:pPr marL="285750" indent="-285750">
              <a:buFont typeface="Arial" panose="020B0604020202020204" pitchFamily="34" charset="0"/>
              <a:buChar char="•"/>
            </a:pPr>
            <a:r>
              <a:rPr lang="en-US" sz="2000" dirty="0" smtClean="0">
                <a:solidFill>
                  <a:schemeClr val="accent1">
                    <a:lumMod val="50000"/>
                  </a:schemeClr>
                </a:solidFill>
                <a:latin typeface="Franklin Gothic Book" panose="020B0503020102020204" pitchFamily="34" charset="0"/>
              </a:rPr>
              <a:t>People </a:t>
            </a:r>
            <a:r>
              <a:rPr lang="en-US" sz="2000" dirty="0">
                <a:solidFill>
                  <a:schemeClr val="accent1">
                    <a:lumMod val="50000"/>
                  </a:schemeClr>
                </a:solidFill>
                <a:latin typeface="Franklin Gothic Book" panose="020B0503020102020204" pitchFamily="34" charset="0"/>
              </a:rPr>
              <a:t>choose Chile for Real Estate not only for its </a:t>
            </a:r>
            <a:r>
              <a:rPr lang="en-US" sz="2000" b="1" dirty="0">
                <a:solidFill>
                  <a:schemeClr val="accent1">
                    <a:lumMod val="50000"/>
                  </a:schemeClr>
                </a:solidFill>
                <a:latin typeface="Franklin Gothic Book" panose="020B0503020102020204" pitchFamily="34" charset="0"/>
              </a:rPr>
              <a:t>spectacular scenery </a:t>
            </a:r>
            <a:r>
              <a:rPr lang="en-US" sz="2000" dirty="0">
                <a:solidFill>
                  <a:schemeClr val="accent1">
                    <a:lumMod val="50000"/>
                  </a:schemeClr>
                </a:solidFill>
                <a:latin typeface="Franklin Gothic Book" panose="020B0503020102020204" pitchFamily="34" charset="0"/>
              </a:rPr>
              <a:t>and </a:t>
            </a:r>
            <a:r>
              <a:rPr lang="en-US" sz="2000" b="1" dirty="0">
                <a:solidFill>
                  <a:schemeClr val="accent1">
                    <a:lumMod val="50000"/>
                  </a:schemeClr>
                </a:solidFill>
                <a:latin typeface="Franklin Gothic Book" panose="020B0503020102020204" pitchFamily="34" charset="0"/>
              </a:rPr>
              <a:t>fascinating culture</a:t>
            </a:r>
            <a:r>
              <a:rPr lang="en-US" sz="2000" dirty="0">
                <a:solidFill>
                  <a:schemeClr val="accent1">
                    <a:lumMod val="50000"/>
                  </a:schemeClr>
                </a:solidFill>
                <a:latin typeface="Franklin Gothic Book" panose="020B0503020102020204" pitchFamily="34" charset="0"/>
              </a:rPr>
              <a:t>, but mainly for its </a:t>
            </a:r>
            <a:r>
              <a:rPr lang="en-US" sz="2000" b="1" dirty="0">
                <a:solidFill>
                  <a:schemeClr val="accent1">
                    <a:lumMod val="50000"/>
                  </a:schemeClr>
                </a:solidFill>
                <a:latin typeface="Franklin Gothic Book" panose="020B0503020102020204" pitchFamily="34" charset="0"/>
              </a:rPr>
              <a:t>thriving economy</a:t>
            </a:r>
            <a:r>
              <a:rPr lang="en-US" sz="2000" dirty="0">
                <a:solidFill>
                  <a:schemeClr val="accent1">
                    <a:lumMod val="50000"/>
                  </a:schemeClr>
                </a:solidFill>
                <a:latin typeface="Franklin Gothic Book" panose="020B0503020102020204" pitchFamily="34" charset="0"/>
              </a:rPr>
              <a:t>. </a:t>
            </a:r>
            <a:endParaRPr lang="en-US" sz="2000" dirty="0" smtClean="0">
              <a:solidFill>
                <a:schemeClr val="accent1">
                  <a:lumMod val="50000"/>
                </a:schemeClr>
              </a:solidFill>
              <a:latin typeface="Franklin Gothic Book" panose="020B0503020102020204" pitchFamily="34" charset="0"/>
            </a:endParaRPr>
          </a:p>
          <a:p>
            <a:pPr marL="285750" indent="-285750">
              <a:buFont typeface="Arial" panose="020B0604020202020204" pitchFamily="34" charset="0"/>
              <a:buChar char="•"/>
            </a:pPr>
            <a:endParaRPr lang="en-US" sz="2000" dirty="0">
              <a:solidFill>
                <a:schemeClr val="accent1">
                  <a:lumMod val="50000"/>
                </a:schemeClr>
              </a:solidFill>
              <a:latin typeface="Franklin Gothic Book" panose="020B050302010202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Franklin Gothic Book" panose="020B0503020102020204" pitchFamily="34" charset="0"/>
              </a:rPr>
              <a:t>The Republic of Chile is situated in the </a:t>
            </a:r>
            <a:r>
              <a:rPr lang="en-US" sz="2000" b="1" dirty="0">
                <a:solidFill>
                  <a:schemeClr val="accent1">
                    <a:lumMod val="50000"/>
                  </a:schemeClr>
                </a:solidFill>
                <a:latin typeface="Franklin Gothic Book" panose="020B0503020102020204" pitchFamily="34" charset="0"/>
              </a:rPr>
              <a:t>Western part of South America </a:t>
            </a:r>
            <a:r>
              <a:rPr lang="en-US" sz="2000" dirty="0">
                <a:solidFill>
                  <a:schemeClr val="accent1">
                    <a:lumMod val="50000"/>
                  </a:schemeClr>
                </a:solidFill>
                <a:latin typeface="Franklin Gothic Book" panose="020B0503020102020204" pitchFamily="34" charset="0"/>
              </a:rPr>
              <a:t>between the </a:t>
            </a:r>
            <a:r>
              <a:rPr lang="en-US" sz="2000" b="1" dirty="0">
                <a:solidFill>
                  <a:schemeClr val="accent1">
                    <a:lumMod val="50000"/>
                  </a:schemeClr>
                </a:solidFill>
                <a:latin typeface="Franklin Gothic Book" panose="020B0503020102020204" pitchFamily="34" charset="0"/>
              </a:rPr>
              <a:t>Andes</a:t>
            </a:r>
            <a:r>
              <a:rPr lang="en-US" sz="2000" dirty="0">
                <a:solidFill>
                  <a:schemeClr val="accent1">
                    <a:lumMod val="50000"/>
                  </a:schemeClr>
                </a:solidFill>
                <a:latin typeface="Franklin Gothic Book" panose="020B0503020102020204" pitchFamily="34" charset="0"/>
              </a:rPr>
              <a:t> to the east and the </a:t>
            </a:r>
            <a:r>
              <a:rPr lang="en-US" sz="2000" b="1" dirty="0">
                <a:solidFill>
                  <a:schemeClr val="accent1">
                    <a:lumMod val="50000"/>
                  </a:schemeClr>
                </a:solidFill>
                <a:latin typeface="Franklin Gothic Book" panose="020B0503020102020204" pitchFamily="34" charset="0"/>
              </a:rPr>
              <a:t>Pacific </a:t>
            </a:r>
            <a:r>
              <a:rPr lang="en-US" sz="2000" b="1" dirty="0" smtClean="0">
                <a:solidFill>
                  <a:schemeClr val="accent1">
                    <a:lumMod val="50000"/>
                  </a:schemeClr>
                </a:solidFill>
                <a:latin typeface="Franklin Gothic Book" panose="020B0503020102020204" pitchFamily="34" charset="0"/>
              </a:rPr>
              <a:t>Ocean </a:t>
            </a:r>
            <a:r>
              <a:rPr lang="en-US" sz="2000" dirty="0" smtClean="0">
                <a:solidFill>
                  <a:schemeClr val="accent1">
                    <a:lumMod val="50000"/>
                  </a:schemeClr>
                </a:solidFill>
                <a:latin typeface="Franklin Gothic Book" panose="020B0503020102020204" pitchFamily="34" charset="0"/>
              </a:rPr>
              <a:t>to the </a:t>
            </a:r>
            <a:r>
              <a:rPr lang="en-US" sz="2000" dirty="0">
                <a:solidFill>
                  <a:schemeClr val="accent1">
                    <a:lumMod val="50000"/>
                  </a:schemeClr>
                </a:solidFill>
                <a:latin typeface="Franklin Gothic Book" panose="020B0503020102020204" pitchFamily="34" charset="0"/>
              </a:rPr>
              <a:t>west. The map of Chile shows a very unique shape of the Chilean land which is long and </a:t>
            </a:r>
            <a:r>
              <a:rPr lang="en-US" sz="2000" dirty="0" smtClean="0">
                <a:solidFill>
                  <a:schemeClr val="accent1">
                    <a:lumMod val="50000"/>
                  </a:schemeClr>
                </a:solidFill>
                <a:latin typeface="Franklin Gothic Book" panose="020B0503020102020204" pitchFamily="34" charset="0"/>
              </a:rPr>
              <a:t>narrow.</a:t>
            </a:r>
            <a:endParaRPr lang="en-US" sz="2000" b="1" dirty="0">
              <a:solidFill>
                <a:schemeClr val="accent1">
                  <a:lumMod val="50000"/>
                </a:schemeClr>
              </a:solidFill>
              <a:latin typeface="Franklin Gothic Book" panose="020B0503020102020204" pitchFamily="34" charset="0"/>
            </a:endParaRPr>
          </a:p>
        </p:txBody>
      </p:sp>
      <p:pic>
        <p:nvPicPr>
          <p:cNvPr id="10" name="Picture 4" descr="Republic of chile - map Royalty Free Vector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5549" y="3237246"/>
            <a:ext cx="3498827" cy="394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3892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16648"/>
          </a:xfrm>
          <a:prstGeom prst="rect">
            <a:avLst/>
          </a:prstGeom>
          <a:noFill/>
        </p:spPr>
        <p:txBody>
          <a:bodyPr wrap="square" rtlCol="0">
            <a:spAutoFit/>
          </a:bodyPr>
          <a:lstStyle/>
          <a:p>
            <a:pPr>
              <a:lnSpc>
                <a:spcPct val="150000"/>
              </a:lnSpc>
            </a:pPr>
            <a:r>
              <a:rPr lang="en-US" dirty="0">
                <a:solidFill>
                  <a:srgbClr val="FF0000"/>
                </a:solidFill>
                <a:latin typeface="Franklin Gothic Demi" panose="020B07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sz="1600" dirty="0">
                <a:solidFill>
                  <a:srgbClr val="00359E"/>
                </a:solidFill>
                <a:latin typeface="Franklin Gothic Book" panose="020B0503020102020204" pitchFamily="34" charset="0"/>
              </a:rPr>
              <a:t>Correlation Analysis</a:t>
            </a:r>
          </a:p>
          <a:p>
            <a:pPr marL="342900" indent="-342900">
              <a:lnSpc>
                <a:spcPct val="150000"/>
              </a:lnSpc>
              <a:buFontTx/>
              <a:buChar char="-"/>
            </a:pPr>
            <a:r>
              <a:rPr lang="en-US" sz="1600" dirty="0">
                <a:solidFill>
                  <a:srgbClr val="00359E"/>
                </a:solidFill>
                <a:latin typeface="Franklin Gothic Book" panose="020B0503020102020204" pitchFamily="34" charset="0"/>
              </a:rPr>
              <a:t>Floor</a:t>
            </a:r>
          </a:p>
          <a:p>
            <a:pPr marL="342900" indent="-342900">
              <a:lnSpc>
                <a:spcPct val="150000"/>
              </a:lnSpc>
              <a:buFontTx/>
              <a:buChar char="-"/>
            </a:pPr>
            <a:r>
              <a:rPr lang="en-US" sz="1600" dirty="0">
                <a:solidFill>
                  <a:srgbClr val="00359E"/>
                </a:solidFill>
                <a:latin typeface="Franklin Gothic Book" panose="020B0503020102020204" pitchFamily="34" charset="0"/>
              </a:rPr>
              <a:t>Bedrooms</a:t>
            </a:r>
          </a:p>
          <a:p>
            <a:pPr marL="342900" indent="-342900">
              <a:lnSpc>
                <a:spcPct val="150000"/>
              </a:lnSpc>
              <a:buFontTx/>
              <a:buChar char="-"/>
            </a:pPr>
            <a:r>
              <a:rPr lang="en-US" sz="1600" dirty="0">
                <a:solidFill>
                  <a:srgbClr val="00359E"/>
                </a:solidFill>
                <a:latin typeface="Franklin Gothic Book" panose="020B0503020102020204" pitchFamily="34" charset="0"/>
              </a:rPr>
              <a:t>Bathrooms</a:t>
            </a:r>
          </a:p>
          <a:p>
            <a:pPr marL="342900" indent="-342900">
              <a:lnSpc>
                <a:spcPct val="150000"/>
              </a:lnSpc>
              <a:buFontTx/>
              <a:buChar char="-"/>
            </a:pPr>
            <a:r>
              <a:rPr lang="en-US" sz="1600" dirty="0">
                <a:solidFill>
                  <a:srgbClr val="00359E"/>
                </a:solidFill>
                <a:latin typeface="Franklin Gothic Book" panose="020B0503020102020204" pitchFamily="34" charset="0"/>
              </a:rPr>
              <a:t>Size</a:t>
            </a:r>
          </a:p>
          <a:p>
            <a:pPr marL="342900" indent="-342900">
              <a:lnSpc>
                <a:spcPct val="150000"/>
              </a:lnSpc>
              <a:buFontTx/>
              <a:buChar char="-"/>
            </a:pPr>
            <a:r>
              <a:rPr lang="en-US" sz="1600" dirty="0">
                <a:solidFill>
                  <a:srgbClr val="00359E"/>
                </a:solidFill>
                <a:latin typeface="Franklin Gothic Book" panose="020B0503020102020204" pitchFamily="34" charset="0"/>
              </a:rPr>
              <a:t>View</a:t>
            </a:r>
          </a:p>
          <a:p>
            <a:pPr marL="342900" indent="-342900">
              <a:lnSpc>
                <a:spcPct val="150000"/>
              </a:lnSpc>
              <a:buFontTx/>
              <a:buChar char="-"/>
            </a:pPr>
            <a:r>
              <a:rPr lang="en-US" sz="1600" dirty="0" smtClean="0">
                <a:solidFill>
                  <a:srgbClr val="00359E"/>
                </a:solidFill>
                <a:latin typeface="Franklin Gothic Book" panose="020B05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00359E"/>
              </a:solidFill>
              <a:latin typeface="Franklin Gothic Book" panose="020B05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3" name="Rectangle 2">
            <a:extLst>
              <a:ext uri="{FF2B5EF4-FFF2-40B4-BE49-F238E27FC236}">
                <a16:creationId xmlns="" xmlns:a16="http://schemas.microsoft.com/office/drawing/2014/main" id="{1A39FAC2-2378-7E24-4530-7E54EB17A853}"/>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665308" y="473756"/>
            <a:ext cx="8438232" cy="5139869"/>
          </a:xfrm>
          <a:prstGeom prst="rect">
            <a:avLst/>
          </a:prstGeom>
          <a:noFill/>
        </p:spPr>
        <p:txBody>
          <a:bodyPr wrap="square" rtlCol="0">
            <a:spAutoFit/>
          </a:bodyPr>
          <a:lstStyle/>
          <a:p>
            <a:r>
              <a:rPr lang="en-US" sz="2200" b="1" dirty="0" smtClean="0">
                <a:solidFill>
                  <a:schemeClr val="accent1">
                    <a:lumMod val="50000"/>
                  </a:schemeClr>
                </a:solidFill>
                <a:latin typeface="Franklin Gothic Book" panose="020B0503020102020204" pitchFamily="34" charset="0"/>
              </a:rPr>
              <a:t>Purpose of this study</a:t>
            </a:r>
          </a:p>
          <a:p>
            <a:r>
              <a:rPr lang="en-US" sz="2200" dirty="0" smtClean="0">
                <a:solidFill>
                  <a:schemeClr val="accent1">
                    <a:lumMod val="50000"/>
                  </a:schemeClr>
                </a:solidFill>
                <a:latin typeface="Franklin Gothic Book" panose="020B0503020102020204" pitchFamily="34" charset="0"/>
              </a:rPr>
              <a:t>Our study </a:t>
            </a:r>
            <a:r>
              <a:rPr lang="en-US" sz="2200" dirty="0">
                <a:solidFill>
                  <a:schemeClr val="accent1">
                    <a:lumMod val="50000"/>
                  </a:schemeClr>
                </a:solidFill>
                <a:latin typeface="Franklin Gothic Book" panose="020B0503020102020204" pitchFamily="34" charset="0"/>
              </a:rPr>
              <a:t>uses a multiple linear regression model to analyze the real estate property market in Santiago and Norte, Chile, for the aim of predicting list price based on certain predictors. </a:t>
            </a:r>
            <a:endParaRPr lang="en-US" sz="2200" dirty="0" smtClean="0">
              <a:solidFill>
                <a:schemeClr val="accent1">
                  <a:lumMod val="50000"/>
                </a:schemeClr>
              </a:solidFill>
              <a:latin typeface="Franklin Gothic Book" panose="020B0503020102020204" pitchFamily="34" charset="0"/>
            </a:endParaRPr>
          </a:p>
          <a:p>
            <a:endParaRPr lang="en-US" sz="2200" dirty="0">
              <a:solidFill>
                <a:schemeClr val="accent1">
                  <a:lumMod val="50000"/>
                </a:schemeClr>
              </a:solidFill>
              <a:latin typeface="Franklin Gothic Book" panose="020B0503020102020204" pitchFamily="34" charset="0"/>
            </a:endParaRPr>
          </a:p>
          <a:p>
            <a:endParaRPr lang="en-US" sz="2200" dirty="0" smtClean="0">
              <a:solidFill>
                <a:schemeClr val="accent1">
                  <a:lumMod val="50000"/>
                </a:schemeClr>
              </a:solidFill>
              <a:latin typeface="Franklin Gothic Book" panose="020B0503020102020204" pitchFamily="34" charset="0"/>
            </a:endParaRPr>
          </a:p>
          <a:p>
            <a:r>
              <a:rPr lang="en-US" sz="2200" b="1" dirty="0" smtClean="0">
                <a:solidFill>
                  <a:schemeClr val="accent1">
                    <a:lumMod val="50000"/>
                  </a:schemeClr>
                </a:solidFill>
                <a:latin typeface="Franklin Gothic Book" panose="020B0503020102020204" pitchFamily="34" charset="0"/>
              </a:rPr>
              <a:t>The difference between List </a:t>
            </a:r>
            <a:r>
              <a:rPr lang="en-US" sz="2200" b="1" dirty="0">
                <a:solidFill>
                  <a:schemeClr val="accent1">
                    <a:lumMod val="50000"/>
                  </a:schemeClr>
                </a:solidFill>
                <a:latin typeface="Franklin Gothic Book" panose="020B0503020102020204" pitchFamily="34" charset="0"/>
              </a:rPr>
              <a:t>price and the sale </a:t>
            </a:r>
            <a:r>
              <a:rPr lang="en-US" sz="2200" b="1" dirty="0" smtClean="0">
                <a:solidFill>
                  <a:schemeClr val="accent1">
                    <a:lumMod val="50000"/>
                  </a:schemeClr>
                </a:solidFill>
                <a:latin typeface="Franklin Gothic Book" panose="020B0503020102020204" pitchFamily="34" charset="0"/>
              </a:rPr>
              <a:t>price</a:t>
            </a:r>
          </a:p>
          <a:p>
            <a:pPr marL="342900" indent="-342900">
              <a:buFont typeface="Arial" panose="020B0604020202020204" pitchFamily="34" charset="0"/>
              <a:buChar char="•"/>
            </a:pPr>
            <a:r>
              <a:rPr lang="en-US" sz="2200" b="1" dirty="0" smtClean="0">
                <a:solidFill>
                  <a:schemeClr val="accent1">
                    <a:lumMod val="50000"/>
                  </a:schemeClr>
                </a:solidFill>
                <a:latin typeface="Franklin Gothic Book" panose="020B0503020102020204" pitchFamily="34" charset="0"/>
              </a:rPr>
              <a:t> </a:t>
            </a:r>
            <a:r>
              <a:rPr lang="en-US" sz="2200" dirty="0">
                <a:solidFill>
                  <a:schemeClr val="accent1">
                    <a:lumMod val="50000"/>
                  </a:schemeClr>
                </a:solidFill>
                <a:latin typeface="Franklin Gothic Book" panose="020B0503020102020204" pitchFamily="34" charset="0"/>
              </a:rPr>
              <a:t>The </a:t>
            </a:r>
            <a:r>
              <a:rPr lang="en-US" sz="2200" b="1" dirty="0">
                <a:solidFill>
                  <a:schemeClr val="accent1">
                    <a:lumMod val="50000"/>
                  </a:schemeClr>
                </a:solidFill>
                <a:latin typeface="Franklin Gothic Book" panose="020B0503020102020204" pitchFamily="34" charset="0"/>
              </a:rPr>
              <a:t>list price </a:t>
            </a:r>
            <a:r>
              <a:rPr lang="en-US" sz="2200" dirty="0">
                <a:solidFill>
                  <a:schemeClr val="accent1">
                    <a:lumMod val="50000"/>
                  </a:schemeClr>
                </a:solidFill>
                <a:latin typeface="Franklin Gothic Book" panose="020B0503020102020204" pitchFamily="34" charset="0"/>
              </a:rPr>
              <a:t>is the initial price amount of a property offered by a market. </a:t>
            </a:r>
            <a:endParaRPr lang="en-US" sz="2200" dirty="0" smtClean="0">
              <a:solidFill>
                <a:schemeClr val="accent1">
                  <a:lumMod val="50000"/>
                </a:schemeClr>
              </a:solidFill>
              <a:latin typeface="Franklin Gothic Book" panose="020B0503020102020204" pitchFamily="34" charset="0"/>
            </a:endParaRPr>
          </a:p>
          <a:p>
            <a:pPr marL="342900" indent="-342900">
              <a:buFont typeface="Arial" panose="020B0604020202020204" pitchFamily="34" charset="0"/>
              <a:buChar char="•"/>
            </a:pPr>
            <a:r>
              <a:rPr lang="en-US" sz="2200" dirty="0" smtClean="0">
                <a:solidFill>
                  <a:schemeClr val="accent1">
                    <a:lumMod val="50000"/>
                  </a:schemeClr>
                </a:solidFill>
                <a:latin typeface="Franklin Gothic Book" panose="020B0503020102020204" pitchFamily="34" charset="0"/>
              </a:rPr>
              <a:t>The </a:t>
            </a:r>
            <a:r>
              <a:rPr lang="en-US" sz="2200" b="1" dirty="0" smtClean="0">
                <a:solidFill>
                  <a:schemeClr val="accent1">
                    <a:lumMod val="50000"/>
                  </a:schemeClr>
                </a:solidFill>
                <a:latin typeface="Franklin Gothic Book" panose="020B0503020102020204" pitchFamily="34" charset="0"/>
              </a:rPr>
              <a:t>sale price</a:t>
            </a:r>
            <a:r>
              <a:rPr lang="en-US" sz="2200" dirty="0">
                <a:solidFill>
                  <a:schemeClr val="accent1">
                    <a:lumMod val="50000"/>
                  </a:schemeClr>
                </a:solidFill>
                <a:latin typeface="Franklin Gothic Book" panose="020B0503020102020204" pitchFamily="34" charset="0"/>
              </a:rPr>
              <a:t> </a:t>
            </a:r>
            <a:r>
              <a:rPr lang="en-US" sz="2200" dirty="0" smtClean="0">
                <a:solidFill>
                  <a:schemeClr val="accent1">
                    <a:lumMod val="50000"/>
                  </a:schemeClr>
                </a:solidFill>
                <a:latin typeface="Franklin Gothic Book" panose="020B0503020102020204" pitchFamily="34" charset="0"/>
              </a:rPr>
              <a:t>is </a:t>
            </a:r>
            <a:r>
              <a:rPr lang="en-US" sz="2200" dirty="0">
                <a:solidFill>
                  <a:schemeClr val="accent1">
                    <a:lumMod val="50000"/>
                  </a:schemeClr>
                </a:solidFill>
                <a:latin typeface="Franklin Gothic Book" panose="020B0503020102020204" pitchFamily="34" charset="0"/>
              </a:rPr>
              <a:t>the transaction price amount which is the amount the consumer has actually paid for the property. </a:t>
            </a:r>
            <a:endParaRPr lang="en-US" sz="2200" dirty="0" smtClean="0">
              <a:solidFill>
                <a:schemeClr val="accent1">
                  <a:lumMod val="50000"/>
                </a:schemeClr>
              </a:solidFill>
              <a:latin typeface="Franklin Gothic Book" panose="020B0503020102020204" pitchFamily="34" charset="0"/>
            </a:endParaRPr>
          </a:p>
          <a:p>
            <a:endParaRPr lang="en-US" sz="2200" dirty="0" smtClean="0">
              <a:solidFill>
                <a:schemeClr val="accent1">
                  <a:lumMod val="50000"/>
                </a:schemeClr>
              </a:solidFill>
              <a:latin typeface="Franklin Gothic Book" panose="020B0503020102020204" pitchFamily="34" charset="0"/>
            </a:endParaRPr>
          </a:p>
          <a:p>
            <a:r>
              <a:rPr lang="en-US" sz="2200" dirty="0" smtClean="0">
                <a:solidFill>
                  <a:schemeClr val="accent1">
                    <a:lumMod val="50000"/>
                  </a:schemeClr>
                </a:solidFill>
                <a:latin typeface="Franklin Gothic Book" panose="020B0503020102020204" pitchFamily="34" charset="0"/>
              </a:rPr>
              <a:t>Usually</a:t>
            </a:r>
            <a:r>
              <a:rPr lang="en-US" sz="2200" dirty="0">
                <a:solidFill>
                  <a:schemeClr val="accent1">
                    <a:lumMod val="50000"/>
                  </a:schemeClr>
                </a:solidFill>
                <a:latin typeface="Franklin Gothic Book" panose="020B0503020102020204" pitchFamily="34" charset="0"/>
              </a:rPr>
              <a:t>, sale prices are lower than list prices as they are affected by </a:t>
            </a:r>
            <a:r>
              <a:rPr lang="en-US" sz="2200" dirty="0" smtClean="0">
                <a:solidFill>
                  <a:schemeClr val="accent1">
                    <a:lumMod val="50000"/>
                  </a:schemeClr>
                </a:solidFill>
                <a:latin typeface="Franklin Gothic Book" panose="020B0503020102020204" pitchFamily="34" charset="0"/>
              </a:rPr>
              <a:t>negotiations</a:t>
            </a:r>
            <a:r>
              <a:rPr lang="en-US" sz="2200" dirty="0">
                <a:solidFill>
                  <a:schemeClr val="accent1">
                    <a:lumMod val="50000"/>
                  </a:schemeClr>
                </a:solidFill>
                <a:latin typeface="Franklin Gothic Book" panose="020B0503020102020204" pitchFamily="34" charset="0"/>
              </a:rPr>
              <a:t>. </a:t>
            </a:r>
            <a:endParaRPr lang="en-US" sz="2200" dirty="0" smtClean="0">
              <a:solidFill>
                <a:schemeClr val="accent1">
                  <a:lumMod val="50000"/>
                </a:schemeClr>
              </a:solidFill>
              <a:latin typeface="Franklin Gothic Book" panose="020B0503020102020204" pitchFamily="34" charset="0"/>
            </a:endParaRPr>
          </a:p>
          <a:p>
            <a:endParaRPr lang="en-US" sz="2000" dirty="0">
              <a:solidFill>
                <a:schemeClr val="accent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166081157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16648"/>
          </a:xfrm>
          <a:prstGeom prst="rect">
            <a:avLst/>
          </a:prstGeom>
          <a:noFill/>
        </p:spPr>
        <p:txBody>
          <a:bodyPr wrap="square" rtlCol="0">
            <a:spAutoFit/>
          </a:bodyPr>
          <a:lstStyle/>
          <a:p>
            <a:pPr>
              <a:lnSpc>
                <a:spcPct val="150000"/>
              </a:lnSpc>
            </a:pPr>
            <a:r>
              <a:rPr lang="en-US" dirty="0">
                <a:solidFill>
                  <a:srgbClr val="FF0000"/>
                </a:solidFill>
                <a:latin typeface="Franklin Gothic Demi" panose="020B07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sz="1600" dirty="0">
                <a:solidFill>
                  <a:srgbClr val="00359E"/>
                </a:solidFill>
                <a:latin typeface="Franklin Gothic Book" panose="020B0503020102020204" pitchFamily="34" charset="0"/>
              </a:rPr>
              <a:t>Correlation Analysis</a:t>
            </a:r>
          </a:p>
          <a:p>
            <a:pPr marL="342900" indent="-342900">
              <a:lnSpc>
                <a:spcPct val="150000"/>
              </a:lnSpc>
              <a:buFontTx/>
              <a:buChar char="-"/>
            </a:pPr>
            <a:r>
              <a:rPr lang="en-US" sz="1600" dirty="0">
                <a:solidFill>
                  <a:srgbClr val="00359E"/>
                </a:solidFill>
                <a:latin typeface="Franklin Gothic Book" panose="020B0503020102020204" pitchFamily="34" charset="0"/>
              </a:rPr>
              <a:t>Floor</a:t>
            </a:r>
          </a:p>
          <a:p>
            <a:pPr marL="342900" indent="-342900">
              <a:lnSpc>
                <a:spcPct val="150000"/>
              </a:lnSpc>
              <a:buFontTx/>
              <a:buChar char="-"/>
            </a:pPr>
            <a:r>
              <a:rPr lang="en-US" sz="1600" dirty="0">
                <a:solidFill>
                  <a:srgbClr val="00359E"/>
                </a:solidFill>
                <a:latin typeface="Franklin Gothic Book" panose="020B0503020102020204" pitchFamily="34" charset="0"/>
              </a:rPr>
              <a:t>Bedrooms</a:t>
            </a:r>
          </a:p>
          <a:p>
            <a:pPr marL="342900" indent="-342900">
              <a:lnSpc>
                <a:spcPct val="150000"/>
              </a:lnSpc>
              <a:buFontTx/>
              <a:buChar char="-"/>
            </a:pPr>
            <a:r>
              <a:rPr lang="en-US" sz="1600" dirty="0">
                <a:solidFill>
                  <a:srgbClr val="00359E"/>
                </a:solidFill>
                <a:latin typeface="Franklin Gothic Book" panose="020B0503020102020204" pitchFamily="34" charset="0"/>
              </a:rPr>
              <a:t>Bathrooms</a:t>
            </a:r>
          </a:p>
          <a:p>
            <a:pPr marL="342900" indent="-342900">
              <a:lnSpc>
                <a:spcPct val="150000"/>
              </a:lnSpc>
              <a:buFontTx/>
              <a:buChar char="-"/>
            </a:pPr>
            <a:r>
              <a:rPr lang="en-US" sz="1600" dirty="0">
                <a:solidFill>
                  <a:srgbClr val="00359E"/>
                </a:solidFill>
                <a:latin typeface="Franklin Gothic Book" panose="020B0503020102020204" pitchFamily="34" charset="0"/>
              </a:rPr>
              <a:t>Size</a:t>
            </a:r>
          </a:p>
          <a:p>
            <a:pPr marL="342900" indent="-342900">
              <a:lnSpc>
                <a:spcPct val="150000"/>
              </a:lnSpc>
              <a:buFontTx/>
              <a:buChar char="-"/>
            </a:pPr>
            <a:r>
              <a:rPr lang="en-US" sz="1600" dirty="0">
                <a:solidFill>
                  <a:srgbClr val="00359E"/>
                </a:solidFill>
                <a:latin typeface="Franklin Gothic Book" panose="020B0503020102020204" pitchFamily="34" charset="0"/>
              </a:rPr>
              <a:t>View</a:t>
            </a:r>
          </a:p>
          <a:p>
            <a:pPr marL="342900" indent="-342900">
              <a:lnSpc>
                <a:spcPct val="150000"/>
              </a:lnSpc>
              <a:buFontTx/>
              <a:buChar char="-"/>
            </a:pPr>
            <a:r>
              <a:rPr lang="en-US" sz="1600" dirty="0" smtClean="0">
                <a:solidFill>
                  <a:srgbClr val="00359E"/>
                </a:solidFill>
                <a:latin typeface="Franklin Gothic Book" panose="020B05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00359E"/>
              </a:solidFill>
              <a:latin typeface="Franklin Gothic Book" panose="020B05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3" name="Rectangle 2">
            <a:extLst>
              <a:ext uri="{FF2B5EF4-FFF2-40B4-BE49-F238E27FC236}">
                <a16:creationId xmlns="" xmlns:a16="http://schemas.microsoft.com/office/drawing/2014/main" id="{1A39FAC2-2378-7E24-4530-7E54EB17A853}"/>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88460"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665308" y="473756"/>
            <a:ext cx="8438232" cy="3816429"/>
          </a:xfrm>
          <a:prstGeom prst="rect">
            <a:avLst/>
          </a:prstGeom>
          <a:noFill/>
        </p:spPr>
        <p:txBody>
          <a:bodyPr wrap="square" rtlCol="0">
            <a:spAutoFit/>
          </a:bodyPr>
          <a:lstStyle/>
          <a:p>
            <a:endParaRPr lang="en-US" sz="2200" dirty="0">
              <a:solidFill>
                <a:schemeClr val="accent1">
                  <a:lumMod val="50000"/>
                </a:schemeClr>
              </a:solidFill>
              <a:latin typeface="Franklin Gothic Book" panose="020B0503020102020204" pitchFamily="34" charset="0"/>
            </a:endParaRPr>
          </a:p>
          <a:p>
            <a:endParaRPr lang="en-US" sz="2200" dirty="0" smtClean="0">
              <a:solidFill>
                <a:schemeClr val="accent1">
                  <a:lumMod val="50000"/>
                </a:schemeClr>
              </a:solidFill>
              <a:latin typeface="Franklin Gothic Book" panose="020B0503020102020204" pitchFamily="34" charset="0"/>
            </a:endParaRPr>
          </a:p>
          <a:p>
            <a:r>
              <a:rPr lang="en-US" sz="2200" dirty="0" smtClean="0">
                <a:solidFill>
                  <a:schemeClr val="accent1">
                    <a:lumMod val="50000"/>
                  </a:schemeClr>
                </a:solidFill>
                <a:latin typeface="Franklin Gothic Book" panose="020B0503020102020204" pitchFamily="34" charset="0"/>
              </a:rPr>
              <a:t>We used a </a:t>
            </a:r>
            <a:r>
              <a:rPr lang="en-US" sz="2200" dirty="0">
                <a:solidFill>
                  <a:schemeClr val="accent1">
                    <a:lumMod val="50000"/>
                  </a:schemeClr>
                </a:solidFill>
                <a:latin typeface="Franklin Gothic Book" panose="020B0503020102020204" pitchFamily="34" charset="0"/>
              </a:rPr>
              <a:t>dataset collected by a </a:t>
            </a:r>
            <a:r>
              <a:rPr lang="en-US" sz="2200" dirty="0" smtClean="0">
                <a:solidFill>
                  <a:schemeClr val="accent1">
                    <a:lumMod val="50000"/>
                  </a:schemeClr>
                </a:solidFill>
                <a:latin typeface="Franklin Gothic Book" panose="020B0503020102020204" pitchFamily="34" charset="0"/>
              </a:rPr>
              <a:t>Real Estate company </a:t>
            </a:r>
            <a:r>
              <a:rPr lang="en-US" sz="2200" dirty="0">
                <a:solidFill>
                  <a:schemeClr val="accent1">
                    <a:lumMod val="50000"/>
                  </a:schemeClr>
                </a:solidFill>
                <a:latin typeface="Franklin Gothic Book" panose="020B0503020102020204" pitchFamily="34" charset="0"/>
              </a:rPr>
              <a:t>called </a:t>
            </a:r>
            <a:r>
              <a:rPr lang="en-US" sz="2200" b="1" dirty="0" err="1">
                <a:solidFill>
                  <a:schemeClr val="accent1">
                    <a:lumMod val="50000"/>
                  </a:schemeClr>
                </a:solidFill>
                <a:latin typeface="Franklin Gothic Book" panose="020B0503020102020204" pitchFamily="34" charset="0"/>
              </a:rPr>
              <a:t>Disca</a:t>
            </a:r>
            <a:r>
              <a:rPr lang="en-US" sz="2200" dirty="0">
                <a:solidFill>
                  <a:schemeClr val="accent1">
                    <a:lumMod val="50000"/>
                  </a:schemeClr>
                </a:solidFill>
                <a:latin typeface="Franklin Gothic Book" panose="020B0503020102020204" pitchFamily="34" charset="0"/>
              </a:rPr>
              <a:t>. </a:t>
            </a:r>
          </a:p>
          <a:p>
            <a:endParaRPr lang="en-US" sz="2200" dirty="0" smtClean="0">
              <a:solidFill>
                <a:schemeClr val="accent1">
                  <a:lumMod val="50000"/>
                </a:schemeClr>
              </a:solidFill>
              <a:latin typeface="Franklin Gothic Book" panose="020B0503020102020204" pitchFamily="34" charset="0"/>
            </a:endParaRPr>
          </a:p>
          <a:p>
            <a:endParaRPr lang="en-US" sz="2200" b="1" dirty="0">
              <a:solidFill>
                <a:schemeClr val="accent1">
                  <a:lumMod val="50000"/>
                </a:schemeClr>
              </a:solidFill>
              <a:latin typeface="Franklin Gothic Book" panose="020B0503020102020204" pitchFamily="34" charset="0"/>
            </a:endParaRPr>
          </a:p>
          <a:p>
            <a:r>
              <a:rPr lang="en-US" sz="2200" b="1" dirty="0" smtClean="0">
                <a:solidFill>
                  <a:schemeClr val="accent1">
                    <a:lumMod val="50000"/>
                  </a:schemeClr>
                </a:solidFill>
                <a:latin typeface="Franklin Gothic Book" panose="020B0503020102020204" pitchFamily="34" charset="0"/>
              </a:rPr>
              <a:t>What is </a:t>
            </a:r>
            <a:r>
              <a:rPr lang="en-US" sz="2200" b="1" dirty="0" err="1" smtClean="0">
                <a:solidFill>
                  <a:schemeClr val="accent1">
                    <a:lumMod val="50000"/>
                  </a:schemeClr>
                </a:solidFill>
                <a:latin typeface="Franklin Gothic Book" panose="020B0503020102020204" pitchFamily="34" charset="0"/>
              </a:rPr>
              <a:t>Disca</a:t>
            </a:r>
            <a:r>
              <a:rPr lang="en-US" sz="2200" b="1" dirty="0" smtClean="0">
                <a:solidFill>
                  <a:schemeClr val="accent1">
                    <a:lumMod val="50000"/>
                  </a:schemeClr>
                </a:solidFill>
                <a:latin typeface="Franklin Gothic Book" panose="020B0503020102020204" pitchFamily="34" charset="0"/>
              </a:rPr>
              <a:t>?</a:t>
            </a:r>
          </a:p>
          <a:p>
            <a:r>
              <a:rPr lang="en-US" sz="2200" dirty="0" err="1">
                <a:solidFill>
                  <a:schemeClr val="accent1">
                    <a:lumMod val="50000"/>
                  </a:schemeClr>
                </a:solidFill>
                <a:latin typeface="Franklin Gothic Book" panose="020B0503020102020204" pitchFamily="34" charset="0"/>
              </a:rPr>
              <a:t>Disca</a:t>
            </a:r>
            <a:r>
              <a:rPr lang="en-US" sz="2200" dirty="0">
                <a:solidFill>
                  <a:schemeClr val="accent1">
                    <a:lumMod val="50000"/>
                  </a:schemeClr>
                </a:solidFill>
                <a:latin typeface="Franklin Gothic Book" panose="020B0503020102020204" pitchFamily="34" charset="0"/>
              </a:rPr>
              <a:t> is a leading Real Estate company in </a:t>
            </a:r>
            <a:r>
              <a:rPr lang="en-US" sz="2200" dirty="0" smtClean="0">
                <a:solidFill>
                  <a:schemeClr val="accent1">
                    <a:lumMod val="50000"/>
                  </a:schemeClr>
                </a:solidFill>
                <a:latin typeface="Franklin Gothic Book" panose="020B0503020102020204" pitchFamily="34" charset="0"/>
              </a:rPr>
              <a:t>Chile that implements several projects related to real estate. </a:t>
            </a:r>
            <a:r>
              <a:rPr lang="en-US" sz="2200" dirty="0">
                <a:solidFill>
                  <a:schemeClr val="accent1">
                    <a:lumMod val="50000"/>
                  </a:schemeClr>
                </a:solidFill>
                <a:latin typeface="Franklin Gothic Book" panose="020B0503020102020204" pitchFamily="34" charset="0"/>
              </a:rPr>
              <a:t>They construct the apartments from A to Z including all structural calculations, land preparations for construction, and the construction process until the apartments become ready for sale. </a:t>
            </a:r>
          </a:p>
        </p:txBody>
      </p:sp>
    </p:spTree>
    <p:extLst>
      <p:ext uri="{BB962C8B-B14F-4D97-AF65-F5344CB8AC3E}">
        <p14:creationId xmlns:p14="http://schemas.microsoft.com/office/powerpoint/2010/main" val="273512662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16648"/>
          </a:xfrm>
          <a:prstGeom prst="rect">
            <a:avLst/>
          </a:prstGeom>
          <a:noFill/>
        </p:spPr>
        <p:txBody>
          <a:bodyPr wrap="square" rtlCol="0">
            <a:spAutoFit/>
          </a:bodyPr>
          <a:lstStyle/>
          <a:p>
            <a:pPr>
              <a:lnSpc>
                <a:spcPct val="150000"/>
              </a:lnSpc>
            </a:pPr>
            <a:r>
              <a:rPr lang="en-US" dirty="0">
                <a:solidFill>
                  <a:srgbClr val="FF0000"/>
                </a:solidFill>
                <a:latin typeface="Franklin Gothic Demi" panose="020B07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sz="1600" dirty="0">
                <a:solidFill>
                  <a:srgbClr val="00359E"/>
                </a:solidFill>
                <a:latin typeface="Franklin Gothic Book" panose="020B0503020102020204" pitchFamily="34" charset="0"/>
              </a:rPr>
              <a:t>Correlation Analysis</a:t>
            </a:r>
          </a:p>
          <a:p>
            <a:pPr marL="342900" indent="-342900">
              <a:lnSpc>
                <a:spcPct val="150000"/>
              </a:lnSpc>
              <a:buFontTx/>
              <a:buChar char="-"/>
            </a:pPr>
            <a:r>
              <a:rPr lang="en-US" sz="1600" dirty="0">
                <a:solidFill>
                  <a:srgbClr val="00359E"/>
                </a:solidFill>
                <a:latin typeface="Franklin Gothic Book" panose="020B0503020102020204" pitchFamily="34" charset="0"/>
              </a:rPr>
              <a:t>Floor</a:t>
            </a:r>
          </a:p>
          <a:p>
            <a:pPr marL="342900" indent="-342900">
              <a:lnSpc>
                <a:spcPct val="150000"/>
              </a:lnSpc>
              <a:buFontTx/>
              <a:buChar char="-"/>
            </a:pPr>
            <a:r>
              <a:rPr lang="en-US" sz="1600" dirty="0">
                <a:solidFill>
                  <a:srgbClr val="00359E"/>
                </a:solidFill>
                <a:latin typeface="Franklin Gothic Book" panose="020B0503020102020204" pitchFamily="34" charset="0"/>
              </a:rPr>
              <a:t>Bedrooms</a:t>
            </a:r>
          </a:p>
          <a:p>
            <a:pPr marL="342900" indent="-342900">
              <a:lnSpc>
                <a:spcPct val="150000"/>
              </a:lnSpc>
              <a:buFontTx/>
              <a:buChar char="-"/>
            </a:pPr>
            <a:r>
              <a:rPr lang="en-US" sz="1600" dirty="0">
                <a:solidFill>
                  <a:srgbClr val="00359E"/>
                </a:solidFill>
                <a:latin typeface="Franklin Gothic Book" panose="020B0503020102020204" pitchFamily="34" charset="0"/>
              </a:rPr>
              <a:t>Bathrooms</a:t>
            </a:r>
          </a:p>
          <a:p>
            <a:pPr marL="342900" indent="-342900">
              <a:lnSpc>
                <a:spcPct val="150000"/>
              </a:lnSpc>
              <a:buFontTx/>
              <a:buChar char="-"/>
            </a:pPr>
            <a:r>
              <a:rPr lang="en-US" sz="1600" dirty="0">
                <a:solidFill>
                  <a:srgbClr val="00359E"/>
                </a:solidFill>
                <a:latin typeface="Franklin Gothic Book" panose="020B0503020102020204" pitchFamily="34" charset="0"/>
              </a:rPr>
              <a:t>Size</a:t>
            </a:r>
          </a:p>
          <a:p>
            <a:pPr marL="342900" indent="-342900">
              <a:lnSpc>
                <a:spcPct val="150000"/>
              </a:lnSpc>
              <a:buFontTx/>
              <a:buChar char="-"/>
            </a:pPr>
            <a:r>
              <a:rPr lang="en-US" sz="1600" dirty="0">
                <a:solidFill>
                  <a:srgbClr val="00359E"/>
                </a:solidFill>
                <a:latin typeface="Franklin Gothic Book" panose="020B0503020102020204" pitchFamily="34" charset="0"/>
              </a:rPr>
              <a:t>View</a:t>
            </a:r>
          </a:p>
          <a:p>
            <a:pPr marL="342900" indent="-342900">
              <a:lnSpc>
                <a:spcPct val="150000"/>
              </a:lnSpc>
              <a:buFontTx/>
              <a:buChar char="-"/>
            </a:pPr>
            <a:r>
              <a:rPr lang="en-US" sz="1600" dirty="0" smtClean="0">
                <a:solidFill>
                  <a:srgbClr val="00359E"/>
                </a:solidFill>
                <a:latin typeface="Franklin Gothic Book" panose="020B05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00359E"/>
              </a:solidFill>
              <a:latin typeface="Franklin Gothic Book" panose="020B05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3" name="Rectangle 2">
            <a:extLst>
              <a:ext uri="{FF2B5EF4-FFF2-40B4-BE49-F238E27FC236}">
                <a16:creationId xmlns="" xmlns:a16="http://schemas.microsoft.com/office/drawing/2014/main" id="{1A39FAC2-2378-7E24-4530-7E54EB17A853}"/>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0" y="874460"/>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3546026" y="0"/>
                <a:ext cx="8438232" cy="7862281"/>
              </a:xfrm>
              <a:prstGeom prst="rect">
                <a:avLst/>
              </a:prstGeom>
              <a:noFill/>
            </p:spPr>
            <p:txBody>
              <a:bodyPr wrap="square" rtlCol="0">
                <a:spAutoFit/>
              </a:bodyPr>
              <a:lstStyle/>
              <a:p>
                <a:r>
                  <a:rPr lang="en-US" sz="2000" b="1" dirty="0" smtClean="0">
                    <a:solidFill>
                      <a:schemeClr val="accent1">
                        <a:lumMod val="50000"/>
                      </a:schemeClr>
                    </a:solidFill>
                    <a:latin typeface="Franklin Gothic Book" panose="020B0503020102020204" pitchFamily="34" charset="0"/>
                  </a:rPr>
                  <a:t>Data Description:</a:t>
                </a:r>
              </a:p>
              <a:p>
                <a:endParaRPr lang="en-US" sz="2000" b="1" dirty="0">
                  <a:solidFill>
                    <a:schemeClr val="accent1">
                      <a:lumMod val="50000"/>
                    </a:schemeClr>
                  </a:solidFill>
                  <a:latin typeface="Franklin Gothic Book" panose="020B0503020102020204" pitchFamily="34" charset="0"/>
                </a:endParaRPr>
              </a:p>
              <a:p>
                <a:r>
                  <a:rPr lang="en-US" sz="2000" dirty="0">
                    <a:solidFill>
                      <a:schemeClr val="accent1">
                        <a:lumMod val="50000"/>
                      </a:schemeClr>
                    </a:solidFill>
                    <a:latin typeface="Franklin Gothic Book" panose="020B0503020102020204" pitchFamily="34" charset="0"/>
                  </a:rPr>
                  <a:t>Our data set consists of several variables, some are quantitative such as floor number, size, and price, and others are qualitative such as </a:t>
                </a:r>
                <a:r>
                  <a:rPr lang="en-US" sz="2000" dirty="0" smtClean="0">
                    <a:solidFill>
                      <a:schemeClr val="accent1">
                        <a:lumMod val="50000"/>
                      </a:schemeClr>
                    </a:solidFill>
                    <a:latin typeface="Franklin Gothic Book" panose="020B0503020102020204" pitchFamily="34" charset="0"/>
                  </a:rPr>
                  <a:t>region and view orientation.</a:t>
                </a:r>
              </a:p>
              <a:p>
                <a:endParaRPr lang="en-US" sz="2000" b="1" dirty="0" smtClean="0">
                  <a:solidFill>
                    <a:srgbClr val="C00000"/>
                  </a:solidFill>
                  <a:latin typeface="Franklin Gothic Book" panose="020B0503020102020204" pitchFamily="34" charset="0"/>
                </a:endParaRPr>
              </a:p>
              <a:p>
                <a:r>
                  <a:rPr lang="en-US" sz="2000" b="1" dirty="0" smtClean="0">
                    <a:solidFill>
                      <a:srgbClr val="C00000"/>
                    </a:solidFill>
                    <a:latin typeface="Franklin Gothic Book" panose="020B0503020102020204" pitchFamily="34" charset="0"/>
                  </a:rPr>
                  <a:t>Target </a:t>
                </a:r>
                <a:r>
                  <a:rPr lang="en-US" sz="2000" b="1" dirty="0">
                    <a:solidFill>
                      <a:srgbClr val="C00000"/>
                    </a:solidFill>
                    <a:latin typeface="Franklin Gothic Book" panose="020B0503020102020204" pitchFamily="34" charset="0"/>
                  </a:rPr>
                  <a:t>variable </a:t>
                </a:r>
                <a14:m>
                  <m:oMath xmlns:m="http://schemas.openxmlformats.org/officeDocument/2006/math">
                    <m:r>
                      <a:rPr lang="en-US" sz="2000" b="1" i="1" dirty="0">
                        <a:solidFill>
                          <a:srgbClr val="C00000"/>
                        </a:solidFill>
                        <a:latin typeface="Cambria Math" panose="02040503050406030204" pitchFamily="18" charset="0"/>
                      </a:rPr>
                      <m:t>𝒚</m:t>
                    </m:r>
                  </m:oMath>
                </a14:m>
                <a:endParaRPr lang="en-US" sz="2000" dirty="0" smtClean="0">
                  <a:solidFill>
                    <a:schemeClr val="accent1">
                      <a:lumMod val="50000"/>
                    </a:schemeClr>
                  </a:solidFill>
                  <a:latin typeface="Franklin Gothic Book" panose="020B0503020102020204" pitchFamily="34" charset="0"/>
                </a:endParaRPr>
              </a:p>
              <a:p>
                <a:pPr marL="342900" indent="-342900">
                  <a:buFont typeface="Arial" panose="020B0604020202020204" pitchFamily="34" charset="0"/>
                  <a:buChar char="•"/>
                </a:pPr>
                <a:r>
                  <a:rPr lang="en-US" sz="2000" b="1" dirty="0">
                    <a:solidFill>
                      <a:srgbClr val="C00000"/>
                    </a:solidFill>
                    <a:latin typeface="Franklin Gothic Book" panose="020B0503020102020204" pitchFamily="34" charset="0"/>
                  </a:rPr>
                  <a:t>Sold price per </a:t>
                </a:r>
                <a14:m>
                  <m:oMath xmlns:m="http://schemas.openxmlformats.org/officeDocument/2006/math">
                    <m:sSup>
                      <m:sSupPr>
                        <m:ctrlPr>
                          <a:rPr lang="en-US" sz="2000" b="1" i="1" dirty="0">
                            <a:solidFill>
                              <a:srgbClr val="C00000"/>
                            </a:solidFill>
                            <a:latin typeface="Cambria Math" panose="02040503050406030204" pitchFamily="18" charset="0"/>
                          </a:rPr>
                        </m:ctrlPr>
                      </m:sSupPr>
                      <m:e>
                        <m:r>
                          <a:rPr lang="en-US" sz="2000" b="1" i="1" dirty="0">
                            <a:solidFill>
                              <a:srgbClr val="C00000"/>
                            </a:solidFill>
                            <a:latin typeface="Cambria Math" panose="02040503050406030204" pitchFamily="18" charset="0"/>
                          </a:rPr>
                          <m:t>𝒎</m:t>
                        </m:r>
                      </m:e>
                      <m:sup>
                        <m:r>
                          <a:rPr lang="en-US" sz="2000" b="1" i="1" dirty="0">
                            <a:solidFill>
                              <a:srgbClr val="C00000"/>
                            </a:solidFill>
                            <a:latin typeface="Cambria Math" panose="02040503050406030204" pitchFamily="18" charset="0"/>
                          </a:rPr>
                          <m:t>𝟐</m:t>
                        </m:r>
                      </m:sup>
                    </m:sSup>
                  </m:oMath>
                </a14:m>
                <a:r>
                  <a:rPr lang="en-US" sz="2000" b="1" dirty="0">
                    <a:solidFill>
                      <a:srgbClr val="C00000"/>
                    </a:solidFill>
                    <a:latin typeface="Franklin Gothic Book" panose="020B0503020102020204" pitchFamily="34" charset="0"/>
                  </a:rPr>
                  <a:t> </a:t>
                </a:r>
                <a:r>
                  <a:rPr lang="en-US" sz="2000" dirty="0">
                    <a:solidFill>
                      <a:srgbClr val="C00000"/>
                    </a:solidFill>
                    <a:latin typeface="Franklin Gothic Book" panose="020B0503020102020204" pitchFamily="34" charset="0"/>
                  </a:rPr>
                  <a:t>is the sale price of the apartment in </a:t>
                </a:r>
                <a14:m>
                  <m:oMath xmlns:m="http://schemas.openxmlformats.org/officeDocument/2006/math">
                    <m:sSup>
                      <m:sSupPr>
                        <m:ctrlPr>
                          <a:rPr lang="en-US"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𝑚</m:t>
                        </m:r>
                      </m:e>
                      <m:sup>
                        <m:r>
                          <a:rPr lang="en-US" sz="2000" i="1" dirty="0">
                            <a:solidFill>
                              <a:srgbClr val="C00000"/>
                            </a:solidFill>
                            <a:latin typeface="Cambria Math" panose="02040503050406030204" pitchFamily="18" charset="0"/>
                          </a:rPr>
                          <m:t>2</m:t>
                        </m:r>
                      </m:sup>
                    </m:sSup>
                  </m:oMath>
                </a14:m>
                <a:r>
                  <a:rPr lang="en-US" sz="2000" dirty="0">
                    <a:solidFill>
                      <a:srgbClr val="C00000"/>
                    </a:solidFill>
                    <a:latin typeface="Franklin Gothic Book" panose="020B0503020102020204" pitchFamily="34" charset="0"/>
                  </a:rPr>
                  <a:t> </a:t>
                </a:r>
                <a:endParaRPr lang="en-US" sz="2000" dirty="0" smtClean="0">
                  <a:solidFill>
                    <a:srgbClr val="C00000"/>
                  </a:solidFill>
                  <a:latin typeface="Franklin Gothic Book" panose="020B0503020102020204" pitchFamily="34" charset="0"/>
                </a:endParaRPr>
              </a:p>
              <a:p>
                <a:pPr marL="342900" indent="-342900">
                  <a:buFont typeface="Arial" panose="020B0604020202020204" pitchFamily="34" charset="0"/>
                  <a:buChar char="•"/>
                </a:pPr>
                <a:endParaRPr lang="en-US" sz="2000" b="1" dirty="0">
                  <a:solidFill>
                    <a:srgbClr val="C00000"/>
                  </a:solidFill>
                  <a:latin typeface="Franklin Gothic Book" panose="020B0503020102020204" pitchFamily="34" charset="0"/>
                </a:endParaRPr>
              </a:p>
              <a:p>
                <a:endParaRPr lang="en-US" sz="2000" b="1" dirty="0" smtClean="0">
                  <a:solidFill>
                    <a:schemeClr val="accent1">
                      <a:lumMod val="50000"/>
                    </a:schemeClr>
                  </a:solidFill>
                  <a:latin typeface="Franklin Gothic Book" panose="020B0503020102020204" pitchFamily="34" charset="0"/>
                </a:endParaRPr>
              </a:p>
              <a:p>
                <a:r>
                  <a:rPr lang="en-US" sz="2000" b="1" dirty="0" smtClean="0">
                    <a:solidFill>
                      <a:schemeClr val="accent1">
                        <a:lumMod val="50000"/>
                      </a:schemeClr>
                    </a:solidFill>
                    <a:latin typeface="Franklin Gothic Book" panose="020B0503020102020204" pitchFamily="34" charset="0"/>
                  </a:rPr>
                  <a:t>Possible predictors </a:t>
                </a:r>
                <a14:m>
                  <m:oMath xmlns:m="http://schemas.openxmlformats.org/officeDocument/2006/math">
                    <m:sSub>
                      <m:sSubPr>
                        <m:ctrlPr>
                          <a:rPr lang="en-US" sz="2000" b="1" i="1" dirty="0" smtClean="0">
                            <a:solidFill>
                              <a:schemeClr val="accent1">
                                <a:lumMod val="50000"/>
                              </a:schemeClr>
                            </a:solidFill>
                            <a:latin typeface="Cambria Math" panose="02040503050406030204" pitchFamily="18" charset="0"/>
                          </a:rPr>
                        </m:ctrlPr>
                      </m:sSubPr>
                      <m:e>
                        <m:r>
                          <a:rPr lang="en-US" sz="2000" b="1" i="1" dirty="0" smtClean="0">
                            <a:solidFill>
                              <a:schemeClr val="accent1">
                                <a:lumMod val="50000"/>
                              </a:schemeClr>
                            </a:solidFill>
                            <a:latin typeface="Cambria Math" panose="02040503050406030204" pitchFamily="18" charset="0"/>
                          </a:rPr>
                          <m:t>𝒙</m:t>
                        </m:r>
                      </m:e>
                      <m:sub>
                        <m:r>
                          <a:rPr lang="en-US" sz="2000" b="1" i="1" dirty="0" smtClean="0">
                            <a:solidFill>
                              <a:schemeClr val="accent1">
                                <a:lumMod val="50000"/>
                              </a:schemeClr>
                            </a:solidFill>
                            <a:latin typeface="Cambria Math" panose="02040503050406030204" pitchFamily="18" charset="0"/>
                          </a:rPr>
                          <m:t>𝒊</m:t>
                        </m:r>
                      </m:sub>
                    </m:sSub>
                  </m:oMath>
                </a14:m>
                <a:r>
                  <a:rPr lang="en-US" sz="2000" b="1" dirty="0" smtClean="0">
                    <a:solidFill>
                      <a:schemeClr val="accent1">
                        <a:lumMod val="50000"/>
                      </a:schemeClr>
                    </a:solidFill>
                    <a:latin typeface="Franklin Gothic Book" panose="020B0503020102020204" pitchFamily="34" charset="0"/>
                  </a:rPr>
                  <a:t>:</a:t>
                </a:r>
                <a:endParaRPr lang="en-US" sz="2000" b="1" dirty="0">
                  <a:solidFill>
                    <a:schemeClr val="accent1">
                      <a:lumMod val="50000"/>
                    </a:schemeClr>
                  </a:solidFill>
                  <a:latin typeface="Franklin Gothic Book" panose="020B0503020102020204" pitchFamily="34" charset="0"/>
                </a:endParaRPr>
              </a:p>
              <a:p>
                <a:pPr marL="342900" indent="-342900">
                  <a:buFont typeface="Arial" panose="020B0604020202020204" pitchFamily="34" charset="0"/>
                  <a:buChar char="•"/>
                </a:pPr>
                <a:r>
                  <a:rPr lang="en-US" sz="2000" b="1" dirty="0" smtClean="0">
                    <a:solidFill>
                      <a:schemeClr val="accent1">
                        <a:lumMod val="50000"/>
                      </a:schemeClr>
                    </a:solidFill>
                    <a:latin typeface="Franklin Gothic Book" panose="020B0503020102020204" pitchFamily="34" charset="0"/>
                  </a:rPr>
                  <a:t>Floor</a:t>
                </a:r>
                <a:r>
                  <a:rPr lang="en-US" sz="2000" dirty="0" smtClean="0">
                    <a:solidFill>
                      <a:schemeClr val="accent1">
                        <a:lumMod val="50000"/>
                      </a:schemeClr>
                    </a:solidFill>
                    <a:latin typeface="Franklin Gothic Book" panose="020B0503020102020204" pitchFamily="34" charset="0"/>
                  </a:rPr>
                  <a:t> </a:t>
                </a:r>
                <a:r>
                  <a:rPr lang="en-US" sz="2000" dirty="0">
                    <a:solidFill>
                      <a:schemeClr val="accent1">
                        <a:lumMod val="50000"/>
                      </a:schemeClr>
                    </a:solidFill>
                    <a:latin typeface="Franklin Gothic Book" panose="020B0503020102020204" pitchFamily="34" charset="0"/>
                  </a:rPr>
                  <a:t>represents the floor number of the </a:t>
                </a:r>
                <a:r>
                  <a:rPr lang="en-US" sz="2000" dirty="0" smtClean="0">
                    <a:solidFill>
                      <a:schemeClr val="accent1">
                        <a:lumMod val="50000"/>
                      </a:schemeClr>
                    </a:solidFill>
                    <a:latin typeface="Franklin Gothic Book" panose="020B0503020102020204" pitchFamily="34" charset="0"/>
                  </a:rPr>
                  <a:t>apartment</a:t>
                </a:r>
              </a:p>
              <a:p>
                <a:pPr marL="342900" indent="-342900">
                  <a:buFont typeface="Arial" panose="020B0604020202020204" pitchFamily="34" charset="0"/>
                  <a:buChar char="•"/>
                </a:pPr>
                <a:r>
                  <a:rPr lang="en-US" sz="2000" b="1" dirty="0" smtClean="0">
                    <a:solidFill>
                      <a:schemeClr val="accent1">
                        <a:lumMod val="50000"/>
                      </a:schemeClr>
                    </a:solidFill>
                    <a:latin typeface="Franklin Gothic Book" panose="020B0503020102020204" pitchFamily="34" charset="0"/>
                  </a:rPr>
                  <a:t>Status </a:t>
                </a:r>
                <a:r>
                  <a:rPr lang="en-US" sz="2000" dirty="0" smtClean="0">
                    <a:solidFill>
                      <a:schemeClr val="accent1">
                        <a:lumMod val="50000"/>
                      </a:schemeClr>
                    </a:solidFill>
                    <a:latin typeface="Franklin Gothic Book" panose="020B0503020102020204" pitchFamily="34" charset="0"/>
                  </a:rPr>
                  <a:t>refers to the status of the </a:t>
                </a:r>
                <a:r>
                  <a:rPr lang="en-US" sz="2000" dirty="0">
                    <a:solidFill>
                      <a:schemeClr val="accent1">
                        <a:lumMod val="50000"/>
                      </a:schemeClr>
                    </a:solidFill>
                    <a:latin typeface="Franklin Gothic Book" panose="020B0503020102020204" pitchFamily="34" charset="0"/>
                  </a:rPr>
                  <a:t>apartment </a:t>
                </a:r>
                <a:r>
                  <a:rPr lang="en-US" sz="2000" dirty="0" smtClean="0">
                    <a:solidFill>
                      <a:schemeClr val="accent1">
                        <a:lumMod val="50000"/>
                      </a:schemeClr>
                    </a:solidFill>
                    <a:latin typeface="Franklin Gothic Book" panose="020B0503020102020204" pitchFamily="34" charset="0"/>
                  </a:rPr>
                  <a:t>(sold</a:t>
                </a:r>
                <a:r>
                  <a:rPr lang="en-US" sz="2000" dirty="0">
                    <a:solidFill>
                      <a:schemeClr val="accent1">
                        <a:lumMod val="50000"/>
                      </a:schemeClr>
                    </a:solidFill>
                    <a:latin typeface="Franklin Gothic Book" panose="020B0503020102020204" pitchFamily="34" charset="0"/>
                  </a:rPr>
                  <a:t>, available, reserved or </a:t>
                </a:r>
                <a:r>
                  <a:rPr lang="en-US" sz="2000" dirty="0" smtClean="0">
                    <a:solidFill>
                      <a:schemeClr val="accent1">
                        <a:lumMod val="50000"/>
                      </a:schemeClr>
                    </a:solidFill>
                    <a:latin typeface="Franklin Gothic Book" panose="020B0503020102020204" pitchFamily="34" charset="0"/>
                  </a:rPr>
                  <a:t>promised)</a:t>
                </a:r>
              </a:p>
              <a:p>
                <a:pPr marL="342900" indent="-342900">
                  <a:buFont typeface="Arial" panose="020B0604020202020204" pitchFamily="34" charset="0"/>
                  <a:buChar char="•"/>
                </a:pPr>
                <a:r>
                  <a:rPr lang="en-US" sz="2000" b="1" dirty="0" smtClean="0">
                    <a:solidFill>
                      <a:schemeClr val="accent1">
                        <a:lumMod val="50000"/>
                      </a:schemeClr>
                    </a:solidFill>
                    <a:latin typeface="Franklin Gothic Book" panose="020B0503020102020204" pitchFamily="34" charset="0"/>
                  </a:rPr>
                  <a:t>Bedrooms</a:t>
                </a:r>
                <a:r>
                  <a:rPr lang="en-US" sz="2000" dirty="0" smtClean="0">
                    <a:solidFill>
                      <a:schemeClr val="accent1">
                        <a:lumMod val="50000"/>
                      </a:schemeClr>
                    </a:solidFill>
                    <a:latin typeface="Franklin Gothic Book" panose="020B0503020102020204" pitchFamily="34" charset="0"/>
                  </a:rPr>
                  <a:t> refers to the </a:t>
                </a:r>
                <a:r>
                  <a:rPr lang="en-US" sz="2000" dirty="0">
                    <a:solidFill>
                      <a:schemeClr val="accent1">
                        <a:lumMod val="50000"/>
                      </a:schemeClr>
                    </a:solidFill>
                    <a:latin typeface="Franklin Gothic Book" panose="020B0503020102020204" pitchFamily="34" charset="0"/>
                  </a:rPr>
                  <a:t>number of bedrooms per apartment </a:t>
                </a:r>
                <a:endParaRPr lang="en-US" sz="2000" dirty="0" smtClean="0">
                  <a:solidFill>
                    <a:schemeClr val="accent1">
                      <a:lumMod val="50000"/>
                    </a:schemeClr>
                  </a:solidFill>
                  <a:latin typeface="Franklin Gothic Book" panose="020B0503020102020204" pitchFamily="34" charset="0"/>
                </a:endParaRPr>
              </a:p>
              <a:p>
                <a:pPr marL="342900" indent="-342900">
                  <a:buFont typeface="Arial" panose="020B0604020202020204" pitchFamily="34" charset="0"/>
                  <a:buChar char="•"/>
                </a:pPr>
                <a:r>
                  <a:rPr lang="en-US" sz="2000" b="1" dirty="0" smtClean="0">
                    <a:solidFill>
                      <a:schemeClr val="accent1">
                        <a:lumMod val="50000"/>
                      </a:schemeClr>
                    </a:solidFill>
                    <a:latin typeface="Franklin Gothic Book" panose="020B0503020102020204" pitchFamily="34" charset="0"/>
                  </a:rPr>
                  <a:t>Bathrooms</a:t>
                </a:r>
                <a:r>
                  <a:rPr lang="en-US" sz="2000" dirty="0" smtClean="0">
                    <a:solidFill>
                      <a:schemeClr val="accent1">
                        <a:lumMod val="50000"/>
                      </a:schemeClr>
                    </a:solidFill>
                    <a:latin typeface="Franklin Gothic Book" panose="020B0503020102020204" pitchFamily="34" charset="0"/>
                  </a:rPr>
                  <a:t> </a:t>
                </a:r>
                <a:r>
                  <a:rPr lang="en-US" sz="2000" dirty="0">
                    <a:solidFill>
                      <a:schemeClr val="accent1">
                        <a:lumMod val="50000"/>
                      </a:schemeClr>
                    </a:solidFill>
                    <a:latin typeface="Franklin Gothic Book" panose="020B0503020102020204" pitchFamily="34" charset="0"/>
                  </a:rPr>
                  <a:t>refers to the number of bedrooms per apartment </a:t>
                </a:r>
              </a:p>
              <a:p>
                <a:pPr marL="342900" indent="-342900">
                  <a:buFont typeface="Arial" panose="020B0604020202020204" pitchFamily="34" charset="0"/>
                  <a:buChar char="•"/>
                </a:pPr>
                <a:r>
                  <a:rPr lang="en-US" sz="2000" b="1" dirty="0" smtClean="0">
                    <a:solidFill>
                      <a:schemeClr val="accent1">
                        <a:lumMod val="50000"/>
                      </a:schemeClr>
                    </a:solidFill>
                    <a:latin typeface="Franklin Gothic Book" panose="020B0503020102020204" pitchFamily="34" charset="0"/>
                  </a:rPr>
                  <a:t>The </a:t>
                </a:r>
                <a:r>
                  <a:rPr lang="en-US" sz="2000" b="1" dirty="0">
                    <a:solidFill>
                      <a:schemeClr val="accent1">
                        <a:lumMod val="50000"/>
                      </a:schemeClr>
                    </a:solidFill>
                    <a:latin typeface="Franklin Gothic Book" panose="020B0503020102020204" pitchFamily="34" charset="0"/>
                  </a:rPr>
                  <a:t>view orientation </a:t>
                </a:r>
                <a:r>
                  <a:rPr lang="en-US" sz="2000" dirty="0">
                    <a:solidFill>
                      <a:schemeClr val="accent1">
                        <a:lumMod val="50000"/>
                      </a:schemeClr>
                    </a:solidFill>
                    <a:latin typeface="Franklin Gothic Book" panose="020B0503020102020204" pitchFamily="34" charset="0"/>
                  </a:rPr>
                  <a:t>refers to the compass direction of the view of each </a:t>
                </a:r>
                <a:r>
                  <a:rPr lang="en-US" sz="2000" dirty="0" smtClean="0">
                    <a:solidFill>
                      <a:schemeClr val="accent1">
                        <a:lumMod val="50000"/>
                      </a:schemeClr>
                    </a:solidFill>
                    <a:latin typeface="Franklin Gothic Book" panose="020B0503020102020204" pitchFamily="34" charset="0"/>
                  </a:rPr>
                  <a:t>apartment (East, West, North, South, North Eastern, North Western, South Eastern, South Western</a:t>
                </a:r>
              </a:p>
              <a:p>
                <a:pPr marL="342900" indent="-342900">
                  <a:buFont typeface="Arial" panose="020B0604020202020204" pitchFamily="34" charset="0"/>
                  <a:buChar char="•"/>
                </a:pPr>
                <a:r>
                  <a:rPr lang="en-US" sz="2000" b="1" dirty="0" smtClean="0">
                    <a:solidFill>
                      <a:schemeClr val="accent1">
                        <a:lumMod val="50000"/>
                      </a:schemeClr>
                    </a:solidFill>
                    <a:latin typeface="Franklin Gothic Book" panose="020B0503020102020204" pitchFamily="34" charset="0"/>
                  </a:rPr>
                  <a:t>Size </a:t>
                </a:r>
                <a:r>
                  <a:rPr lang="en-US" sz="2000" b="1" dirty="0">
                    <a:solidFill>
                      <a:schemeClr val="accent1">
                        <a:lumMod val="50000"/>
                      </a:schemeClr>
                    </a:solidFill>
                    <a:latin typeface="Franklin Gothic Book" panose="020B0503020102020204" pitchFamily="34" charset="0"/>
                  </a:rPr>
                  <a:t>per </a:t>
                </a:r>
                <a14:m>
                  <m:oMath xmlns:m="http://schemas.openxmlformats.org/officeDocument/2006/math">
                    <m:sSup>
                      <m:sSupPr>
                        <m:ctrlPr>
                          <a:rPr lang="en-US" sz="2000" b="1" i="1" dirty="0" smtClean="0">
                            <a:solidFill>
                              <a:schemeClr val="accent1">
                                <a:lumMod val="50000"/>
                              </a:schemeClr>
                            </a:solidFill>
                            <a:latin typeface="Cambria Math" panose="02040503050406030204" pitchFamily="18" charset="0"/>
                          </a:rPr>
                        </m:ctrlPr>
                      </m:sSupPr>
                      <m:e>
                        <m:r>
                          <a:rPr lang="en-US" sz="2000" b="1" i="1" dirty="0" smtClean="0">
                            <a:solidFill>
                              <a:schemeClr val="accent1">
                                <a:lumMod val="50000"/>
                              </a:schemeClr>
                            </a:solidFill>
                            <a:latin typeface="Cambria Math" panose="02040503050406030204" pitchFamily="18" charset="0"/>
                          </a:rPr>
                          <m:t>𝒎</m:t>
                        </m:r>
                      </m:e>
                      <m:sup>
                        <m:r>
                          <a:rPr lang="en-US" sz="2000" b="1" i="1" dirty="0" smtClean="0">
                            <a:solidFill>
                              <a:schemeClr val="accent1">
                                <a:lumMod val="50000"/>
                              </a:schemeClr>
                            </a:solidFill>
                            <a:latin typeface="Cambria Math" panose="02040503050406030204" pitchFamily="18" charset="0"/>
                          </a:rPr>
                          <m:t>𝟐</m:t>
                        </m:r>
                      </m:sup>
                    </m:sSup>
                  </m:oMath>
                </a14:m>
                <a:r>
                  <a:rPr lang="en-US" sz="2000" dirty="0">
                    <a:solidFill>
                      <a:schemeClr val="accent1">
                        <a:lumMod val="50000"/>
                      </a:schemeClr>
                    </a:solidFill>
                    <a:latin typeface="Franklin Gothic Book" panose="020B0503020102020204" pitchFamily="34" charset="0"/>
                  </a:rPr>
                  <a:t> </a:t>
                </a:r>
                <a:r>
                  <a:rPr lang="en-US" sz="2000" dirty="0" smtClean="0">
                    <a:solidFill>
                      <a:schemeClr val="accent1">
                        <a:lumMod val="50000"/>
                      </a:schemeClr>
                    </a:solidFill>
                    <a:latin typeface="Franklin Gothic Book" panose="020B0503020102020204" pitchFamily="34" charset="0"/>
                  </a:rPr>
                  <a:t>represents </a:t>
                </a:r>
                <a:r>
                  <a:rPr lang="en-US" sz="2000" dirty="0">
                    <a:solidFill>
                      <a:schemeClr val="accent1">
                        <a:lumMod val="50000"/>
                      </a:schemeClr>
                    </a:solidFill>
                    <a:latin typeface="Franklin Gothic Book" panose="020B0503020102020204" pitchFamily="34" charset="0"/>
                  </a:rPr>
                  <a:t>the size of each apartment in </a:t>
                </a:r>
                <a14:m>
                  <m:oMath xmlns:m="http://schemas.openxmlformats.org/officeDocument/2006/math">
                    <m:sSup>
                      <m:sSupPr>
                        <m:ctrlPr>
                          <a:rPr lang="en-US" sz="2000" i="1" dirty="0" smtClean="0">
                            <a:solidFill>
                              <a:schemeClr val="accent1">
                                <a:lumMod val="50000"/>
                              </a:schemeClr>
                            </a:solidFill>
                            <a:latin typeface="Cambria Math" panose="02040503050406030204" pitchFamily="18" charset="0"/>
                          </a:rPr>
                        </m:ctrlPr>
                      </m:sSupPr>
                      <m:e>
                        <m:r>
                          <a:rPr lang="en-US" sz="2000" i="1" dirty="0" smtClean="0">
                            <a:solidFill>
                              <a:schemeClr val="accent1">
                                <a:lumMod val="50000"/>
                              </a:schemeClr>
                            </a:solidFill>
                            <a:latin typeface="Cambria Math" panose="02040503050406030204" pitchFamily="18" charset="0"/>
                          </a:rPr>
                          <m:t>𝑚</m:t>
                        </m:r>
                      </m:e>
                      <m:sup>
                        <m:r>
                          <a:rPr lang="en-US" sz="2000" i="1" dirty="0" smtClean="0">
                            <a:solidFill>
                              <a:schemeClr val="accent1">
                                <a:lumMod val="50000"/>
                              </a:schemeClr>
                            </a:solidFill>
                            <a:latin typeface="Cambria Math" panose="02040503050406030204" pitchFamily="18" charset="0"/>
                          </a:rPr>
                          <m:t>2</m:t>
                        </m:r>
                      </m:sup>
                    </m:sSup>
                  </m:oMath>
                </a14:m>
                <a:r>
                  <a:rPr lang="en-US" sz="2000" dirty="0" smtClean="0">
                    <a:solidFill>
                      <a:schemeClr val="accent1">
                        <a:lumMod val="50000"/>
                      </a:schemeClr>
                    </a:solidFill>
                    <a:latin typeface="Franklin Gothic Book" panose="020B0503020102020204" pitchFamily="34" charset="0"/>
                  </a:rPr>
                  <a:t> </a:t>
                </a:r>
              </a:p>
              <a:p>
                <a:pPr marL="342900" indent="-342900">
                  <a:buFont typeface="Arial" panose="020B0604020202020204" pitchFamily="34" charset="0"/>
                  <a:buChar char="•"/>
                </a:pPr>
                <a:r>
                  <a:rPr lang="en-US" sz="2000" b="1" dirty="0" smtClean="0">
                    <a:solidFill>
                      <a:schemeClr val="accent1">
                        <a:lumMod val="50000"/>
                      </a:schemeClr>
                    </a:solidFill>
                    <a:latin typeface="Franklin Gothic Book" panose="020B0503020102020204" pitchFamily="34" charset="0"/>
                  </a:rPr>
                  <a:t>Region</a:t>
                </a:r>
                <a:r>
                  <a:rPr lang="en-US" sz="2000" dirty="0" smtClean="0">
                    <a:solidFill>
                      <a:schemeClr val="accent1">
                        <a:lumMod val="50000"/>
                      </a:schemeClr>
                    </a:solidFill>
                    <a:latin typeface="Franklin Gothic Book" panose="020B0503020102020204" pitchFamily="34" charset="0"/>
                  </a:rPr>
                  <a:t> </a:t>
                </a:r>
                <a:r>
                  <a:rPr lang="en-US" sz="2000" dirty="0">
                    <a:solidFill>
                      <a:schemeClr val="accent1">
                        <a:lumMod val="50000"/>
                      </a:schemeClr>
                    </a:solidFill>
                    <a:latin typeface="Franklin Gothic Book" panose="020B0503020102020204" pitchFamily="34" charset="0"/>
                  </a:rPr>
                  <a:t>is the region were the apartment is located (</a:t>
                </a:r>
                <a:r>
                  <a:rPr lang="en-US" sz="2000" b="1" dirty="0">
                    <a:solidFill>
                      <a:schemeClr val="accent1">
                        <a:lumMod val="50000"/>
                      </a:schemeClr>
                    </a:solidFill>
                    <a:latin typeface="Franklin Gothic Book" panose="020B0503020102020204" pitchFamily="34" charset="0"/>
                  </a:rPr>
                  <a:t>Norte</a:t>
                </a:r>
                <a:r>
                  <a:rPr lang="en-US" sz="2000" dirty="0">
                    <a:solidFill>
                      <a:schemeClr val="accent1">
                        <a:lumMod val="50000"/>
                      </a:schemeClr>
                    </a:solidFill>
                    <a:latin typeface="Franklin Gothic Book" panose="020B0503020102020204" pitchFamily="34" charset="0"/>
                  </a:rPr>
                  <a:t> or </a:t>
                </a:r>
                <a:r>
                  <a:rPr lang="en-US" sz="2000" b="1" dirty="0">
                    <a:solidFill>
                      <a:schemeClr val="accent1">
                        <a:lumMod val="50000"/>
                      </a:schemeClr>
                    </a:solidFill>
                    <a:latin typeface="Franklin Gothic Book" panose="020B0503020102020204" pitchFamily="34" charset="0"/>
                  </a:rPr>
                  <a:t>Santiago</a:t>
                </a:r>
                <a:r>
                  <a:rPr lang="en-US" sz="2000" dirty="0" smtClean="0">
                    <a:solidFill>
                      <a:schemeClr val="accent1">
                        <a:lumMod val="50000"/>
                      </a:schemeClr>
                    </a:solidFill>
                    <a:latin typeface="Franklin Gothic Book" panose="020B0503020102020204" pitchFamily="34" charset="0"/>
                  </a:rPr>
                  <a:t>)</a:t>
                </a:r>
              </a:p>
              <a:p>
                <a:endParaRPr lang="en-US" sz="2000" dirty="0">
                  <a:solidFill>
                    <a:schemeClr val="accent1">
                      <a:lumMod val="50000"/>
                    </a:schemeClr>
                  </a:solidFill>
                  <a:latin typeface="Franklin Gothic Book" panose="020B0503020102020204" pitchFamily="34" charset="0"/>
                </a:endParaRPr>
              </a:p>
              <a:p>
                <a:endParaRPr lang="en-US" sz="2000" dirty="0">
                  <a:solidFill>
                    <a:schemeClr val="accent1">
                      <a:lumMod val="50000"/>
                    </a:schemeClr>
                  </a:solidFill>
                  <a:latin typeface="Franklin Gothic Book" panose="020B0503020102020204" pitchFamily="34" charset="0"/>
                </a:endParaRPr>
              </a:p>
              <a:p>
                <a:pPr marL="342900" indent="-342900">
                  <a:buFont typeface="Arial" panose="020B0604020202020204" pitchFamily="34" charset="0"/>
                  <a:buChar char="•"/>
                </a:pPr>
                <a:endParaRPr lang="en-US" sz="2200" dirty="0">
                  <a:solidFill>
                    <a:schemeClr val="accent1">
                      <a:lumMod val="50000"/>
                    </a:schemeClr>
                  </a:solidFill>
                  <a:latin typeface="Franklin Gothic Book" panose="020B0503020102020204" pitchFamily="34" charset="0"/>
                </a:endParaRPr>
              </a:p>
              <a:p>
                <a:pPr marL="342900" indent="-342900">
                  <a:buFont typeface="Arial" panose="020B0604020202020204" pitchFamily="34" charset="0"/>
                  <a:buChar char="•"/>
                </a:pPr>
                <a:endParaRPr lang="en-US" sz="2200" dirty="0" smtClean="0">
                  <a:solidFill>
                    <a:schemeClr val="accent1">
                      <a:lumMod val="50000"/>
                    </a:schemeClr>
                  </a:solidFill>
                  <a:latin typeface="Franklin Gothic Book" panose="020B0503020102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46026" y="0"/>
                <a:ext cx="8438232" cy="7862281"/>
              </a:xfrm>
              <a:prstGeom prst="rect">
                <a:avLst/>
              </a:prstGeom>
              <a:blipFill rotWithShape="0">
                <a:blip r:embed="rId4"/>
                <a:stretch>
                  <a:fillRect l="-795" t="-388"/>
                </a:stretch>
              </a:blipFill>
            </p:spPr>
            <p:txBody>
              <a:bodyPr/>
              <a:lstStyle/>
              <a:p>
                <a:r>
                  <a:rPr lang="en-US">
                    <a:noFill/>
                  </a:rPr>
                  <a:t> </a:t>
                </a:r>
              </a:p>
            </p:txBody>
          </p:sp>
        </mc:Fallback>
      </mc:AlternateContent>
    </p:spTree>
    <p:extLst>
      <p:ext uri="{BB962C8B-B14F-4D97-AF65-F5344CB8AC3E}">
        <p14:creationId xmlns:p14="http://schemas.microsoft.com/office/powerpoint/2010/main" val="345029348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593843"/>
            <a:ext cx="2503263" cy="4616648"/>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dirty="0">
                <a:solidFill>
                  <a:srgbClr val="FF0000"/>
                </a:solidFill>
                <a:latin typeface="Franklin Gothic Demi" panose="020B0703020102020204" pitchFamily="34" charset="0"/>
              </a:rPr>
              <a:t>Problem</a:t>
            </a:r>
          </a:p>
          <a:p>
            <a:pPr>
              <a:lnSpc>
                <a:spcPct val="150000"/>
              </a:lnSpc>
            </a:pPr>
            <a:r>
              <a:rPr lang="en-US" sz="1600" dirty="0">
                <a:solidFill>
                  <a:srgbClr val="00359E"/>
                </a:solidFill>
                <a:latin typeface="Franklin Gothic Book" panose="020B0503020102020204" pitchFamily="34" charset="0"/>
              </a:rPr>
              <a:t>Correlation Analysis</a:t>
            </a:r>
          </a:p>
          <a:p>
            <a:pPr marL="342900" indent="-342900">
              <a:lnSpc>
                <a:spcPct val="150000"/>
              </a:lnSpc>
              <a:buFontTx/>
              <a:buChar char="-"/>
            </a:pPr>
            <a:r>
              <a:rPr lang="en-US" sz="1600" dirty="0">
                <a:solidFill>
                  <a:srgbClr val="00359E"/>
                </a:solidFill>
                <a:latin typeface="Franklin Gothic Book" panose="020B0503020102020204" pitchFamily="34" charset="0"/>
              </a:rPr>
              <a:t>Floor</a:t>
            </a:r>
          </a:p>
          <a:p>
            <a:pPr marL="342900" indent="-342900">
              <a:lnSpc>
                <a:spcPct val="150000"/>
              </a:lnSpc>
              <a:buFontTx/>
              <a:buChar char="-"/>
            </a:pPr>
            <a:r>
              <a:rPr lang="en-US" sz="1600" dirty="0">
                <a:solidFill>
                  <a:srgbClr val="00359E"/>
                </a:solidFill>
                <a:latin typeface="Franklin Gothic Book" panose="020B0503020102020204" pitchFamily="34" charset="0"/>
              </a:rPr>
              <a:t>Bedrooms</a:t>
            </a:r>
          </a:p>
          <a:p>
            <a:pPr marL="342900" indent="-342900">
              <a:lnSpc>
                <a:spcPct val="150000"/>
              </a:lnSpc>
              <a:buFontTx/>
              <a:buChar char="-"/>
            </a:pPr>
            <a:r>
              <a:rPr lang="en-US" sz="1600" dirty="0">
                <a:solidFill>
                  <a:srgbClr val="00359E"/>
                </a:solidFill>
                <a:latin typeface="Franklin Gothic Book" panose="020B0503020102020204" pitchFamily="34" charset="0"/>
              </a:rPr>
              <a:t>Bathrooms</a:t>
            </a:r>
          </a:p>
          <a:p>
            <a:pPr marL="342900" indent="-342900">
              <a:lnSpc>
                <a:spcPct val="150000"/>
              </a:lnSpc>
              <a:buFontTx/>
              <a:buChar char="-"/>
            </a:pPr>
            <a:r>
              <a:rPr lang="en-US" sz="1600" dirty="0">
                <a:solidFill>
                  <a:srgbClr val="00359E"/>
                </a:solidFill>
                <a:latin typeface="Franklin Gothic Book" panose="020B0503020102020204" pitchFamily="34" charset="0"/>
              </a:rPr>
              <a:t>Size</a:t>
            </a:r>
          </a:p>
          <a:p>
            <a:pPr marL="342900" indent="-342900">
              <a:lnSpc>
                <a:spcPct val="150000"/>
              </a:lnSpc>
              <a:buFontTx/>
              <a:buChar char="-"/>
            </a:pPr>
            <a:r>
              <a:rPr lang="en-US" sz="1600" dirty="0">
                <a:solidFill>
                  <a:srgbClr val="00359E"/>
                </a:solidFill>
                <a:latin typeface="Franklin Gothic Book" panose="020B0503020102020204" pitchFamily="34" charset="0"/>
              </a:rPr>
              <a:t>View</a:t>
            </a:r>
          </a:p>
          <a:p>
            <a:pPr marL="342900" indent="-342900">
              <a:lnSpc>
                <a:spcPct val="150000"/>
              </a:lnSpc>
              <a:buFontTx/>
              <a:buChar char="-"/>
            </a:pPr>
            <a:r>
              <a:rPr lang="en-US" sz="1600" dirty="0" smtClean="0">
                <a:solidFill>
                  <a:srgbClr val="00359E"/>
                </a:solidFill>
                <a:latin typeface="Franklin Gothic Book" panose="020B05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00359E"/>
              </a:solidFill>
              <a:latin typeface="Franklin Gothic Book" panose="020B05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AEBFCAF2-1D64-6BBB-713C-88D8A97212E4}"/>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1" y="844722"/>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1797" y="664824"/>
            <a:ext cx="8438232" cy="4154984"/>
          </a:xfrm>
          <a:prstGeom prst="rect">
            <a:avLst/>
          </a:prstGeom>
          <a:noFill/>
        </p:spPr>
        <p:txBody>
          <a:bodyPr wrap="square" rtlCol="0">
            <a:spAutoFit/>
          </a:bodyPr>
          <a:lstStyle/>
          <a:p>
            <a:r>
              <a:rPr lang="en-US" sz="2200" dirty="0">
                <a:solidFill>
                  <a:schemeClr val="accent1">
                    <a:lumMod val="50000"/>
                  </a:schemeClr>
                </a:solidFill>
                <a:latin typeface="Franklin Gothic Book" panose="020B0503020102020204" pitchFamily="34" charset="0"/>
              </a:rPr>
              <a:t>The major factor which people consider when buying their household properties is the </a:t>
            </a:r>
            <a:r>
              <a:rPr lang="en-US" sz="2200" b="1" dirty="0" smtClean="0">
                <a:solidFill>
                  <a:schemeClr val="accent1">
                    <a:lumMod val="50000"/>
                  </a:schemeClr>
                </a:solidFill>
                <a:latin typeface="Franklin Gothic Book" panose="020B0503020102020204" pitchFamily="34" charset="0"/>
              </a:rPr>
              <a:t>price of the property</a:t>
            </a:r>
            <a:r>
              <a:rPr lang="en-US" sz="2200" dirty="0" smtClean="0">
                <a:solidFill>
                  <a:schemeClr val="accent1">
                    <a:lumMod val="50000"/>
                  </a:schemeClr>
                </a:solidFill>
                <a:latin typeface="Franklin Gothic Book" panose="020B0503020102020204" pitchFamily="34" charset="0"/>
              </a:rPr>
              <a:t>.</a:t>
            </a:r>
            <a:endParaRPr lang="en-US" sz="2200" dirty="0">
              <a:solidFill>
                <a:schemeClr val="accent1">
                  <a:lumMod val="50000"/>
                </a:schemeClr>
              </a:solidFill>
              <a:latin typeface="Franklin Gothic Book" panose="020B0503020102020204" pitchFamily="34" charset="0"/>
            </a:endParaRPr>
          </a:p>
          <a:p>
            <a:endParaRPr lang="en-US" sz="2200" dirty="0" smtClean="0">
              <a:solidFill>
                <a:schemeClr val="accent1">
                  <a:lumMod val="50000"/>
                </a:schemeClr>
              </a:solidFill>
              <a:latin typeface="Franklin Gothic Book" panose="020B0503020102020204" pitchFamily="34" charset="0"/>
            </a:endParaRPr>
          </a:p>
          <a:p>
            <a:r>
              <a:rPr lang="en-US" sz="2200" dirty="0" smtClean="0">
                <a:solidFill>
                  <a:schemeClr val="accent1">
                    <a:lumMod val="50000"/>
                  </a:schemeClr>
                </a:solidFill>
                <a:latin typeface="Franklin Gothic Book" panose="020B0503020102020204" pitchFamily="34" charset="0"/>
              </a:rPr>
              <a:t>The prices of residential properties depend on many factors including but not limited to </a:t>
            </a:r>
            <a:r>
              <a:rPr lang="en-US" sz="2200" b="1" dirty="0" smtClean="0">
                <a:solidFill>
                  <a:schemeClr val="accent1">
                    <a:lumMod val="50000"/>
                  </a:schemeClr>
                </a:solidFill>
                <a:latin typeface="Franklin Gothic Book" panose="020B0503020102020204" pitchFamily="34" charset="0"/>
              </a:rPr>
              <a:t>age </a:t>
            </a:r>
            <a:r>
              <a:rPr lang="en-US" sz="2200" dirty="0" smtClean="0">
                <a:solidFill>
                  <a:schemeClr val="accent1">
                    <a:lumMod val="50000"/>
                  </a:schemeClr>
                </a:solidFill>
                <a:latin typeface="Franklin Gothic Book" panose="020B0503020102020204" pitchFamily="34" charset="0"/>
              </a:rPr>
              <a:t>of the property, </a:t>
            </a:r>
            <a:r>
              <a:rPr lang="en-US" sz="2200" b="1" dirty="0" smtClean="0">
                <a:solidFill>
                  <a:schemeClr val="accent1">
                    <a:lumMod val="50000"/>
                  </a:schemeClr>
                </a:solidFill>
                <a:latin typeface="Franklin Gothic Book" panose="020B0503020102020204" pitchFamily="34" charset="0"/>
              </a:rPr>
              <a:t>size</a:t>
            </a:r>
            <a:r>
              <a:rPr lang="en-US" sz="2200" dirty="0" smtClean="0">
                <a:solidFill>
                  <a:schemeClr val="accent1">
                    <a:lumMod val="50000"/>
                  </a:schemeClr>
                </a:solidFill>
                <a:latin typeface="Franklin Gothic Book" panose="020B0503020102020204" pitchFamily="34" charset="0"/>
              </a:rPr>
              <a:t>, </a:t>
            </a:r>
            <a:r>
              <a:rPr lang="en-US" sz="2200" b="1" dirty="0" smtClean="0">
                <a:solidFill>
                  <a:schemeClr val="accent1">
                    <a:lumMod val="50000"/>
                  </a:schemeClr>
                </a:solidFill>
                <a:latin typeface="Franklin Gothic Book" panose="020B0503020102020204" pitchFamily="34" charset="0"/>
              </a:rPr>
              <a:t>view</a:t>
            </a:r>
            <a:r>
              <a:rPr lang="en-US" sz="2200" dirty="0" smtClean="0">
                <a:solidFill>
                  <a:schemeClr val="accent1">
                    <a:lumMod val="50000"/>
                  </a:schemeClr>
                </a:solidFill>
                <a:latin typeface="Franklin Gothic Book" panose="020B0503020102020204" pitchFamily="34" charset="0"/>
              </a:rPr>
              <a:t>, </a:t>
            </a:r>
            <a:r>
              <a:rPr lang="en-US" sz="2200" b="1" dirty="0" smtClean="0">
                <a:solidFill>
                  <a:schemeClr val="accent1">
                    <a:lumMod val="50000"/>
                  </a:schemeClr>
                </a:solidFill>
                <a:latin typeface="Franklin Gothic Book" panose="020B0503020102020204" pitchFamily="34" charset="0"/>
              </a:rPr>
              <a:t>floor</a:t>
            </a:r>
            <a:r>
              <a:rPr lang="en-US" sz="2200" dirty="0" smtClean="0">
                <a:solidFill>
                  <a:schemeClr val="accent1">
                    <a:lumMod val="50000"/>
                  </a:schemeClr>
                </a:solidFill>
                <a:latin typeface="Franklin Gothic Book" panose="020B0503020102020204" pitchFamily="34" charset="0"/>
              </a:rPr>
              <a:t> </a:t>
            </a:r>
            <a:r>
              <a:rPr lang="en-US" sz="2200" b="1" dirty="0" smtClean="0">
                <a:solidFill>
                  <a:schemeClr val="accent1">
                    <a:lumMod val="50000"/>
                  </a:schemeClr>
                </a:solidFill>
                <a:latin typeface="Franklin Gothic Book" panose="020B0503020102020204" pitchFamily="34" charset="0"/>
              </a:rPr>
              <a:t>number</a:t>
            </a:r>
            <a:r>
              <a:rPr lang="en-US" sz="2200" dirty="0" smtClean="0">
                <a:solidFill>
                  <a:schemeClr val="accent1">
                    <a:lumMod val="50000"/>
                  </a:schemeClr>
                </a:solidFill>
                <a:latin typeface="Franklin Gothic Book" panose="020B0503020102020204" pitchFamily="34" charset="0"/>
              </a:rPr>
              <a:t>, </a:t>
            </a:r>
            <a:r>
              <a:rPr lang="en-US" sz="2200" b="1" dirty="0" smtClean="0">
                <a:solidFill>
                  <a:schemeClr val="accent1">
                    <a:lumMod val="50000"/>
                  </a:schemeClr>
                </a:solidFill>
                <a:latin typeface="Franklin Gothic Book" panose="020B0503020102020204" pitchFamily="34" charset="0"/>
              </a:rPr>
              <a:t>typology</a:t>
            </a:r>
            <a:r>
              <a:rPr lang="en-US" sz="2200" dirty="0" smtClean="0">
                <a:solidFill>
                  <a:schemeClr val="accent1">
                    <a:lumMod val="50000"/>
                  </a:schemeClr>
                </a:solidFill>
                <a:latin typeface="Franklin Gothic Book" panose="020B0503020102020204" pitchFamily="34" charset="0"/>
              </a:rPr>
              <a:t>, and </a:t>
            </a:r>
            <a:r>
              <a:rPr lang="en-US" sz="2200" b="1" dirty="0" smtClean="0">
                <a:solidFill>
                  <a:schemeClr val="accent1">
                    <a:lumMod val="50000"/>
                  </a:schemeClr>
                </a:solidFill>
                <a:latin typeface="Franklin Gothic Book" panose="020B0503020102020204" pitchFamily="34" charset="0"/>
              </a:rPr>
              <a:t>location.</a:t>
            </a:r>
          </a:p>
          <a:p>
            <a:endParaRPr lang="en-US" sz="2200" b="1" dirty="0">
              <a:solidFill>
                <a:schemeClr val="accent1">
                  <a:lumMod val="50000"/>
                </a:schemeClr>
              </a:solidFill>
              <a:latin typeface="Franklin Gothic Book" panose="020B0503020102020204" pitchFamily="34" charset="0"/>
            </a:endParaRPr>
          </a:p>
          <a:p>
            <a:r>
              <a:rPr lang="en-US" sz="2200" dirty="0" smtClean="0">
                <a:solidFill>
                  <a:schemeClr val="accent1">
                    <a:lumMod val="50000"/>
                  </a:schemeClr>
                </a:solidFill>
                <a:latin typeface="Franklin Gothic Book" panose="020B0503020102020204" pitchFamily="34" charset="0"/>
              </a:rPr>
              <a:t>In </a:t>
            </a:r>
            <a:r>
              <a:rPr lang="en-US" sz="2200" dirty="0">
                <a:solidFill>
                  <a:schemeClr val="accent1">
                    <a:lumMod val="50000"/>
                  </a:schemeClr>
                </a:solidFill>
                <a:latin typeface="Franklin Gothic Book" panose="020B0503020102020204" pitchFamily="34" charset="0"/>
              </a:rPr>
              <a:t>order to determine the main factors that affect the </a:t>
            </a:r>
            <a:r>
              <a:rPr lang="en-US" sz="2200" dirty="0" smtClean="0">
                <a:solidFill>
                  <a:schemeClr val="accent1">
                    <a:lumMod val="50000"/>
                  </a:schemeClr>
                </a:solidFill>
                <a:latin typeface="Franklin Gothic Book" panose="020B0503020102020204" pitchFamily="34" charset="0"/>
              </a:rPr>
              <a:t>prices </a:t>
            </a:r>
            <a:r>
              <a:rPr lang="en-US" sz="2200" dirty="0">
                <a:solidFill>
                  <a:schemeClr val="accent1">
                    <a:lumMod val="50000"/>
                  </a:schemeClr>
                </a:solidFill>
                <a:latin typeface="Franklin Gothic Book" panose="020B0503020102020204" pitchFamily="34" charset="0"/>
              </a:rPr>
              <a:t>of apartments in Chile </a:t>
            </a:r>
            <a:r>
              <a:rPr lang="en-US" sz="2200" dirty="0" smtClean="0">
                <a:solidFill>
                  <a:schemeClr val="accent1">
                    <a:lumMod val="50000"/>
                  </a:schemeClr>
                </a:solidFill>
                <a:latin typeface="Franklin Gothic Book" panose="020B0503020102020204" pitchFamily="34" charset="0"/>
              </a:rPr>
              <a:t>we first studied the correlations of the different independent variable with our dependent variable </a:t>
            </a:r>
            <a:r>
              <a:rPr lang="en-US" sz="2200" b="1" dirty="0" smtClean="0">
                <a:solidFill>
                  <a:schemeClr val="accent1">
                    <a:lumMod val="50000"/>
                  </a:schemeClr>
                </a:solidFill>
                <a:latin typeface="Franklin Gothic Book" panose="020B0503020102020204" pitchFamily="34" charset="0"/>
              </a:rPr>
              <a:t>Price of the Apartment. </a:t>
            </a:r>
            <a:r>
              <a:rPr lang="en-US" sz="2200" dirty="0" smtClean="0">
                <a:solidFill>
                  <a:schemeClr val="accent1">
                    <a:lumMod val="50000"/>
                  </a:schemeClr>
                </a:solidFill>
                <a:latin typeface="Franklin Gothic Book" panose="020B0503020102020204" pitchFamily="34" charset="0"/>
              </a:rPr>
              <a:t>Then we performed two </a:t>
            </a:r>
            <a:r>
              <a:rPr lang="en-US" sz="2200" b="1" dirty="0" smtClean="0">
                <a:solidFill>
                  <a:schemeClr val="accent1">
                    <a:lumMod val="50000"/>
                  </a:schemeClr>
                </a:solidFill>
                <a:latin typeface="Franklin Gothic Book" panose="020B0503020102020204" pitchFamily="34" charset="0"/>
              </a:rPr>
              <a:t>multiple</a:t>
            </a:r>
            <a:r>
              <a:rPr lang="en-US" sz="2200" dirty="0" smtClean="0">
                <a:solidFill>
                  <a:schemeClr val="accent1">
                    <a:lumMod val="50000"/>
                  </a:schemeClr>
                </a:solidFill>
                <a:latin typeface="Franklin Gothic Book" panose="020B0503020102020204" pitchFamily="34" charset="0"/>
              </a:rPr>
              <a:t> </a:t>
            </a:r>
            <a:r>
              <a:rPr lang="en-US" sz="2200" b="1" dirty="0" smtClean="0">
                <a:solidFill>
                  <a:schemeClr val="accent1">
                    <a:lumMod val="50000"/>
                  </a:schemeClr>
                </a:solidFill>
                <a:latin typeface="Franklin Gothic Book" panose="020B0503020102020204" pitchFamily="34" charset="0"/>
              </a:rPr>
              <a:t>linear regression model </a:t>
            </a:r>
            <a:r>
              <a:rPr lang="en-US" sz="2200" dirty="0" smtClean="0">
                <a:solidFill>
                  <a:schemeClr val="accent1">
                    <a:lumMod val="50000"/>
                  </a:schemeClr>
                </a:solidFill>
                <a:latin typeface="Franklin Gothic Book" panose="020B0503020102020204" pitchFamily="34" charset="0"/>
              </a:rPr>
              <a:t>for predicting prices of apartments in Chile.</a:t>
            </a:r>
            <a:endParaRPr lang="en-US" sz="2200" b="1" dirty="0" smtClean="0">
              <a:solidFill>
                <a:schemeClr val="accent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184550630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16648"/>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sz="1600" dirty="0">
                <a:solidFill>
                  <a:srgbClr val="FF7D7D"/>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marL="342900" indent="-342900">
              <a:lnSpc>
                <a:spcPct val="150000"/>
              </a:lnSpc>
              <a:buFontTx/>
              <a:buChar char="-"/>
            </a:pPr>
            <a:r>
              <a:rPr lang="en-US" sz="1600" dirty="0">
                <a:solidFill>
                  <a:srgbClr val="FF7D7D"/>
                </a:solidFill>
                <a:latin typeface="Franklin Gothic Demi" panose="020B0703020102020204" pitchFamily="34" charset="0"/>
              </a:rPr>
              <a:t>Predictive </a:t>
            </a:r>
            <a:r>
              <a:rPr lang="en-US" sz="1600" dirty="0" smtClean="0">
                <a:solidFill>
                  <a:srgbClr val="FF7D7D"/>
                </a:solidFill>
                <a:latin typeface="Franklin Gothic Demi" panose="020B07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FCFF310A-0363-B135-632B-C1E6FFAB5FC5}"/>
              </a:ext>
            </a:extLst>
          </p:cNvPr>
          <p:cNvSpPr/>
          <p:nvPr/>
        </p:nvSpPr>
        <p:spPr>
          <a:xfrm>
            <a:off x="1" y="5211507"/>
            <a:ext cx="3338286" cy="1646493"/>
          </a:xfrm>
          <a:prstGeom prst="rect">
            <a:avLst/>
          </a:prstGeom>
          <a:blipFill dpi="0" rotWithShape="1">
            <a:blip r:embed="rId2"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BE39B5C-5628-9DE9-06AE-EC24EF715FA7}"/>
              </a:ext>
            </a:extLst>
          </p:cNvPr>
          <p:cNvSpPr/>
          <p:nvPr/>
        </p:nvSpPr>
        <p:spPr>
          <a:xfrm>
            <a:off x="-245660" y="893694"/>
            <a:ext cx="12192000" cy="6013278"/>
          </a:xfrm>
          <a:prstGeom prst="rect">
            <a:avLst/>
          </a:prstGeom>
          <a:blipFill dpi="0" rotWithShape="1">
            <a:blip r:embed="rId3">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992140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BE39B5C-5628-9DE9-06AE-EC24EF715FA7}"/>
              </a:ext>
            </a:extLst>
          </p:cNvPr>
          <p:cNvSpPr/>
          <p:nvPr/>
        </p:nvSpPr>
        <p:spPr>
          <a:xfrm>
            <a:off x="0" y="1084897"/>
            <a:ext cx="12192000" cy="5737913"/>
          </a:xfrm>
          <a:prstGeom prst="rect">
            <a:avLst/>
          </a:prstGeom>
          <a:blipFill dpi="0" rotWithShape="1">
            <a:blip r:embed="rId2">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364292" y="1084897"/>
            <a:ext cx="4674091" cy="3488691"/>
          </a:xfrm>
          <a:prstGeom prst="rect">
            <a:avLst/>
          </a:prstGeom>
        </p:spPr>
      </p:pic>
      <p:sp>
        <p:nvSpPr>
          <p:cNvPr id="5" name="Rectangle 4">
            <a:extLst>
              <a:ext uri="{FF2B5EF4-FFF2-40B4-BE49-F238E27FC236}">
                <a16:creationId xmlns="" xmlns:a16="http://schemas.microsoft.com/office/drawing/2014/main" id="{ECDCF9D5-E21F-2DE0-234D-F9B0A293E190}"/>
              </a:ext>
            </a:extLst>
          </p:cNvPr>
          <p:cNvSpPr/>
          <p:nvPr/>
        </p:nvSpPr>
        <p:spPr>
          <a:xfrm>
            <a:off x="0" y="0"/>
            <a:ext cx="3338286"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 name="TextBox 6">
            <a:extLst>
              <a:ext uri="{FF2B5EF4-FFF2-40B4-BE49-F238E27FC236}">
                <a16:creationId xmlns="" xmlns:a16="http://schemas.microsoft.com/office/drawing/2014/main" id="{00777231-4BEE-1D6B-37B5-C9F76F974363}"/>
              </a:ext>
            </a:extLst>
          </p:cNvPr>
          <p:cNvSpPr txBox="1"/>
          <p:nvPr/>
        </p:nvSpPr>
        <p:spPr>
          <a:xfrm>
            <a:off x="581023" y="473756"/>
            <a:ext cx="6298747" cy="646331"/>
          </a:xfrm>
          <a:prstGeom prst="rect">
            <a:avLst/>
          </a:prstGeom>
          <a:noFill/>
        </p:spPr>
        <p:txBody>
          <a:bodyPr wrap="square" rtlCol="0">
            <a:spAutoFit/>
          </a:bodyPr>
          <a:lstStyle/>
          <a:p>
            <a:r>
              <a:rPr lang="en-US" sz="3600" dirty="0">
                <a:solidFill>
                  <a:schemeClr val="bg1"/>
                </a:solidFill>
                <a:latin typeface="Franklin Gothic Demi" panose="020B0703020102020204" pitchFamily="34" charset="0"/>
              </a:rPr>
              <a:t>OUTLINE</a:t>
            </a:r>
            <a:endParaRPr lang="en-US" sz="3600" dirty="0">
              <a:solidFill>
                <a:srgbClr val="FF0000"/>
              </a:solidFill>
              <a:latin typeface="Franklin Gothic Demi" panose="020B0703020102020204" pitchFamily="34" charset="0"/>
            </a:endParaRPr>
          </a:p>
        </p:txBody>
      </p:sp>
      <p:sp>
        <p:nvSpPr>
          <p:cNvPr id="8" name="TextBox 7">
            <a:extLst>
              <a:ext uri="{FF2B5EF4-FFF2-40B4-BE49-F238E27FC236}">
                <a16:creationId xmlns="" xmlns:a16="http://schemas.microsoft.com/office/drawing/2014/main" id="{1D27D355-577A-08C2-F253-55BDBD88CC5B}"/>
              </a:ext>
            </a:extLst>
          </p:cNvPr>
          <p:cNvSpPr txBox="1"/>
          <p:nvPr/>
        </p:nvSpPr>
        <p:spPr>
          <a:xfrm>
            <a:off x="581023" y="1683027"/>
            <a:ext cx="2503263" cy="4662815"/>
          </a:xfrm>
          <a:prstGeom prst="rect">
            <a:avLst/>
          </a:prstGeom>
          <a:noFill/>
        </p:spPr>
        <p:txBody>
          <a:bodyPr wrap="square" rtlCol="0">
            <a:spAutoFit/>
          </a:bodyPr>
          <a:lstStyle/>
          <a:p>
            <a:pPr>
              <a:lnSpc>
                <a:spcPct val="150000"/>
              </a:lnSpc>
            </a:pPr>
            <a:r>
              <a:rPr lang="en-US" sz="1600" dirty="0">
                <a:solidFill>
                  <a:srgbClr val="00359E"/>
                </a:solidFill>
                <a:latin typeface="Franklin Gothic Book" panose="020B0503020102020204" pitchFamily="34" charset="0"/>
              </a:rPr>
              <a:t>Introduction</a:t>
            </a:r>
          </a:p>
          <a:p>
            <a:pPr>
              <a:lnSpc>
                <a:spcPct val="150000"/>
              </a:lnSpc>
            </a:pPr>
            <a:r>
              <a:rPr lang="en-US" sz="1600" dirty="0">
                <a:solidFill>
                  <a:srgbClr val="00359E"/>
                </a:solidFill>
                <a:latin typeface="Franklin Gothic Book" panose="020B0503020102020204" pitchFamily="34" charset="0"/>
              </a:rPr>
              <a:t>Problem</a:t>
            </a:r>
          </a:p>
          <a:p>
            <a:pPr>
              <a:lnSpc>
                <a:spcPct val="150000"/>
              </a:lnSpc>
            </a:pPr>
            <a:r>
              <a:rPr lang="en-US" dirty="0">
                <a:solidFill>
                  <a:srgbClr val="FF0000"/>
                </a:solidFill>
                <a:latin typeface="Franklin Gothic Demi" panose="020B0703020102020204" pitchFamily="34" charset="0"/>
              </a:rPr>
              <a:t>Correlation</a:t>
            </a:r>
            <a:r>
              <a:rPr lang="en-US" sz="1600" dirty="0">
                <a:solidFill>
                  <a:srgbClr val="00359E"/>
                </a:solidFill>
                <a:latin typeface="Franklin Gothic Book" panose="020B0503020102020204" pitchFamily="34" charset="0"/>
              </a:rPr>
              <a:t> </a:t>
            </a:r>
            <a:r>
              <a:rPr lang="en-US" dirty="0">
                <a:solidFill>
                  <a:srgbClr val="FF0000"/>
                </a:solidFill>
                <a:latin typeface="Franklin Gothic Demi" panose="020B0703020102020204" pitchFamily="34" charset="0"/>
              </a:rPr>
              <a:t>Analysis</a:t>
            </a:r>
          </a:p>
          <a:p>
            <a:pPr marL="342900" indent="-342900">
              <a:lnSpc>
                <a:spcPct val="150000"/>
              </a:lnSpc>
              <a:buFontTx/>
              <a:buChar char="-"/>
            </a:pPr>
            <a:r>
              <a:rPr lang="en-US" dirty="0">
                <a:solidFill>
                  <a:srgbClr val="FF0000"/>
                </a:solidFill>
                <a:latin typeface="Franklin Gothic Demi" panose="020B0703020102020204" pitchFamily="34" charset="0"/>
              </a:rPr>
              <a:t>Floor</a:t>
            </a:r>
          </a:p>
          <a:p>
            <a:pPr marL="342900" indent="-342900">
              <a:lnSpc>
                <a:spcPct val="150000"/>
              </a:lnSpc>
              <a:buFontTx/>
              <a:buChar char="-"/>
            </a:pPr>
            <a:r>
              <a:rPr lang="en-US" sz="1600" dirty="0">
                <a:solidFill>
                  <a:srgbClr val="FF7D7D"/>
                </a:solidFill>
                <a:latin typeface="Franklin Gothic Demi" panose="020B0703020102020204" pitchFamily="34" charset="0"/>
              </a:rPr>
              <a:t>Bedrooms</a:t>
            </a:r>
          </a:p>
          <a:p>
            <a:pPr marL="342900" indent="-342900">
              <a:lnSpc>
                <a:spcPct val="150000"/>
              </a:lnSpc>
              <a:buFontTx/>
              <a:buChar char="-"/>
            </a:pPr>
            <a:r>
              <a:rPr lang="en-US" sz="1600" dirty="0">
                <a:solidFill>
                  <a:srgbClr val="FF7D7D"/>
                </a:solidFill>
                <a:latin typeface="Franklin Gothic Demi" panose="020B0703020102020204" pitchFamily="34" charset="0"/>
              </a:rPr>
              <a:t>Bathrooms</a:t>
            </a:r>
          </a:p>
          <a:p>
            <a:pPr marL="342900" indent="-342900">
              <a:lnSpc>
                <a:spcPct val="150000"/>
              </a:lnSpc>
              <a:buFontTx/>
              <a:buChar char="-"/>
            </a:pPr>
            <a:r>
              <a:rPr lang="en-US" sz="1600" dirty="0">
                <a:solidFill>
                  <a:srgbClr val="FF7D7D"/>
                </a:solidFill>
                <a:latin typeface="Franklin Gothic Demi" panose="020B0703020102020204" pitchFamily="34" charset="0"/>
              </a:rPr>
              <a:t>Size</a:t>
            </a:r>
          </a:p>
          <a:p>
            <a:pPr marL="342900" indent="-342900">
              <a:lnSpc>
                <a:spcPct val="150000"/>
              </a:lnSpc>
              <a:buFontTx/>
              <a:buChar char="-"/>
            </a:pPr>
            <a:r>
              <a:rPr lang="en-US" sz="1600" dirty="0">
                <a:solidFill>
                  <a:srgbClr val="FF7D7D"/>
                </a:solidFill>
                <a:latin typeface="Franklin Gothic Demi" panose="020B0703020102020204" pitchFamily="34" charset="0"/>
              </a:rPr>
              <a:t>View</a:t>
            </a:r>
          </a:p>
          <a:p>
            <a:pPr marL="342900" indent="-342900">
              <a:lnSpc>
                <a:spcPct val="150000"/>
              </a:lnSpc>
              <a:buFontTx/>
              <a:buChar char="-"/>
            </a:pPr>
            <a:r>
              <a:rPr lang="en-US" sz="1600" dirty="0" smtClean="0">
                <a:solidFill>
                  <a:srgbClr val="FF7D7D"/>
                </a:solidFill>
                <a:latin typeface="Franklin Gothic Demi" panose="020B0703020102020204" pitchFamily="34" charset="0"/>
              </a:rPr>
              <a:t>Region</a:t>
            </a:r>
          </a:p>
          <a:p>
            <a:pPr>
              <a:lnSpc>
                <a:spcPct val="150000"/>
              </a:lnSpc>
            </a:pPr>
            <a:r>
              <a:rPr lang="en-US" sz="1600" dirty="0">
                <a:solidFill>
                  <a:srgbClr val="00359E"/>
                </a:solidFill>
                <a:latin typeface="Franklin Gothic Book" panose="020B0503020102020204" pitchFamily="34" charset="0"/>
              </a:rPr>
              <a:t>Predictive </a:t>
            </a:r>
            <a:r>
              <a:rPr lang="en-US" sz="1600" dirty="0" smtClean="0">
                <a:solidFill>
                  <a:srgbClr val="00359E"/>
                </a:solidFill>
                <a:latin typeface="Franklin Gothic Book" panose="020B0503020102020204" pitchFamily="34" charset="0"/>
              </a:rPr>
              <a:t>Models</a:t>
            </a:r>
            <a:endParaRPr lang="en-US" sz="1600" dirty="0">
              <a:solidFill>
                <a:srgbClr val="FF7D7D"/>
              </a:solidFill>
              <a:latin typeface="Franklin Gothic Demi" panose="020B0703020102020204" pitchFamily="34" charset="0"/>
            </a:endParaRPr>
          </a:p>
          <a:p>
            <a:pPr>
              <a:lnSpc>
                <a:spcPct val="150000"/>
              </a:lnSpc>
            </a:pPr>
            <a:r>
              <a:rPr lang="en-US" sz="1600" dirty="0">
                <a:solidFill>
                  <a:srgbClr val="00359E"/>
                </a:solidFill>
                <a:latin typeface="Franklin Gothic Book" panose="020B0503020102020204" pitchFamily="34" charset="0"/>
              </a:rPr>
              <a:t>Conclusion </a:t>
            </a:r>
          </a:p>
          <a:p>
            <a:pPr>
              <a:lnSpc>
                <a:spcPct val="150000"/>
              </a:lnSpc>
            </a:pPr>
            <a:endParaRPr lang="en-US" dirty="0">
              <a:solidFill>
                <a:schemeClr val="bg1"/>
              </a:solidFill>
              <a:latin typeface="Franklin Gothic Demi" panose="020B0703020102020204" pitchFamily="34" charset="0"/>
            </a:endParaRPr>
          </a:p>
        </p:txBody>
      </p:sp>
      <p:sp>
        <p:nvSpPr>
          <p:cNvPr id="2" name="Rectangle 1">
            <a:extLst>
              <a:ext uri="{FF2B5EF4-FFF2-40B4-BE49-F238E27FC236}">
                <a16:creationId xmlns="" xmlns:a16="http://schemas.microsoft.com/office/drawing/2014/main" id="{0E8D75BB-C8D5-D8AD-79BC-C70675C18E13}"/>
              </a:ext>
            </a:extLst>
          </p:cNvPr>
          <p:cNvSpPr/>
          <p:nvPr/>
        </p:nvSpPr>
        <p:spPr>
          <a:xfrm>
            <a:off x="1" y="5211507"/>
            <a:ext cx="3338286" cy="1646493"/>
          </a:xfrm>
          <a:prstGeom prst="rect">
            <a:avLst/>
          </a:prstGeom>
          <a:blipFill dpi="0" rotWithShape="1">
            <a:blip r:embed="rId4" cstate="print">
              <a:alphaModFix amt="800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90635" y="161078"/>
            <a:ext cx="8438232" cy="769441"/>
          </a:xfrm>
          <a:prstGeom prst="rect">
            <a:avLst/>
          </a:prstGeom>
          <a:noFill/>
        </p:spPr>
        <p:txBody>
          <a:bodyPr wrap="square" rtlCol="0">
            <a:spAutoFit/>
          </a:bodyPr>
          <a:lstStyle/>
          <a:p>
            <a:r>
              <a:rPr lang="en-US" sz="2200" dirty="0" smtClean="0">
                <a:solidFill>
                  <a:schemeClr val="accent1">
                    <a:lumMod val="50000"/>
                  </a:schemeClr>
                </a:solidFill>
                <a:latin typeface="Franklin Gothic Book" panose="020B0503020102020204" pitchFamily="34" charset="0"/>
              </a:rPr>
              <a:t>To check if </a:t>
            </a:r>
            <a:r>
              <a:rPr lang="en-US" sz="2200" dirty="0">
                <a:solidFill>
                  <a:schemeClr val="accent1">
                    <a:lumMod val="50000"/>
                  </a:schemeClr>
                </a:solidFill>
                <a:latin typeface="Franklin Gothic Book" panose="020B0503020102020204" pitchFamily="34" charset="0"/>
              </a:rPr>
              <a:t>there </a:t>
            </a:r>
            <a:r>
              <a:rPr lang="en-US" sz="2200" dirty="0" smtClean="0">
                <a:solidFill>
                  <a:schemeClr val="accent1">
                    <a:lumMod val="50000"/>
                  </a:schemeClr>
                </a:solidFill>
                <a:latin typeface="Franklin Gothic Book" panose="020B0503020102020204" pitchFamily="34" charset="0"/>
              </a:rPr>
              <a:t>exists </a:t>
            </a:r>
            <a:r>
              <a:rPr lang="en-US" sz="2200" dirty="0">
                <a:solidFill>
                  <a:schemeClr val="accent1">
                    <a:lumMod val="50000"/>
                  </a:schemeClr>
                </a:solidFill>
                <a:latin typeface="Franklin Gothic Book" panose="020B0503020102020204" pitchFamily="34" charset="0"/>
              </a:rPr>
              <a:t>a correlation between </a:t>
            </a:r>
            <a:r>
              <a:rPr lang="en-US" sz="2200" b="1" dirty="0">
                <a:solidFill>
                  <a:schemeClr val="accent1">
                    <a:lumMod val="50000"/>
                  </a:schemeClr>
                </a:solidFill>
                <a:latin typeface="Franklin Gothic Book" panose="020B0503020102020204" pitchFamily="34" charset="0"/>
              </a:rPr>
              <a:t>the floor number </a:t>
            </a:r>
            <a:r>
              <a:rPr lang="en-US" sz="2200" dirty="0">
                <a:solidFill>
                  <a:schemeClr val="accent1">
                    <a:lumMod val="50000"/>
                  </a:schemeClr>
                </a:solidFill>
                <a:latin typeface="Franklin Gothic Book" panose="020B0503020102020204" pitchFamily="34" charset="0"/>
              </a:rPr>
              <a:t>and </a:t>
            </a:r>
            <a:r>
              <a:rPr lang="en-US" sz="2200" b="1" dirty="0" smtClean="0">
                <a:solidFill>
                  <a:schemeClr val="accent1">
                    <a:lumMod val="50000"/>
                  </a:schemeClr>
                </a:solidFill>
                <a:latin typeface="Franklin Gothic Book" panose="020B0503020102020204" pitchFamily="34" charset="0"/>
              </a:rPr>
              <a:t>price</a:t>
            </a:r>
            <a:r>
              <a:rPr lang="en-US" sz="2200" dirty="0" smtClean="0">
                <a:solidFill>
                  <a:schemeClr val="accent1">
                    <a:lumMod val="50000"/>
                  </a:schemeClr>
                </a:solidFill>
                <a:latin typeface="Franklin Gothic Book" panose="020B0503020102020204" pitchFamily="34" charset="0"/>
              </a:rPr>
              <a:t> we plotted a </a:t>
            </a:r>
            <a:r>
              <a:rPr lang="en-US" sz="2200" b="1" dirty="0" smtClean="0">
                <a:solidFill>
                  <a:schemeClr val="accent1">
                    <a:lumMod val="50000"/>
                  </a:schemeClr>
                </a:solidFill>
                <a:latin typeface="Franklin Gothic Book" panose="020B0503020102020204" pitchFamily="34" charset="0"/>
              </a:rPr>
              <a:t>scatter plot.</a:t>
            </a:r>
          </a:p>
        </p:txBody>
      </p:sp>
      <p:sp>
        <p:nvSpPr>
          <p:cNvPr id="3" name="TextBox 2"/>
          <p:cNvSpPr txBox="1"/>
          <p:nvPr/>
        </p:nvSpPr>
        <p:spPr>
          <a:xfrm>
            <a:off x="3490635" y="4884143"/>
            <a:ext cx="8518670" cy="1446550"/>
          </a:xfrm>
          <a:prstGeom prst="rect">
            <a:avLst/>
          </a:prstGeom>
          <a:noFill/>
        </p:spPr>
        <p:txBody>
          <a:bodyPr wrap="square" rtlCol="0">
            <a:spAutoFit/>
          </a:bodyPr>
          <a:lstStyle/>
          <a:p>
            <a:r>
              <a:rPr lang="en-US" sz="2200" dirty="0" smtClean="0">
                <a:solidFill>
                  <a:schemeClr val="accent1">
                    <a:lumMod val="50000"/>
                  </a:schemeClr>
                </a:solidFill>
                <a:latin typeface="Franklin Gothic Book" panose="020B0503020102020204" pitchFamily="34" charset="0"/>
              </a:rPr>
              <a:t>The results show a </a:t>
            </a:r>
            <a:r>
              <a:rPr lang="en-US" sz="2200" b="1" dirty="0" smtClean="0">
                <a:solidFill>
                  <a:schemeClr val="accent1">
                    <a:lumMod val="50000"/>
                  </a:schemeClr>
                </a:solidFill>
                <a:latin typeface="Franklin Gothic Book" panose="020B0503020102020204" pitchFamily="34" charset="0"/>
              </a:rPr>
              <a:t>negative </a:t>
            </a:r>
            <a:r>
              <a:rPr lang="en-US" sz="2200" b="1" dirty="0">
                <a:solidFill>
                  <a:schemeClr val="accent1">
                    <a:lumMod val="50000"/>
                  </a:schemeClr>
                </a:solidFill>
                <a:latin typeface="Franklin Gothic Book" panose="020B0503020102020204" pitchFamily="34" charset="0"/>
              </a:rPr>
              <a:t>correlation </a:t>
            </a:r>
            <a:r>
              <a:rPr lang="en-US" sz="2200" dirty="0">
                <a:solidFill>
                  <a:schemeClr val="accent1">
                    <a:lumMod val="50000"/>
                  </a:schemeClr>
                </a:solidFill>
                <a:latin typeface="Franklin Gothic Book" panose="020B0503020102020204" pitchFamily="34" charset="0"/>
              </a:rPr>
              <a:t>between floor number and </a:t>
            </a:r>
            <a:r>
              <a:rPr lang="en-US" sz="2200" dirty="0" smtClean="0">
                <a:solidFill>
                  <a:schemeClr val="accent1">
                    <a:lumMod val="50000"/>
                  </a:schemeClr>
                </a:solidFill>
                <a:latin typeface="Franklin Gothic Book" panose="020B0503020102020204" pitchFamily="34" charset="0"/>
              </a:rPr>
              <a:t>price. </a:t>
            </a:r>
            <a:r>
              <a:rPr lang="en-US" sz="2200" dirty="0">
                <a:solidFill>
                  <a:schemeClr val="accent1">
                    <a:lumMod val="50000"/>
                  </a:schemeClr>
                </a:solidFill>
                <a:latin typeface="Franklin Gothic Book" panose="020B0503020102020204" pitchFamily="34" charset="0"/>
              </a:rPr>
              <a:t>To validate this, we conducted a </a:t>
            </a:r>
            <a:r>
              <a:rPr lang="en-US" sz="2200" b="1" dirty="0">
                <a:solidFill>
                  <a:schemeClr val="accent1">
                    <a:lumMod val="50000"/>
                  </a:schemeClr>
                </a:solidFill>
                <a:latin typeface="Franklin Gothic Book" panose="020B0503020102020204" pitchFamily="34" charset="0"/>
              </a:rPr>
              <a:t>correlation test </a:t>
            </a:r>
            <a:r>
              <a:rPr lang="en-US" sz="2200" dirty="0" smtClean="0">
                <a:solidFill>
                  <a:schemeClr val="accent1">
                    <a:lumMod val="50000"/>
                  </a:schemeClr>
                </a:solidFill>
                <a:latin typeface="Franklin Gothic Book" panose="020B0503020102020204" pitchFamily="34" charset="0"/>
              </a:rPr>
              <a:t>which verified our results with a p-value much less than our chosen alpha (0.05) and a negative correlation value of -0.145.</a:t>
            </a:r>
            <a:endParaRPr lang="en-US" sz="2200" dirty="0">
              <a:solidFill>
                <a:schemeClr val="accent1">
                  <a:lumMod val="50000"/>
                </a:schemeClr>
              </a:solidFill>
              <a:latin typeface="Franklin Gothic Book" panose="020B0503020102020204" pitchFamily="34" charset="0"/>
            </a:endParaRPr>
          </a:p>
        </p:txBody>
      </p:sp>
      <p:sp>
        <p:nvSpPr>
          <p:cNvPr id="4" name="TextBox 3"/>
          <p:cNvSpPr txBox="1"/>
          <p:nvPr/>
        </p:nvSpPr>
        <p:spPr>
          <a:xfrm>
            <a:off x="8456269" y="1541660"/>
            <a:ext cx="3317844" cy="2239074"/>
          </a:xfrm>
          <a:prstGeom prst="rect">
            <a:avLst/>
          </a:prstGeom>
          <a:noFill/>
          <a:ln>
            <a:solidFill>
              <a:schemeClr val="accent1">
                <a:lumMod val="60000"/>
                <a:lumOff val="40000"/>
              </a:schemeClr>
            </a:solidFill>
          </a:ln>
        </p:spPr>
        <p:txBody>
          <a:bodyPr wrap="square" rtlCol="0">
            <a:spAutoFit/>
          </a:bodyPr>
          <a:lstStyle/>
          <a:p>
            <a:r>
              <a:rPr lang="de-DE" sz="1350" dirty="0" smtClean="0">
                <a:solidFill>
                  <a:srgbClr val="0070C0"/>
                </a:solidFill>
                <a:latin typeface="Franklin Gothic Demi" panose="020B0703020102020204" pitchFamily="34" charset="0"/>
              </a:rPr>
              <a:t>t </a:t>
            </a:r>
            <a:r>
              <a:rPr lang="de-DE" sz="1350" dirty="0">
                <a:solidFill>
                  <a:srgbClr val="0070C0"/>
                </a:solidFill>
                <a:latin typeface="Franklin Gothic Demi" panose="020B0703020102020204" pitchFamily="34" charset="0"/>
              </a:rPr>
              <a:t>= -5.3882, df = 1348</a:t>
            </a:r>
            <a:r>
              <a:rPr lang="de-DE" sz="1350" b="1" dirty="0">
                <a:solidFill>
                  <a:srgbClr val="0070C0"/>
                </a:solidFill>
                <a:latin typeface="Franklin Gothic Demi" panose="020B0703020102020204" pitchFamily="34" charset="0"/>
              </a:rPr>
              <a:t>, </a:t>
            </a:r>
            <a:endParaRPr lang="de-DE" sz="1350" b="1" dirty="0" smtClean="0">
              <a:solidFill>
                <a:srgbClr val="0070C0"/>
              </a:solidFill>
              <a:latin typeface="Franklin Gothic Demi" panose="020B0703020102020204" pitchFamily="34" charset="0"/>
            </a:endParaRPr>
          </a:p>
          <a:p>
            <a:r>
              <a:rPr lang="de-DE" sz="1350" b="1" dirty="0" smtClean="0">
                <a:solidFill>
                  <a:srgbClr val="0070C0"/>
                </a:solidFill>
                <a:latin typeface="Franklin Gothic Demi" panose="020B0703020102020204" pitchFamily="34" charset="0"/>
              </a:rPr>
              <a:t>p-value </a:t>
            </a:r>
            <a:r>
              <a:rPr lang="de-DE" sz="1350" b="1" dirty="0">
                <a:solidFill>
                  <a:srgbClr val="0070C0"/>
                </a:solidFill>
                <a:latin typeface="Franklin Gothic Demi" panose="020B0703020102020204" pitchFamily="34" charset="0"/>
              </a:rPr>
              <a:t>= 8.389e-08</a:t>
            </a:r>
            <a:endParaRPr lang="en-US" sz="1350" b="1" dirty="0">
              <a:solidFill>
                <a:srgbClr val="0070C0"/>
              </a:solidFill>
              <a:latin typeface="Franklin Gothic Demi" panose="020B0703020102020204" pitchFamily="34" charset="0"/>
            </a:endParaRPr>
          </a:p>
          <a:p>
            <a:r>
              <a:rPr lang="en-US" sz="1350" dirty="0">
                <a:solidFill>
                  <a:srgbClr val="0070C0"/>
                </a:solidFill>
                <a:latin typeface="Franklin Gothic Demi" panose="020B0703020102020204" pitchFamily="34" charset="0"/>
              </a:rPr>
              <a:t>alternative hypothesis: true correlation is not equal to 0</a:t>
            </a:r>
          </a:p>
          <a:p>
            <a:r>
              <a:rPr lang="en-US" sz="1350" dirty="0">
                <a:solidFill>
                  <a:srgbClr val="0070C0"/>
                </a:solidFill>
                <a:latin typeface="Franklin Gothic Demi" panose="020B0703020102020204" pitchFamily="34" charset="0"/>
              </a:rPr>
              <a:t>95 percent confidence interval:</a:t>
            </a:r>
          </a:p>
          <a:p>
            <a:r>
              <a:rPr lang="en-US" sz="1350" dirty="0">
                <a:solidFill>
                  <a:srgbClr val="0070C0"/>
                </a:solidFill>
                <a:latin typeface="Franklin Gothic Demi" panose="020B0703020102020204" pitchFamily="34" charset="0"/>
              </a:rPr>
              <a:t> -0.19702801 -0.09256721</a:t>
            </a:r>
          </a:p>
          <a:p>
            <a:r>
              <a:rPr lang="en-US" sz="1350" dirty="0">
                <a:solidFill>
                  <a:srgbClr val="0070C0"/>
                </a:solidFill>
                <a:latin typeface="Franklin Gothic Demi" panose="020B0703020102020204" pitchFamily="34" charset="0"/>
              </a:rPr>
              <a:t>sample estimates:</a:t>
            </a:r>
          </a:p>
          <a:p>
            <a:r>
              <a:rPr lang="en-US" sz="1350" dirty="0">
                <a:solidFill>
                  <a:srgbClr val="0070C0"/>
                </a:solidFill>
                <a:latin typeface="Franklin Gothic Demi" panose="020B0703020102020204" pitchFamily="34" charset="0"/>
              </a:rPr>
              <a:t>       </a:t>
            </a:r>
            <a:r>
              <a:rPr lang="en-US" sz="1350" dirty="0" err="1">
                <a:solidFill>
                  <a:srgbClr val="0070C0"/>
                </a:solidFill>
                <a:latin typeface="Franklin Gothic Demi" panose="020B0703020102020204" pitchFamily="34" charset="0"/>
              </a:rPr>
              <a:t>cor</a:t>
            </a:r>
            <a:r>
              <a:rPr lang="en-US" sz="1350" dirty="0">
                <a:solidFill>
                  <a:srgbClr val="0070C0"/>
                </a:solidFill>
                <a:latin typeface="Franklin Gothic Demi" panose="020B0703020102020204" pitchFamily="34" charset="0"/>
              </a:rPr>
              <a:t> </a:t>
            </a:r>
          </a:p>
          <a:p>
            <a:r>
              <a:rPr lang="en-US" sz="1350" b="1" dirty="0">
                <a:solidFill>
                  <a:srgbClr val="0070C0"/>
                </a:solidFill>
                <a:latin typeface="Franklin Gothic Demi" panose="020B0703020102020204" pitchFamily="34" charset="0"/>
              </a:rPr>
              <a:t>-0.1452022 </a:t>
            </a:r>
          </a:p>
          <a:p>
            <a:endParaRPr lang="en-US" dirty="0"/>
          </a:p>
        </p:txBody>
      </p:sp>
    </p:spTree>
    <p:extLst>
      <p:ext uri="{BB962C8B-B14F-4D97-AF65-F5344CB8AC3E}">
        <p14:creationId xmlns:p14="http://schemas.microsoft.com/office/powerpoint/2010/main" val="139622571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1973</Words>
  <Application>Microsoft Office PowerPoint</Application>
  <PresentationFormat>Widescreen</PresentationFormat>
  <Paragraphs>426</Paragraphs>
  <Slides>24</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Franklin Gothic Book</vt:lpstr>
      <vt:lpstr>Franklin Gothic Demi</vt:lpstr>
      <vt:lpstr>Franklin Gothic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Hassan Al Ghandour</dc:creator>
  <cp:lastModifiedBy>Microsoft account</cp:lastModifiedBy>
  <cp:revision>29</cp:revision>
  <dcterms:created xsi:type="dcterms:W3CDTF">2022-12-04T17:42:05Z</dcterms:created>
  <dcterms:modified xsi:type="dcterms:W3CDTF">2022-12-05T10:16:47Z</dcterms:modified>
</cp:coreProperties>
</file>