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6978d31a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6978d31a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6978d31a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6978d31a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6978d31a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6978d31a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6978d31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6978d31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6978d31a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6978d31a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6978d31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6978d3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6978d31a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6978d31a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6978d31a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6978d31a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6978d31a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6978d31a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6978d31a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6978d31a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6978d31a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6978d31a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978d31a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6978d31a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4887300" cy="935700"/>
          </a:xfrm>
          <a:prstGeom prst="rect">
            <a:avLst/>
          </a:prstGeom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 </a:t>
            </a:r>
            <a:r>
              <a:rPr lang="en" sz="4400"/>
              <a:t>Disordered Sleep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2191925"/>
            <a:ext cx="4887300" cy="2376900"/>
          </a:xfrm>
          <a:prstGeom prst="rect">
            <a:avLst/>
          </a:prstGeom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data analysis project studying the relationship between sleep disorders and age, gender, and weight.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 By: Lara Berry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650" y="1216361"/>
            <a:ext cx="1401075" cy="256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05000" y="146250"/>
            <a:ext cx="2576700" cy="1320000"/>
          </a:xfrm>
          <a:prstGeom prst="rect">
            <a:avLst/>
          </a:prstGeom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How strong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is the </a:t>
            </a:r>
            <a:r>
              <a:rPr b="1" lang="en">
                <a:solidFill>
                  <a:srgbClr val="FF0000"/>
                </a:solidFill>
              </a:rPr>
              <a:t> correlation?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204900" y="1765000"/>
            <a:ext cx="2576700" cy="2803800"/>
          </a:xfrm>
          <a:prstGeom prst="rect">
            <a:avLst/>
          </a:prstGeom>
          <a:ln cap="flat" cmpd="sng" w="3810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With an r-value of -0.81, there is a strong negative linear correlation between the stress level and the quality of sleep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050" y="772600"/>
            <a:ext cx="6066325" cy="428555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299525" y="349000"/>
            <a:ext cx="2827800" cy="572700"/>
          </a:xfrm>
          <a:prstGeom prst="rect">
            <a:avLst/>
          </a:prstGeom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 </a:t>
            </a:r>
            <a:r>
              <a:rPr lang="en">
                <a:solidFill>
                  <a:schemeClr val="lt1"/>
                </a:solidFill>
              </a:rPr>
              <a:t>I </a:t>
            </a:r>
            <a:r>
              <a:rPr b="1" lang="en">
                <a:solidFill>
                  <a:schemeClr val="lt1"/>
                </a:solidFill>
              </a:rPr>
              <a:t>partially accept</a:t>
            </a:r>
            <a:r>
              <a:rPr lang="en">
                <a:solidFill>
                  <a:schemeClr val="lt1"/>
                </a:solidFill>
              </a:rPr>
              <a:t> my hypothesis, and </a:t>
            </a:r>
            <a:r>
              <a:rPr b="1" lang="en">
                <a:solidFill>
                  <a:schemeClr val="lt1"/>
                </a:solidFill>
              </a:rPr>
              <a:t>partially reject</a:t>
            </a:r>
            <a:r>
              <a:rPr lang="en">
                <a:solidFill>
                  <a:schemeClr val="lt1"/>
                </a:solidFill>
              </a:rPr>
              <a:t> the null hypothesis.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 Sleep disorders are more common in older and overweight people.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 Stress level does negatively affect the quality of sleep.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 N</a:t>
            </a:r>
            <a:r>
              <a:rPr lang="en">
                <a:solidFill>
                  <a:schemeClr val="lt1"/>
                </a:solidFill>
              </a:rPr>
              <a:t>o conclusion can be made from this dataset that sleep disorders are more common in females as this data didn’t include males from the same age as the older females.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 More testing is needed to analyze the relationship between sleep disorder and gender.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3810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571500" lvl="0" marL="8001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Centers for Disease Control and Prevention (CDC). (2022, June 3). </a:t>
            </a:r>
            <a:r>
              <a:rPr i="1" lang="en" sz="2500">
                <a:solidFill>
                  <a:srgbClr val="000000"/>
                </a:solidFill>
              </a:rPr>
              <a:t>Body mass index (BMI)</a:t>
            </a:r>
            <a:r>
              <a:rPr lang="en" sz="2500">
                <a:solidFill>
                  <a:srgbClr val="000000"/>
                </a:solidFill>
              </a:rPr>
              <a:t>. Centers for Disease Control and Prevention. https://www.cdc.gov/healthyweight/assessing/bmi/index.html</a:t>
            </a:r>
            <a:endParaRPr sz="2500">
              <a:solidFill>
                <a:srgbClr val="000000"/>
              </a:solidFill>
            </a:endParaRPr>
          </a:p>
          <a:p>
            <a:pPr indent="-571500" lvl="0" marL="8001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Mayo Foundation for Medical Education and Research. (2023, April 6). </a:t>
            </a:r>
            <a:r>
              <a:rPr i="1" lang="en" sz="2500">
                <a:solidFill>
                  <a:srgbClr val="000000"/>
                </a:solidFill>
              </a:rPr>
              <a:t>Sleep apnea</a:t>
            </a:r>
            <a:r>
              <a:rPr lang="en" sz="2500">
                <a:solidFill>
                  <a:srgbClr val="000000"/>
                </a:solidFill>
              </a:rPr>
              <a:t>. Mayo Clinic. https://www.mayoclinic.org/diseases-conditions/sleep-apnea/symptoms-causes/syc-20377631</a:t>
            </a:r>
            <a:endParaRPr sz="2500">
              <a:solidFill>
                <a:srgbClr val="000000"/>
              </a:solidFill>
            </a:endParaRPr>
          </a:p>
          <a:p>
            <a:pPr indent="-571500" lvl="0" marL="8001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Tharmalingam, L. (2023, September 18). </a:t>
            </a:r>
            <a:r>
              <a:rPr i="1" lang="en" sz="2500">
                <a:solidFill>
                  <a:srgbClr val="000000"/>
                </a:solidFill>
              </a:rPr>
              <a:t>Sleep health and lifestyle dataset</a:t>
            </a:r>
            <a:r>
              <a:rPr lang="en" sz="2500">
                <a:solidFill>
                  <a:srgbClr val="000000"/>
                </a:solidFill>
              </a:rPr>
              <a:t>. Kaggle. https://www.kaggle.com/datasets/uom190346a/sleep-health-and-lifestyle-dataset/data</a:t>
            </a:r>
            <a:endParaRPr sz="2500">
              <a:solidFill>
                <a:srgbClr val="000000"/>
              </a:solidFill>
            </a:endParaRPr>
          </a:p>
          <a:p>
            <a:pPr indent="-514350" lvl="0" marL="74295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U.S. Department of Health and Human Services. (2022, March 24). </a:t>
            </a:r>
            <a:r>
              <a:rPr i="1" lang="en" sz="2500">
                <a:solidFill>
                  <a:srgbClr val="000000"/>
                </a:solidFill>
              </a:rPr>
              <a:t>What is insomnia?</a:t>
            </a:r>
            <a:r>
              <a:rPr lang="en" sz="2500">
                <a:solidFill>
                  <a:srgbClr val="000000"/>
                </a:solidFill>
              </a:rPr>
              <a:t>. National Heart Lung and Blood Institute. https://www.nhlbi.nih.gov/health/insomnia</a:t>
            </a:r>
            <a:endParaRPr sz="2500">
              <a:solidFill>
                <a:srgbClr val="000000"/>
              </a:solidFill>
            </a:endParaRPr>
          </a:p>
          <a:p>
            <a:pPr indent="-571500" lvl="0" marL="8001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World Health Organization. (2021, June 9). </a:t>
            </a:r>
            <a:r>
              <a:rPr i="1" lang="en" sz="2500">
                <a:solidFill>
                  <a:srgbClr val="000000"/>
                </a:solidFill>
              </a:rPr>
              <a:t>Obesity and overweight</a:t>
            </a:r>
            <a:r>
              <a:rPr lang="en" sz="2500">
                <a:solidFill>
                  <a:srgbClr val="000000"/>
                </a:solidFill>
              </a:rPr>
              <a:t>. World Health Organization. https://www.who.int/news-room/fact-sheets/detail/obesity-and-overweight#:~:text=For%20adults%2C%20WHO%20defines%20overweight,than%20or%20equal%20to%2030. </a:t>
            </a:r>
            <a:endParaRPr sz="2500">
              <a:solidFill>
                <a:srgbClr val="000000"/>
              </a:solidFill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429075" y="164350"/>
            <a:ext cx="8520600" cy="14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it’s time to Sleep!</a:t>
            </a:r>
            <a:endParaRPr/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429075" y="2277225"/>
            <a:ext cx="4127100" cy="1120500"/>
          </a:xfrm>
          <a:prstGeom prst="rect">
            <a:avLst/>
          </a:prstGeom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 you for your attention and have a </a:t>
            </a:r>
            <a:r>
              <a:rPr lang="en">
                <a:solidFill>
                  <a:schemeClr val="dk1"/>
                </a:solidFill>
              </a:rPr>
              <a:t>good night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everyone!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50" y="1252775"/>
            <a:ext cx="4127026" cy="3709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762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&amp; Hypothesis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2069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Question:</a:t>
            </a:r>
            <a:r>
              <a:rPr lang="en" sz="17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How are the </a:t>
            </a:r>
            <a:r>
              <a:rPr lang="en" sz="17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sleep disorders related to the gender, age, and the BMI of individuals? </a:t>
            </a:r>
            <a:endParaRPr sz="17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Is there a correlation between stress and the quality of sleep?</a:t>
            </a:r>
            <a:endParaRPr sz="1700">
              <a:solidFill>
                <a:srgbClr val="CC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2512000"/>
            <a:ext cx="8520600" cy="24009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  <a:highlight>
                  <a:schemeClr val="dk1"/>
                </a:highlight>
                <a:latin typeface="Cambria"/>
                <a:ea typeface="Cambria"/>
                <a:cs typeface="Cambria"/>
                <a:sym typeface="Cambria"/>
              </a:rPr>
              <a:t>Alternate hypothesis:</a:t>
            </a: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Sleep disorders are more common in people who are: males, older adults, and overweight. Stress negatively affects  the quality of sleep. 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lt1"/>
                </a:solidFill>
                <a:highlight>
                  <a:schemeClr val="dk1"/>
                </a:highlight>
                <a:latin typeface="Cambria"/>
                <a:ea typeface="Cambria"/>
                <a:cs typeface="Cambria"/>
                <a:sym typeface="Cambria"/>
              </a:rPr>
              <a:t>Null hypothesis:</a:t>
            </a: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sleep disorders are not related to a person’s gender, age, and weight. The is no correlation between stress and the quality of sleep.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3009300" cy="572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r>
              <a:rPr lang="en"/>
              <a:t> of terms: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</a:rPr>
              <a:t>BMI:</a:t>
            </a:r>
            <a:r>
              <a:rPr lang="en" sz="1400">
                <a:solidFill>
                  <a:srgbClr val="040C28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body mass index and it’s a person’s weight divided by the square of height. A high BMI can indicate high body fatness (CDC, 2022)</a:t>
            </a:r>
            <a:endParaRPr sz="1400">
              <a:solidFill>
                <a:srgbClr val="040C2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</a:rPr>
              <a:t>Overweight: </a:t>
            </a:r>
            <a:r>
              <a:rPr lang="en" sz="1400">
                <a:solidFill>
                  <a:srgbClr val="040C28"/>
                </a:solidFill>
              </a:rPr>
              <a:t>a BMI greater than or equal to 25 (WHO, 2021)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</a:rPr>
              <a:t>Obesity:</a:t>
            </a:r>
            <a:r>
              <a:rPr lang="en" sz="1400">
                <a:solidFill>
                  <a:srgbClr val="040C28"/>
                </a:solidFill>
              </a:rPr>
              <a:t> a BMI greater than or equal to 30 </a:t>
            </a:r>
            <a:r>
              <a:rPr lang="en" sz="1400">
                <a:solidFill>
                  <a:srgbClr val="040C28"/>
                </a:solidFill>
              </a:rPr>
              <a:t>(WHO, 2021)</a:t>
            </a:r>
            <a:endParaRPr sz="1400">
              <a:solidFill>
                <a:srgbClr val="040C2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</a:rPr>
              <a:t>Sleep apnea:</a:t>
            </a:r>
            <a:r>
              <a:rPr b="1" lang="en" sz="1400">
                <a:solidFill>
                  <a:srgbClr val="080808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080808"/>
                </a:solidFill>
                <a:highlight>
                  <a:srgbClr val="FFFFFF"/>
                </a:highlight>
              </a:rPr>
              <a:t>“a potentially serious sleep disorder in which breathing repeatedly stops and starts” 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i="1" lang="en" sz="1400">
                <a:solidFill>
                  <a:srgbClr val="000000"/>
                </a:solidFill>
              </a:rPr>
              <a:t>Sleep apnea</a:t>
            </a:r>
            <a:r>
              <a:rPr lang="en" sz="1400">
                <a:solidFill>
                  <a:srgbClr val="000000"/>
                </a:solidFill>
              </a:rPr>
              <a:t> 2023)</a:t>
            </a:r>
            <a:r>
              <a:rPr lang="en" sz="1400">
                <a:solidFill>
                  <a:srgbClr val="080808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040C2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FF0000"/>
                </a:solidFill>
              </a:rPr>
              <a:t>Insomnia:</a:t>
            </a: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a common sleep disorder that make it hard on someone to fall asleep, stay asleep, or get good quality sleep 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i="1" lang="en" sz="1400">
                <a:solidFill>
                  <a:srgbClr val="000000"/>
                </a:solidFill>
              </a:rPr>
              <a:t>What is insomnia?</a:t>
            </a:r>
            <a:r>
              <a:rPr lang="en" sz="1400">
                <a:solidFill>
                  <a:srgbClr val="000000"/>
                </a:solidFill>
              </a:rPr>
              <a:t> 2022)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040C28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050" y="3614850"/>
            <a:ext cx="3323850" cy="12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40850" y="316975"/>
            <a:ext cx="8691600" cy="5727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Sleep Disorders and </a:t>
            </a:r>
            <a:r>
              <a:rPr b="1" lang="en">
                <a:solidFill>
                  <a:srgbClr val="EF0D91"/>
                </a:solidFill>
              </a:rPr>
              <a:t>Gen</a:t>
            </a:r>
            <a:r>
              <a:rPr b="1" lang="en">
                <a:solidFill>
                  <a:srgbClr val="0000FF"/>
                </a:solidFill>
              </a:rPr>
              <a:t>der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444425" y="1081975"/>
            <a:ext cx="3387900" cy="39162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29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2"/>
              <a:buChar char="●"/>
            </a:pPr>
            <a:r>
              <a:rPr lang="en" sz="1821">
                <a:solidFill>
                  <a:schemeClr val="lt1"/>
                </a:solidFill>
              </a:rPr>
              <a:t>Most people don’t suffer from sleep disorders. </a:t>
            </a:r>
            <a:endParaRPr sz="1821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1">
              <a:solidFill>
                <a:schemeClr val="lt1"/>
              </a:solidFill>
            </a:endParaRPr>
          </a:p>
          <a:p>
            <a:pPr indent="-344290" lvl="0" marL="3429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22"/>
              <a:buChar char="●"/>
            </a:pPr>
            <a:r>
              <a:rPr lang="en" sz="1821">
                <a:solidFill>
                  <a:schemeClr val="lt1"/>
                </a:solidFill>
              </a:rPr>
              <a:t>Contrary</a:t>
            </a:r>
            <a:r>
              <a:rPr lang="en" sz="1821">
                <a:solidFill>
                  <a:schemeClr val="lt1"/>
                </a:solidFill>
              </a:rPr>
              <a:t> to real-life, this dataset showed sleep apnea more prevalent in females.</a:t>
            </a:r>
            <a:endParaRPr sz="182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1">
              <a:solidFill>
                <a:schemeClr val="lt1"/>
              </a:solidFill>
            </a:endParaRPr>
          </a:p>
          <a:p>
            <a:pPr indent="-344290" lvl="0" marL="3429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22"/>
              <a:buChar char="●"/>
            </a:pPr>
            <a:r>
              <a:rPr lang="en" sz="1821">
                <a:solidFill>
                  <a:schemeClr val="lt1"/>
                </a:solidFill>
              </a:rPr>
              <a:t>Insomnia slightly more common in males. </a:t>
            </a:r>
            <a:endParaRPr sz="182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50" y="1082050"/>
            <a:ext cx="5113800" cy="3916324"/>
          </a:xfrm>
          <a:prstGeom prst="rect">
            <a:avLst/>
          </a:prstGeom>
          <a:noFill/>
          <a:ln cap="flat" cmpd="sng" w="38100">
            <a:solidFill>
              <a:srgbClr val="EF0D9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4119000" cy="572700"/>
          </a:xfrm>
          <a:prstGeom prst="rect">
            <a:avLst/>
          </a:prstGeom>
          <a:ln cap="flat" cmpd="sng" w="3810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dataset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4119000" cy="3416400"/>
          </a:xfrm>
          <a:prstGeom prst="rect">
            <a:avLst/>
          </a:prstGeom>
          <a:ln cap="flat" cmpd="sng" w="3810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age of the people in the dataset ranged from 27 - 59 years old, averaging at 42.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No men above 50 years old were included. However, there was several females above the age of 50 in the dataset.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0663" y="182925"/>
            <a:ext cx="1571625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088" y="3358413"/>
            <a:ext cx="42576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7293488" y="2789450"/>
            <a:ext cx="1506000" cy="32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7293475" y="1583588"/>
            <a:ext cx="1506000" cy="25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7293475" y="964375"/>
            <a:ext cx="1506000" cy="32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7087775" y="3451050"/>
            <a:ext cx="810900" cy="1291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6200" y="108225"/>
            <a:ext cx="4118999" cy="231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6700" y="231625"/>
            <a:ext cx="8784600" cy="5727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Sleep disorders by Age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337825" y="1259175"/>
            <a:ext cx="3601200" cy="3416400"/>
          </a:xfrm>
          <a:prstGeom prst="rect">
            <a:avLst/>
          </a:prstGeom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</a:t>
            </a:r>
            <a:r>
              <a:rPr lang="en">
                <a:solidFill>
                  <a:schemeClr val="dk1"/>
                </a:solidFill>
              </a:rPr>
              <a:t>Sleep disorders become more </a:t>
            </a:r>
            <a:r>
              <a:rPr lang="en">
                <a:solidFill>
                  <a:schemeClr val="dk1"/>
                </a:solidFill>
              </a:rPr>
              <a:t>prevalent with 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Per dataset, insomnia common in mid 40’s.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- Sleep apnea more common in 50 year olds and above.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00" y="1017732"/>
            <a:ext cx="5037625" cy="4026644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10250"/>
            <a:ext cx="8686200" cy="572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Insomnia vs.</a:t>
            </a:r>
            <a:r>
              <a:rPr b="1" lang="en">
                <a:solidFill>
                  <a:schemeClr val="lt1"/>
                </a:solidFill>
              </a:rPr>
              <a:t> BMI 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500" y="879300"/>
            <a:ext cx="3318700" cy="24010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9900" y="2399950"/>
            <a:ext cx="3446800" cy="267425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9"/>
          <p:cNvSpPr txBox="1"/>
          <p:nvPr/>
        </p:nvSpPr>
        <p:spPr>
          <a:xfrm>
            <a:off x="311700" y="1050050"/>
            <a:ext cx="2251500" cy="32868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6FA8DC"/>
                </a:solidFill>
              </a:rPr>
              <a:t>91%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chemeClr val="lt1"/>
                </a:solidFill>
              </a:rPr>
              <a:t>of people who don’t suffer from a sleep disorder have a normal BMI.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83%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chemeClr val="lt1"/>
                </a:solidFill>
              </a:rPr>
              <a:t>of insomniac people are overweight.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2186075"/>
            <a:ext cx="4260300" cy="10488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rgbClr val="0000FF"/>
                </a:solidFill>
              </a:rPr>
              <a:t>83%</a:t>
            </a:r>
            <a:r>
              <a:rPr lang="en" sz="2100">
                <a:solidFill>
                  <a:schemeClr val="dk1"/>
                </a:solidFill>
              </a:rPr>
              <a:t> </a:t>
            </a:r>
            <a:r>
              <a:rPr b="1" lang="en" sz="2100">
                <a:solidFill>
                  <a:schemeClr val="lt1"/>
                </a:solidFill>
              </a:rPr>
              <a:t>of people with sleep apnea are overweight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263600"/>
            <a:ext cx="8520600" cy="572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Sleep Apnea vs. BMI 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701" y="1190888"/>
            <a:ext cx="4072601" cy="3296875"/>
          </a:xfrm>
          <a:prstGeom prst="rect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4950" y="163675"/>
            <a:ext cx="3990900" cy="988800"/>
          </a:xfrm>
          <a:prstGeom prst="rect">
            <a:avLst/>
          </a:prstGeom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Sleep quality vs. Stress level</a:t>
            </a:r>
            <a:endParaRPr b="1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184625" y="2127825"/>
            <a:ext cx="2464800" cy="1248600"/>
          </a:xfrm>
          <a:prstGeom prst="rect">
            <a:avLst/>
          </a:prstGeom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As the stress level increases, the quality of sleep decreases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200" y="836625"/>
            <a:ext cx="6204525" cy="4193749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