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61" r:id="rId2"/>
    <p:sldId id="292" r:id="rId3"/>
    <p:sldId id="293" r:id="rId4"/>
    <p:sldId id="315" r:id="rId5"/>
    <p:sldId id="317" r:id="rId6"/>
    <p:sldId id="320" r:id="rId7"/>
    <p:sldId id="318" r:id="rId8"/>
    <p:sldId id="314" r:id="rId9"/>
    <p:sldId id="299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500"/>
    <a:srgbClr val="2081E2"/>
    <a:srgbClr val="4391C3"/>
    <a:srgbClr val="1B46FF"/>
    <a:srgbClr val="89ED89"/>
    <a:srgbClr val="DDE0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78" autoAdjust="0"/>
    <p:restoredTop sz="59608" autoAdjust="0"/>
  </p:normalViewPr>
  <p:slideViewPr>
    <p:cSldViewPr snapToGrid="0">
      <p:cViewPr varScale="1">
        <p:scale>
          <a:sx n="49" d="100"/>
          <a:sy n="49" d="100"/>
        </p:scale>
        <p:origin x="2434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a Filippone" userId="cc99a47b4f0480f0" providerId="LiveId" clId="{D133361B-E0AE-442A-931D-814141D452FB}"/>
    <pc:docChg chg="undo custSel modSld">
      <pc:chgData name="Lara Filippone" userId="cc99a47b4f0480f0" providerId="LiveId" clId="{D133361B-E0AE-442A-931D-814141D452FB}" dt="2024-01-25T22:02:31.634" v="444" actId="5793"/>
      <pc:docMkLst>
        <pc:docMk/>
      </pc:docMkLst>
      <pc:sldChg chg="modNotesTx">
        <pc:chgData name="Lara Filippone" userId="cc99a47b4f0480f0" providerId="LiveId" clId="{D133361B-E0AE-442A-931D-814141D452FB}" dt="2024-01-25T22:00:17.290" v="417" actId="20577"/>
        <pc:sldMkLst>
          <pc:docMk/>
          <pc:sldMk cId="48377916" sldId="261"/>
        </pc:sldMkLst>
      </pc:sldChg>
      <pc:sldChg chg="modNotesTx">
        <pc:chgData name="Lara Filippone" userId="cc99a47b4f0480f0" providerId="LiveId" clId="{D133361B-E0AE-442A-931D-814141D452FB}" dt="2024-01-25T22:00:20.292" v="418" actId="20577"/>
        <pc:sldMkLst>
          <pc:docMk/>
          <pc:sldMk cId="1393833014" sldId="292"/>
        </pc:sldMkLst>
      </pc:sldChg>
      <pc:sldChg chg="modSp mod modNotesTx">
        <pc:chgData name="Lara Filippone" userId="cc99a47b4f0480f0" providerId="LiveId" clId="{D133361B-E0AE-442A-931D-814141D452FB}" dt="2024-01-25T22:01:20.767" v="434" actId="5793"/>
        <pc:sldMkLst>
          <pc:docMk/>
          <pc:sldMk cId="834141638" sldId="293"/>
        </pc:sldMkLst>
        <pc:spChg chg="mod">
          <ac:chgData name="Lara Filippone" userId="cc99a47b4f0480f0" providerId="LiveId" clId="{D133361B-E0AE-442A-931D-814141D452FB}" dt="2024-01-25T22:01:20.767" v="434" actId="5793"/>
          <ac:spMkLst>
            <pc:docMk/>
            <pc:sldMk cId="834141638" sldId="293"/>
            <ac:spMk id="4" creationId="{041C9FF2-5971-3591-9201-B4B574F78B52}"/>
          </ac:spMkLst>
        </pc:spChg>
      </pc:sldChg>
      <pc:sldChg chg="modSp mod modNotesTx">
        <pc:chgData name="Lara Filippone" userId="cc99a47b4f0480f0" providerId="LiveId" clId="{D133361B-E0AE-442A-931D-814141D452FB}" dt="2024-01-25T22:02:25.668" v="442" actId="5793"/>
        <pc:sldMkLst>
          <pc:docMk/>
          <pc:sldMk cId="1771905458" sldId="299"/>
        </pc:sldMkLst>
        <pc:spChg chg="mod">
          <ac:chgData name="Lara Filippone" userId="cc99a47b4f0480f0" providerId="LiveId" clId="{D133361B-E0AE-442A-931D-814141D452FB}" dt="2024-01-25T22:02:25.668" v="442" actId="5793"/>
          <ac:spMkLst>
            <pc:docMk/>
            <pc:sldMk cId="1771905458" sldId="299"/>
            <ac:spMk id="7" creationId="{385F79A5-FBEB-08AD-C224-4A0F39AEA937}"/>
          </ac:spMkLst>
        </pc:spChg>
      </pc:sldChg>
      <pc:sldChg chg="modSp mod modNotesTx">
        <pc:chgData name="Lara Filippone" userId="cc99a47b4f0480f0" providerId="LiveId" clId="{D133361B-E0AE-442A-931D-814141D452FB}" dt="2024-01-25T22:02:31.634" v="444" actId="5793"/>
        <pc:sldMkLst>
          <pc:docMk/>
          <pc:sldMk cId="479537894" sldId="314"/>
        </pc:sldMkLst>
        <pc:spChg chg="mod">
          <ac:chgData name="Lara Filippone" userId="cc99a47b4f0480f0" providerId="LiveId" clId="{D133361B-E0AE-442A-931D-814141D452FB}" dt="2024-01-25T22:02:31.634" v="444" actId="5793"/>
          <ac:spMkLst>
            <pc:docMk/>
            <pc:sldMk cId="479537894" sldId="314"/>
            <ac:spMk id="5" creationId="{90C21D3F-128D-4FBE-9E2B-468F55E650C7}"/>
          </ac:spMkLst>
        </pc:spChg>
      </pc:sldChg>
      <pc:sldChg chg="modSp mod modNotesTx">
        <pc:chgData name="Lara Filippone" userId="cc99a47b4f0480f0" providerId="LiveId" clId="{D133361B-E0AE-442A-931D-814141D452FB}" dt="2024-01-25T22:00:30.114" v="422" actId="20577"/>
        <pc:sldMkLst>
          <pc:docMk/>
          <pc:sldMk cId="3356195807" sldId="315"/>
        </pc:sldMkLst>
        <pc:spChg chg="mod">
          <ac:chgData name="Lara Filippone" userId="cc99a47b4f0480f0" providerId="LiveId" clId="{D133361B-E0AE-442A-931D-814141D452FB}" dt="2024-01-24T14:55:29.813" v="130" actId="20577"/>
          <ac:spMkLst>
            <pc:docMk/>
            <pc:sldMk cId="3356195807" sldId="315"/>
            <ac:spMk id="4" creationId="{041C9FF2-5971-3591-9201-B4B574F78B52}"/>
          </ac:spMkLst>
        </pc:spChg>
      </pc:sldChg>
      <pc:sldChg chg="modSp mod modNotesTx">
        <pc:chgData name="Lara Filippone" userId="cc99a47b4f0480f0" providerId="LiveId" clId="{D133361B-E0AE-442A-931D-814141D452FB}" dt="2024-01-24T15:24:00.481" v="290" actId="20577"/>
        <pc:sldMkLst>
          <pc:docMk/>
          <pc:sldMk cId="3764977869" sldId="317"/>
        </pc:sldMkLst>
        <pc:spChg chg="mod">
          <ac:chgData name="Lara Filippone" userId="cc99a47b4f0480f0" providerId="LiveId" clId="{D133361B-E0AE-442A-931D-814141D452FB}" dt="2024-01-24T11:51:03.237" v="112" actId="1038"/>
          <ac:spMkLst>
            <pc:docMk/>
            <pc:sldMk cId="3764977869" sldId="317"/>
            <ac:spMk id="7" creationId="{F34D82F0-170F-5A02-BD0D-CF748DD3818D}"/>
          </ac:spMkLst>
        </pc:spChg>
      </pc:sldChg>
      <pc:sldChg chg="modSp mod modNotesTx">
        <pc:chgData name="Lara Filippone" userId="cc99a47b4f0480f0" providerId="LiveId" clId="{D133361B-E0AE-442A-931D-814141D452FB}" dt="2024-01-25T22:02:11.668" v="440" actId="20577"/>
        <pc:sldMkLst>
          <pc:docMk/>
          <pc:sldMk cId="2167964112" sldId="318"/>
        </pc:sldMkLst>
        <pc:spChg chg="mod">
          <ac:chgData name="Lara Filippone" userId="cc99a47b4f0480f0" providerId="LiveId" clId="{D133361B-E0AE-442A-931D-814141D452FB}" dt="2024-01-25T22:02:11.668" v="440" actId="20577"/>
          <ac:spMkLst>
            <pc:docMk/>
            <pc:sldMk cId="2167964112" sldId="318"/>
            <ac:spMk id="4" creationId="{041C9FF2-5971-3591-9201-B4B574F78B52}"/>
          </ac:spMkLst>
        </pc:spChg>
      </pc:sldChg>
      <pc:sldChg chg="modSp mod modNotesTx">
        <pc:chgData name="Lara Filippone" userId="cc99a47b4f0480f0" providerId="LiveId" clId="{D133361B-E0AE-442A-931D-814141D452FB}" dt="2024-01-24T15:23:56.348" v="289" actId="20577"/>
        <pc:sldMkLst>
          <pc:docMk/>
          <pc:sldMk cId="547031509" sldId="320"/>
        </pc:sldMkLst>
        <pc:spChg chg="mod">
          <ac:chgData name="Lara Filippone" userId="cc99a47b4f0480f0" providerId="LiveId" clId="{D133361B-E0AE-442A-931D-814141D452FB}" dt="2024-01-24T11:51:41.872" v="116" actId="255"/>
          <ac:spMkLst>
            <pc:docMk/>
            <pc:sldMk cId="547031509" sldId="320"/>
            <ac:spMk id="4" creationId="{041C9FF2-5971-3591-9201-B4B574F78B5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7C2D3-7CED-714E-9E84-43FD57C0C792}" type="datetimeFigureOut">
              <a:rPr lang="de-DE" smtClean="0"/>
              <a:t>25.01.2024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04E29-2D8D-2246-BD24-E1994674E123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788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604E29-2D8D-2246-BD24-E1994674E12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419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604E29-2D8D-2246-BD24-E1994674E12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2855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604E29-2D8D-2246-BD24-E1994674E12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031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604E29-2D8D-2246-BD24-E1994674E123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1107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>
              <a:ea typeface="Calibri"/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604E29-2D8D-2246-BD24-E1994674E123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1632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>
              <a:ea typeface="Calibri"/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604E29-2D8D-2246-BD24-E1994674E123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2045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>
              <a:ea typeface="Calibri"/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604E29-2D8D-2246-BD24-E1994674E123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3424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604E29-2D8D-2246-BD24-E1994674E12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6090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604E29-2D8D-2246-BD24-E1994674E12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5461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_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30606866"/>
              </p:ext>
            </p:extLst>
          </p:nvPr>
        </p:nvGraphicFramePr>
        <p:xfrm>
          <a:off x="2120" y="1590"/>
          <a:ext cx="211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20" y="1590"/>
                        <a:ext cx="211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eck 2" hidden="1">
            <a:extLst>
              <a:ext uri="{FF2B5EF4-FFF2-40B4-BE49-F238E27FC236}">
                <a16:creationId xmlns:a16="http://schemas.microsoft.com/office/drawing/2014/main" id="{40D09986-7EA7-44B0-B29F-BED68ACADF9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2" y="3"/>
            <a:ext cx="211667" cy="211667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rtl="0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de-DE" sz="2800" b="1" i="0" baseline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26" name="Titel 1">
            <a:extLst>
              <a:ext uri="{FF2B5EF4-FFF2-40B4-BE49-F238E27FC236}">
                <a16:creationId xmlns:a16="http://schemas.microsoft.com/office/drawing/2014/main" id="{8C096453-D7CC-4EA9-ADF4-6FC4970BFF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0587" y="473321"/>
            <a:ext cx="11390400" cy="387798"/>
          </a:xfrm>
          <a:prstGeom prst="rect">
            <a:avLst/>
          </a:prstGeom>
        </p:spPr>
        <p:txBody>
          <a:bodyPr vert="horz" wrap="square" lIns="0" tIns="0" rIns="0" bIns="0" anchor="b" anchorCtr="0">
            <a:spAutoFit/>
          </a:bodyPr>
          <a:lstStyle>
            <a:lvl1pPr algn="l" rtl="0">
              <a:lnSpc>
                <a:spcPct val="90000"/>
              </a:lnSpc>
              <a:defRPr sz="2800" b="1">
                <a:latin typeface="+mj-lt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A572BA97-79C6-4235-80EA-9A334C4923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0587" y="918791"/>
            <a:ext cx="11390400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rtl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Message Title</a:t>
            </a:r>
          </a:p>
        </p:txBody>
      </p:sp>
      <p:sp>
        <p:nvSpPr>
          <p:cNvPr id="14" name="Foliennummernplatzhalter 3">
            <a:extLst>
              <a:ext uri="{FF2B5EF4-FFF2-40B4-BE49-F238E27FC236}">
                <a16:creationId xmlns:a16="http://schemas.microsoft.com/office/drawing/2014/main" id="{BEC7A9A6-8187-43C6-AF33-D65F9E05BDF1}"/>
              </a:ext>
            </a:extLst>
          </p:cNvPr>
          <p:cNvSpPr txBox="1">
            <a:spLocks/>
          </p:cNvSpPr>
          <p:nvPr userDrawn="1"/>
        </p:nvSpPr>
        <p:spPr>
          <a:xfrm>
            <a:off x="11205636" y="6565614"/>
            <a:ext cx="602621" cy="169598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defPPr>
              <a:defRPr lang="de-DE"/>
            </a:defPPr>
            <a:lvl1pPr marL="0" algn="r" defTabSz="1219118" rtl="0" eaLnBrk="1" latinLnBrk="0" hangingPunct="1">
              <a:defRPr sz="1102" b="1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609558" algn="l" defTabSz="1219118" rtl="0" eaLnBrk="1" latinLnBrk="0" hangingPunct="1"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18" algn="l" defTabSz="1219118" rtl="0" eaLnBrk="1" latinLnBrk="0" hangingPunct="1"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676" algn="l" defTabSz="1219118" rtl="0" eaLnBrk="1" latinLnBrk="0" hangingPunct="1"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34" algn="l" defTabSz="1219118" rtl="0" eaLnBrk="1" latinLnBrk="0" hangingPunct="1"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792" algn="l" defTabSz="1219118" rtl="0" eaLnBrk="1" latinLnBrk="0" hangingPunct="1"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351" algn="l" defTabSz="1219118" rtl="0" eaLnBrk="1" latinLnBrk="0" hangingPunct="1"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10" algn="l" defTabSz="1219118" rtl="0" eaLnBrk="1" latinLnBrk="0" hangingPunct="1"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468" algn="l" defTabSz="1219118" rtl="0" eaLnBrk="1" latinLnBrk="0" hangingPunct="1"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DB26F9-95C9-4E41-B0DE-0AB76D961AE5}" type="slidenum">
              <a:rPr kumimoji="0" lang="de-DE" sz="1102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2191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de-DE" sz="1102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Gerade Verbindung 10">
            <a:extLst>
              <a:ext uri="{FF2B5EF4-FFF2-40B4-BE49-F238E27FC236}">
                <a16:creationId xmlns:a16="http://schemas.microsoft.com/office/drawing/2014/main" id="{0CE31657-28AB-2921-DE77-44325D2F2C72}"/>
              </a:ext>
            </a:extLst>
          </p:cNvPr>
          <p:cNvCxnSpPr>
            <a:cxnSpLocks/>
          </p:cNvCxnSpPr>
          <p:nvPr userDrawn="1"/>
        </p:nvCxnSpPr>
        <p:spPr>
          <a:xfrm>
            <a:off x="391086" y="6465278"/>
            <a:ext cx="11409829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6" name="Grafik 5">
            <a:extLst>
              <a:ext uri="{FF2B5EF4-FFF2-40B4-BE49-F238E27FC236}">
                <a16:creationId xmlns:a16="http://schemas.microsoft.com/office/drawing/2014/main" id="{B156F1D7-ADD2-6F81-049E-82EA6DA5AA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8431" t="10135" r="6432" b="9473"/>
          <a:stretch/>
        </p:blipFill>
        <p:spPr>
          <a:xfrm>
            <a:off x="9364717" y="6199187"/>
            <a:ext cx="1840919" cy="53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631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10">
            <a:extLst>
              <a:ext uri="{FF2B5EF4-FFF2-40B4-BE49-F238E27FC236}">
                <a16:creationId xmlns:a16="http://schemas.microsoft.com/office/drawing/2014/main" id="{58DE8099-A0EE-C3BA-D5EC-2417736AEBA4}"/>
              </a:ext>
            </a:extLst>
          </p:cNvPr>
          <p:cNvCxnSpPr>
            <a:cxnSpLocks/>
          </p:cNvCxnSpPr>
          <p:nvPr userDrawn="1"/>
        </p:nvCxnSpPr>
        <p:spPr>
          <a:xfrm>
            <a:off x="391086" y="6463861"/>
            <a:ext cx="11409829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" name="Gerade Verbindung 10">
            <a:extLst>
              <a:ext uri="{FF2B5EF4-FFF2-40B4-BE49-F238E27FC236}">
                <a16:creationId xmlns:a16="http://schemas.microsoft.com/office/drawing/2014/main" id="{66EB70E1-3FC5-6856-E7A2-67CE9D5C8679}"/>
              </a:ext>
            </a:extLst>
          </p:cNvPr>
          <p:cNvCxnSpPr>
            <a:cxnSpLocks/>
          </p:cNvCxnSpPr>
          <p:nvPr userDrawn="1"/>
        </p:nvCxnSpPr>
        <p:spPr>
          <a:xfrm>
            <a:off x="391086" y="394139"/>
            <a:ext cx="11409829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Titel 1">
            <a:extLst>
              <a:ext uri="{FF2B5EF4-FFF2-40B4-BE49-F238E27FC236}">
                <a16:creationId xmlns:a16="http://schemas.microsoft.com/office/drawing/2014/main" id="{47F2F4CF-CBE8-2707-911D-B9712C0DAE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1086" y="2620788"/>
            <a:ext cx="11390400" cy="387798"/>
          </a:xfrm>
          <a:prstGeom prst="rect">
            <a:avLst/>
          </a:prstGeom>
        </p:spPr>
        <p:txBody>
          <a:bodyPr vert="horz" wrap="square" lIns="0" tIns="0" rIns="0" bIns="0" anchor="b" anchorCtr="0">
            <a:spAutoFit/>
          </a:bodyPr>
          <a:lstStyle>
            <a:lvl1pPr algn="l" rtl="0">
              <a:lnSpc>
                <a:spcPct val="90000"/>
              </a:lnSpc>
              <a:defRPr sz="2800" b="1">
                <a:latin typeface="+mj-lt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2AA07B-182E-97AF-CA22-801DE54FF44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391086" y="1378607"/>
            <a:ext cx="3663892" cy="101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54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10">
            <a:extLst>
              <a:ext uri="{FF2B5EF4-FFF2-40B4-BE49-F238E27FC236}">
                <a16:creationId xmlns:a16="http://schemas.microsoft.com/office/drawing/2014/main" id="{58DE8099-A0EE-C3BA-D5EC-2417736AEBA4}"/>
              </a:ext>
            </a:extLst>
          </p:cNvPr>
          <p:cNvCxnSpPr>
            <a:cxnSpLocks/>
          </p:cNvCxnSpPr>
          <p:nvPr userDrawn="1"/>
        </p:nvCxnSpPr>
        <p:spPr>
          <a:xfrm>
            <a:off x="391086" y="6463861"/>
            <a:ext cx="11409829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" name="Gerade Verbindung 10">
            <a:extLst>
              <a:ext uri="{FF2B5EF4-FFF2-40B4-BE49-F238E27FC236}">
                <a16:creationId xmlns:a16="http://schemas.microsoft.com/office/drawing/2014/main" id="{66EB70E1-3FC5-6856-E7A2-67CE9D5C8679}"/>
              </a:ext>
            </a:extLst>
          </p:cNvPr>
          <p:cNvCxnSpPr>
            <a:cxnSpLocks/>
          </p:cNvCxnSpPr>
          <p:nvPr userDrawn="1"/>
        </p:nvCxnSpPr>
        <p:spPr>
          <a:xfrm>
            <a:off x="391086" y="394139"/>
            <a:ext cx="11409829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Titel 1">
            <a:extLst>
              <a:ext uri="{FF2B5EF4-FFF2-40B4-BE49-F238E27FC236}">
                <a16:creationId xmlns:a16="http://schemas.microsoft.com/office/drawing/2014/main" id="{47F2F4CF-CBE8-2707-911D-B9712C0DAE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1086" y="2820481"/>
            <a:ext cx="11390400" cy="387798"/>
          </a:xfrm>
          <a:prstGeom prst="rect">
            <a:avLst/>
          </a:prstGeom>
        </p:spPr>
        <p:txBody>
          <a:bodyPr vert="horz" wrap="square" lIns="0" tIns="0" rIns="0" bIns="0" anchor="b" anchorCtr="0">
            <a:spAutoFit/>
          </a:bodyPr>
          <a:lstStyle>
            <a:lvl1pPr algn="ctr" rtl="0">
              <a:lnSpc>
                <a:spcPct val="90000"/>
              </a:lnSpc>
              <a:defRPr sz="2800" b="1">
                <a:latin typeface="+mj-lt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313773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object 2"/>
          <p:cNvSpPr/>
          <p:nvPr userDrawn="1"/>
        </p:nvSpPr>
        <p:spPr>
          <a:xfrm>
            <a:off x="0" y="6375798"/>
            <a:ext cx="12192000" cy="482203"/>
          </a:xfrm>
          <a:custGeom>
            <a:avLst/>
            <a:gdLst/>
            <a:ahLst/>
            <a:cxnLst/>
            <a:rect l="l" t="t" r="r" b="b"/>
            <a:pathLst>
              <a:path w="13004800" h="6896100">
                <a:moveTo>
                  <a:pt x="0" y="6896100"/>
                </a:moveTo>
                <a:lnTo>
                  <a:pt x="13004800" y="6896100"/>
                </a:lnTo>
                <a:lnTo>
                  <a:pt x="13004800" y="0"/>
                </a:lnTo>
                <a:lnTo>
                  <a:pt x="0" y="0"/>
                </a:lnTo>
                <a:lnTo>
                  <a:pt x="0" y="68961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 sz="1467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Holder 4"/>
          <p:cNvSpPr>
            <a:spLocks noGrp="1"/>
          </p:cNvSpPr>
          <p:nvPr>
            <p:ph type="ftr" sz="quarter" idx="3"/>
          </p:nvPr>
        </p:nvSpPr>
        <p:spPr>
          <a:xfrm>
            <a:off x="2309813" y="6502959"/>
            <a:ext cx="8072438" cy="194311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Holder 5"/>
          <p:cNvSpPr>
            <a:spLocks noGrp="1"/>
          </p:cNvSpPr>
          <p:nvPr>
            <p:ph type="dt" sz="half" idx="2"/>
          </p:nvPr>
        </p:nvSpPr>
        <p:spPr>
          <a:xfrm>
            <a:off x="291465" y="6500816"/>
            <a:ext cx="1375411" cy="196453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Holder 6"/>
          <p:cNvSpPr>
            <a:spLocks noGrp="1"/>
          </p:cNvSpPr>
          <p:nvPr>
            <p:ph type="sldNum" sz="quarter" idx="10"/>
          </p:nvPr>
        </p:nvSpPr>
        <p:spPr>
          <a:xfrm>
            <a:off x="11096632" y="6526038"/>
            <a:ext cx="803910" cy="171233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‹N›</a:t>
            </a:fld>
            <a:endParaRPr lang="de-DE"/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>
          <a:xfrm>
            <a:off x="732166" y="3268267"/>
            <a:ext cx="10164372" cy="779700"/>
          </a:xfrm>
          <a:prstGeom prst="rect">
            <a:avLst/>
          </a:prstGeom>
        </p:spPr>
        <p:txBody>
          <a:bodyPr vert="horz"/>
          <a:lstStyle>
            <a:lvl1pPr>
              <a:defRPr sz="5332">
                <a:solidFill>
                  <a:schemeClr val="tx2"/>
                </a:solidFill>
                <a:latin typeface="+mj-lt"/>
              </a:defRPr>
            </a:lvl1pPr>
          </a:lstStyle>
          <a:p>
            <a:endParaRPr lang="de-DE"/>
          </a:p>
        </p:txBody>
      </p:sp>
      <p:sp>
        <p:nvSpPr>
          <p:cNvPr id="74" name="Holder 3"/>
          <p:cNvSpPr>
            <a:spLocks noGrp="1"/>
          </p:cNvSpPr>
          <p:nvPr>
            <p:ph type="body" idx="1"/>
          </p:nvPr>
        </p:nvSpPr>
        <p:spPr>
          <a:xfrm>
            <a:off x="881062" y="2931356"/>
            <a:ext cx="7715251" cy="401637"/>
          </a:xfrm>
          <a:prstGeom prst="rect">
            <a:avLst/>
          </a:prstGeom>
        </p:spPr>
        <p:txBody>
          <a:bodyPr lIns="0" tIns="0" rIns="0" bIns="0"/>
          <a:lstStyle>
            <a:lvl1pPr>
              <a:defRPr sz="2667" b="0" i="0" cap="small">
                <a:solidFill>
                  <a:schemeClr val="accent6"/>
                </a:solidFill>
                <a:latin typeface="+mj-lt"/>
                <a:cs typeface="DINPro"/>
              </a:defRPr>
            </a:lvl1pPr>
          </a:lstStyle>
          <a:p>
            <a:endParaRPr/>
          </a:p>
        </p:txBody>
      </p:sp>
      <p:sp>
        <p:nvSpPr>
          <p:cNvPr id="13" name="Textplatzhalter 30"/>
          <p:cNvSpPr>
            <a:spLocks noGrp="1"/>
          </p:cNvSpPr>
          <p:nvPr>
            <p:ph type="body" sz="quarter" idx="12" hasCustomPrompt="1"/>
          </p:nvPr>
        </p:nvSpPr>
        <p:spPr>
          <a:xfrm>
            <a:off x="7953382" y="370585"/>
            <a:ext cx="3786188" cy="246221"/>
          </a:xfrm>
          <a:prstGeom prst="rect">
            <a:avLst/>
          </a:prstGeom>
        </p:spPr>
        <p:txBody>
          <a:bodyPr vert="horz"/>
          <a:lstStyle>
            <a:lvl1pPr algn="r">
              <a:defRPr sz="1600" baseline="0">
                <a:solidFill>
                  <a:srgbClr val="7F7F7F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de-DE"/>
              <a:t>Institut/Zentrum für</a:t>
            </a:r>
          </a:p>
        </p:txBody>
      </p:sp>
      <p:sp>
        <p:nvSpPr>
          <p:cNvPr id="11" name="Untertitel 1"/>
          <p:cNvSpPr>
            <a:spLocks noGrp="1"/>
          </p:cNvSpPr>
          <p:nvPr>
            <p:ph type="subTitle" idx="4"/>
          </p:nvPr>
        </p:nvSpPr>
        <p:spPr>
          <a:xfrm>
            <a:off x="815413" y="4172839"/>
            <a:ext cx="8534400" cy="36933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723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925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5" r:id="rId3"/>
    <p:sldLayoutId id="2147483663" r:id="rId4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70201462-9A0A-14BB-801E-552879FDA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086" y="4340131"/>
            <a:ext cx="11390400" cy="1606594"/>
          </a:xfrm>
        </p:spPr>
        <p:txBody>
          <a:bodyPr/>
          <a:lstStyle/>
          <a:p>
            <a:r>
              <a:rPr lang="en-GB" dirty="0">
                <a:ea typeface="+mj-lt"/>
                <a:cs typeface="+mj-lt"/>
              </a:rPr>
              <a:t>Amazon Review Analyzer</a:t>
            </a:r>
            <a:br>
              <a:rPr lang="en-GB" dirty="0"/>
            </a:br>
            <a:br>
              <a:rPr lang="en-GB" dirty="0"/>
            </a:br>
            <a:r>
              <a:rPr lang="en-GB" sz="2000" b="0" dirty="0"/>
              <a:t>Introduction to Computer Science and Programming</a:t>
            </a:r>
            <a:br>
              <a:rPr lang="en-GB" sz="2000" b="0" dirty="0"/>
            </a:br>
            <a:r>
              <a:rPr lang="en-GB" sz="2000" b="0" dirty="0"/>
              <a:t>25. January 2024</a:t>
            </a:r>
            <a:br>
              <a:rPr lang="en-GB" sz="2000" b="0" dirty="0"/>
            </a:br>
            <a:r>
              <a:rPr lang="en-GB" sz="2000" b="0" dirty="0"/>
              <a:t>Florian </a:t>
            </a:r>
            <a:r>
              <a:rPr lang="en-GB" sz="2000" b="0" dirty="0" err="1"/>
              <a:t>Goldinger</a:t>
            </a:r>
            <a:r>
              <a:rPr lang="en-GB" sz="2000" b="0" dirty="0"/>
              <a:t>, Lara Filippone</a:t>
            </a:r>
            <a:endParaRPr lang="en-GB" b="0" dirty="0">
              <a:ea typeface="Calibri Light"/>
              <a:cs typeface="Calibri Light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BB32F77-8A5D-8C11-71E6-CBFF1E915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436" y="1476120"/>
            <a:ext cx="1663700" cy="1693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77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ED2A546-7E35-D930-31F5-27894D765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Agenda</a:t>
            </a:r>
          </a:p>
        </p:txBody>
      </p: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50A3F6D8-3C40-4BFC-07FE-9CD0971E15DB}"/>
              </a:ext>
            </a:extLst>
          </p:cNvPr>
          <p:cNvGrpSpPr/>
          <p:nvPr/>
        </p:nvGrpSpPr>
        <p:grpSpPr>
          <a:xfrm>
            <a:off x="2686221" y="2104292"/>
            <a:ext cx="6228239" cy="2659783"/>
            <a:chOff x="1617927" y="2536092"/>
            <a:chExt cx="6228239" cy="2659783"/>
          </a:xfrm>
        </p:grpSpPr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6031688D-CE96-E996-A14A-DF1B00375EE6}"/>
                </a:ext>
              </a:extLst>
            </p:cNvPr>
            <p:cNvGrpSpPr/>
            <p:nvPr/>
          </p:nvGrpSpPr>
          <p:grpSpPr>
            <a:xfrm>
              <a:off x="4819493" y="2624489"/>
              <a:ext cx="3026673" cy="2421465"/>
              <a:chOff x="4819493" y="2624489"/>
              <a:chExt cx="3026673" cy="2421465"/>
            </a:xfrm>
          </p:grpSpPr>
          <p:grpSp>
            <p:nvGrpSpPr>
              <p:cNvPr id="29" name="Gruppieren 28">
                <a:extLst>
                  <a:ext uri="{FF2B5EF4-FFF2-40B4-BE49-F238E27FC236}">
                    <a16:creationId xmlns:a16="http://schemas.microsoft.com/office/drawing/2014/main" id="{96B8106E-231D-20D7-9252-170F244E9BD7}"/>
                  </a:ext>
                </a:extLst>
              </p:cNvPr>
              <p:cNvGrpSpPr/>
              <p:nvPr/>
            </p:nvGrpSpPr>
            <p:grpSpPr>
              <a:xfrm>
                <a:off x="4819493" y="2624489"/>
                <a:ext cx="3008352" cy="408179"/>
                <a:chOff x="383792" y="2838289"/>
                <a:chExt cx="3008352" cy="408179"/>
              </a:xfrm>
            </p:grpSpPr>
            <p:sp>
              <p:nvSpPr>
                <p:cNvPr id="17" name="Abgerundetes Rechteck 16">
                  <a:extLst>
                    <a:ext uri="{FF2B5EF4-FFF2-40B4-BE49-F238E27FC236}">
                      <a16:creationId xmlns:a16="http://schemas.microsoft.com/office/drawing/2014/main" id="{D2E3E8FF-49D3-F194-684F-2200D50F6BF8}"/>
                    </a:ext>
                  </a:extLst>
                </p:cNvPr>
                <p:cNvSpPr/>
                <p:nvPr/>
              </p:nvSpPr>
              <p:spPr>
                <a:xfrm>
                  <a:off x="386185" y="2850468"/>
                  <a:ext cx="3005959" cy="39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Problem Pitch</a:t>
                  </a:r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3661B66A-4590-C1E0-8C9C-A0C1B6C863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3792" y="2838289"/>
                  <a:ext cx="396000" cy="39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ysClr val="windowText" lastClr="000000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31" name="Gruppieren 30">
                <a:extLst>
                  <a:ext uri="{FF2B5EF4-FFF2-40B4-BE49-F238E27FC236}">
                    <a16:creationId xmlns:a16="http://schemas.microsoft.com/office/drawing/2014/main" id="{0910B8DE-6F57-7849-DDED-0F505AA2C8D1}"/>
                  </a:ext>
                </a:extLst>
              </p:cNvPr>
              <p:cNvGrpSpPr/>
              <p:nvPr/>
            </p:nvGrpSpPr>
            <p:grpSpPr>
              <a:xfrm>
                <a:off x="4819493" y="3320701"/>
                <a:ext cx="3011479" cy="396000"/>
                <a:chOff x="121042" y="3543392"/>
                <a:chExt cx="3011479" cy="396000"/>
              </a:xfrm>
            </p:grpSpPr>
            <p:sp>
              <p:nvSpPr>
                <p:cNvPr id="19" name="Abgerundetes Rechteck 18">
                  <a:extLst>
                    <a:ext uri="{FF2B5EF4-FFF2-40B4-BE49-F238E27FC236}">
                      <a16:creationId xmlns:a16="http://schemas.microsoft.com/office/drawing/2014/main" id="{992565CC-3D6E-38C2-2C57-BFFDF752C05B}"/>
                    </a:ext>
                  </a:extLst>
                </p:cNvPr>
                <p:cNvSpPr/>
                <p:nvPr/>
              </p:nvSpPr>
              <p:spPr>
                <a:xfrm>
                  <a:off x="126562" y="3543392"/>
                  <a:ext cx="3005959" cy="39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Solution Overview</a:t>
                  </a:r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06486689-B665-37A4-1298-BA2431438F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1042" y="3543392"/>
                  <a:ext cx="396000" cy="39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ysClr val="windowText" lastClr="000000"/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32" name="Gruppieren 31">
                <a:extLst>
                  <a:ext uri="{FF2B5EF4-FFF2-40B4-BE49-F238E27FC236}">
                    <a16:creationId xmlns:a16="http://schemas.microsoft.com/office/drawing/2014/main" id="{2F1DB192-8ED7-E605-38E2-69FC5C4F8554}"/>
                  </a:ext>
                </a:extLst>
              </p:cNvPr>
              <p:cNvGrpSpPr/>
              <p:nvPr/>
            </p:nvGrpSpPr>
            <p:grpSpPr>
              <a:xfrm>
                <a:off x="4819493" y="4000069"/>
                <a:ext cx="3026673" cy="400665"/>
                <a:chOff x="-78648" y="4288866"/>
                <a:chExt cx="3026673" cy="400665"/>
              </a:xfrm>
            </p:grpSpPr>
            <p:sp>
              <p:nvSpPr>
                <p:cNvPr id="21" name="Abgerundetes Rechteck 20">
                  <a:extLst>
                    <a:ext uri="{FF2B5EF4-FFF2-40B4-BE49-F238E27FC236}">
                      <a16:creationId xmlns:a16="http://schemas.microsoft.com/office/drawing/2014/main" id="{77C66D66-C8AD-A282-5FF4-F38D2D7D81AE}"/>
                    </a:ext>
                  </a:extLst>
                </p:cNvPr>
                <p:cNvSpPr/>
                <p:nvPr/>
              </p:nvSpPr>
              <p:spPr>
                <a:xfrm>
                  <a:off x="-57934" y="4293531"/>
                  <a:ext cx="3005959" cy="39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Live Demonstration</a:t>
                  </a:r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43FE3FC1-6E90-7AE8-FF04-B47AC1D222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-78648" y="4288866"/>
                  <a:ext cx="396000" cy="39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ysClr val="windowText" lastClr="000000"/>
                      </a:solidFill>
                    </a:rPr>
                    <a:t>3</a:t>
                  </a:r>
                </a:p>
              </p:txBody>
            </p:sp>
          </p:grpSp>
          <p:grpSp>
            <p:nvGrpSpPr>
              <p:cNvPr id="33" name="Gruppieren 32">
                <a:extLst>
                  <a:ext uri="{FF2B5EF4-FFF2-40B4-BE49-F238E27FC236}">
                    <a16:creationId xmlns:a16="http://schemas.microsoft.com/office/drawing/2014/main" id="{67FE0CBD-4A50-621A-2E20-82FC381086F3}"/>
                  </a:ext>
                </a:extLst>
              </p:cNvPr>
              <p:cNvGrpSpPr/>
              <p:nvPr/>
            </p:nvGrpSpPr>
            <p:grpSpPr>
              <a:xfrm>
                <a:off x="4819493" y="4649954"/>
                <a:ext cx="3008352" cy="396000"/>
                <a:chOff x="121042" y="4828634"/>
                <a:chExt cx="3008352" cy="396000"/>
              </a:xfrm>
            </p:grpSpPr>
            <p:sp>
              <p:nvSpPr>
                <p:cNvPr id="23" name="Abgerundetes Rechteck 22">
                  <a:extLst>
                    <a:ext uri="{FF2B5EF4-FFF2-40B4-BE49-F238E27FC236}">
                      <a16:creationId xmlns:a16="http://schemas.microsoft.com/office/drawing/2014/main" id="{7B22F33C-BFF2-BF45-D8E8-B2862068B916}"/>
                    </a:ext>
                  </a:extLst>
                </p:cNvPr>
                <p:cNvSpPr/>
                <p:nvPr/>
              </p:nvSpPr>
              <p:spPr>
                <a:xfrm>
                  <a:off x="123435" y="4828634"/>
                  <a:ext cx="3005959" cy="39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Q&amp;A</a:t>
                  </a: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CC68CAB7-2BFB-CD20-B3AA-BDDFCCD2A5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1042" y="4828634"/>
                  <a:ext cx="396000" cy="39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ysClr val="windowText" lastClr="000000"/>
                      </a:solidFill>
                    </a:rPr>
                    <a:t>4</a:t>
                  </a:r>
                </a:p>
              </p:txBody>
            </p:sp>
          </p:grpSp>
        </p:grp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EDCB756-EB4F-E003-9BFC-8CE134FB5C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17927" y="2536092"/>
              <a:ext cx="2659783" cy="26597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Agenda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3833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59D9E2-A28B-96AB-7814-417C67287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87" y="473321"/>
            <a:ext cx="11390400" cy="387798"/>
          </a:xfrm>
        </p:spPr>
        <p:txBody>
          <a:bodyPr/>
          <a:lstStyle/>
          <a:p>
            <a:r>
              <a:rPr lang="en-GB" dirty="0"/>
              <a:t>Problem Pitch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41C9FF2-5971-3591-9201-B4B574F78B52}"/>
              </a:ext>
            </a:extLst>
          </p:cNvPr>
          <p:cNvSpPr txBox="1"/>
          <p:nvPr/>
        </p:nvSpPr>
        <p:spPr>
          <a:xfrm>
            <a:off x="395931" y="1576362"/>
            <a:ext cx="11390553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sz="2000" dirty="0">
              <a:ea typeface="Calibri"/>
              <a:cs typeface="Calibri"/>
            </a:endParaRPr>
          </a:p>
          <a:p>
            <a:r>
              <a:rPr lang="en-US" sz="2000" b="1" dirty="0">
                <a:ea typeface="Calibri"/>
                <a:cs typeface="Calibri"/>
              </a:rPr>
              <a:t>Vast Number of Reviews</a:t>
            </a:r>
          </a:p>
          <a:p>
            <a:r>
              <a:rPr lang="en-US" sz="2000" dirty="0">
                <a:ea typeface="Calibri"/>
                <a:cs typeface="Calibri"/>
              </a:rPr>
              <a:t>-Online platforms like Amazon have products with thousands of reviews.</a:t>
            </a:r>
          </a:p>
          <a:p>
            <a:endParaRPr lang="en-US" sz="2000" dirty="0">
              <a:ea typeface="Calibri"/>
              <a:cs typeface="Calibri"/>
            </a:endParaRPr>
          </a:p>
          <a:p>
            <a:r>
              <a:rPr lang="en-US" sz="2000" b="1" dirty="0">
                <a:ea typeface="Calibri"/>
                <a:cs typeface="Calibri"/>
              </a:rPr>
              <a:t>Challenge in Insight Extraction</a:t>
            </a:r>
          </a:p>
          <a:p>
            <a:r>
              <a:rPr lang="en-US" sz="2000" dirty="0">
                <a:ea typeface="Calibri"/>
                <a:cs typeface="Calibri"/>
              </a:rPr>
              <a:t>-Difficult to gain valuable insights from a large volume of reviews.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ea typeface="Calibri"/>
              <a:cs typeface="Calibri"/>
            </a:endParaRPr>
          </a:p>
          <a:p>
            <a:r>
              <a:rPr lang="en-US" sz="2000" b="1" dirty="0">
                <a:ea typeface="Calibri"/>
                <a:cs typeface="Calibri"/>
              </a:rPr>
              <a:t>Lack of Automated Services</a:t>
            </a:r>
            <a:r>
              <a:rPr lang="en-US" sz="2000" dirty="0">
                <a:ea typeface="Calibri"/>
                <a:cs typeface="Calibri"/>
              </a:rPr>
              <a:t>:</a:t>
            </a:r>
          </a:p>
          <a:p>
            <a:r>
              <a:rPr lang="en-US" sz="2000" dirty="0">
                <a:ea typeface="Calibri"/>
                <a:cs typeface="Calibri"/>
              </a:rPr>
              <a:t>-Amazon does not offer a service to manage and analyze this information in an automated and efficient way.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ea typeface="Calibri"/>
              <a:cs typeface="Calibri"/>
            </a:endParaRPr>
          </a:p>
          <a:p>
            <a:r>
              <a:rPr lang="en-US" sz="2000" b="1" dirty="0">
                <a:ea typeface="Calibri"/>
                <a:cs typeface="Calibri"/>
              </a:rPr>
              <a:t>Limitations of Star Ratings</a:t>
            </a:r>
            <a:r>
              <a:rPr lang="en-US" sz="2000" dirty="0">
                <a:ea typeface="Calibri"/>
                <a:cs typeface="Calibri"/>
              </a:rPr>
              <a:t>:</a:t>
            </a:r>
          </a:p>
          <a:p>
            <a:r>
              <a:rPr lang="en-US" sz="2000" dirty="0">
                <a:ea typeface="Calibri"/>
                <a:cs typeface="Calibri"/>
              </a:rPr>
              <a:t>-Star ratings only provide limited information. Need for deeper insights into sentiment and keywords.</a:t>
            </a:r>
            <a:endParaRPr lang="it-IT" sz="2000" dirty="0">
              <a:ea typeface="Calibri"/>
              <a:cs typeface="Calibri"/>
            </a:endParaRPr>
          </a:p>
        </p:txBody>
      </p:sp>
      <p:sp>
        <p:nvSpPr>
          <p:cNvPr id="3" name="Textplatzhalter 11">
            <a:extLst>
              <a:ext uri="{FF2B5EF4-FFF2-40B4-BE49-F238E27FC236}">
                <a16:creationId xmlns:a16="http://schemas.microsoft.com/office/drawing/2014/main" id="{345535CD-59E8-0CA5-3D07-E020B6EA9F5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0587" y="918791"/>
            <a:ext cx="11390400" cy="249299"/>
          </a:xfrm>
        </p:spPr>
        <p:txBody>
          <a:bodyPr/>
          <a:lstStyle/>
          <a:p>
            <a:r>
              <a:rPr lang="en-GB" dirty="0"/>
              <a:t>The Problem</a:t>
            </a:r>
          </a:p>
        </p:txBody>
      </p:sp>
    </p:spTree>
    <p:extLst>
      <p:ext uri="{BB962C8B-B14F-4D97-AF65-F5344CB8AC3E}">
        <p14:creationId xmlns:p14="http://schemas.microsoft.com/office/powerpoint/2010/main" val="834141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59D9E2-A28B-96AB-7814-417C67287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87" y="473321"/>
            <a:ext cx="11390400" cy="387798"/>
          </a:xfrm>
        </p:spPr>
        <p:txBody>
          <a:bodyPr/>
          <a:lstStyle/>
          <a:p>
            <a:r>
              <a:rPr lang="en-GB" dirty="0"/>
              <a:t>Problem Pitch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41C9FF2-5971-3591-9201-B4B574F78B52}"/>
              </a:ext>
            </a:extLst>
          </p:cNvPr>
          <p:cNvSpPr txBox="1"/>
          <p:nvPr/>
        </p:nvSpPr>
        <p:spPr>
          <a:xfrm>
            <a:off x="395931" y="1716525"/>
            <a:ext cx="11390553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Impact on Product Management and Development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/>
              <a:cs typeface="Calibri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/>
              <a:cs typeface="Calibri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-Rapid market evolution requires quick adaptation based on customer feedback.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-Ineffective response to customer preferences can lead to loss of market share.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/>
              <a:cs typeface="Calibri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/>
              <a:cs typeface="Calibri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Importance for Customer Service Teams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/>
              <a:cs typeface="Calibri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-Delays in resolving customer issues can negatively impact satisfaction and loyalty.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-Inefficiencies in handling complaints can damage brand reputation.</a:t>
            </a:r>
            <a:endParaRPr kumimoji="0" lang="it-IT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/>
              <a:cs typeface="Calibri"/>
            </a:endParaRPr>
          </a:p>
        </p:txBody>
      </p:sp>
      <p:sp>
        <p:nvSpPr>
          <p:cNvPr id="3" name="Textplatzhalter 11">
            <a:extLst>
              <a:ext uri="{FF2B5EF4-FFF2-40B4-BE49-F238E27FC236}">
                <a16:creationId xmlns:a16="http://schemas.microsoft.com/office/drawing/2014/main" id="{345535CD-59E8-0CA5-3D07-E020B6EA9F5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0587" y="918791"/>
            <a:ext cx="11390400" cy="249299"/>
          </a:xfrm>
        </p:spPr>
        <p:txBody>
          <a:bodyPr/>
          <a:lstStyle/>
          <a:p>
            <a:r>
              <a:rPr lang="en-GB" dirty="0"/>
              <a:t>Relevance of the Problem</a:t>
            </a:r>
          </a:p>
        </p:txBody>
      </p:sp>
    </p:spTree>
    <p:extLst>
      <p:ext uri="{BB962C8B-B14F-4D97-AF65-F5344CB8AC3E}">
        <p14:creationId xmlns:p14="http://schemas.microsoft.com/office/powerpoint/2010/main" val="3356195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59D9E2-A28B-96AB-7814-417C67287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87" y="473321"/>
            <a:ext cx="11390400" cy="387798"/>
          </a:xfrm>
        </p:spPr>
        <p:txBody>
          <a:bodyPr/>
          <a:lstStyle/>
          <a:p>
            <a:r>
              <a:rPr lang="en-GB" dirty="0"/>
              <a:t>Solution Overview </a:t>
            </a:r>
          </a:p>
        </p:txBody>
      </p:sp>
      <p:sp>
        <p:nvSpPr>
          <p:cNvPr id="3" name="Textplatzhalter 11">
            <a:extLst>
              <a:ext uri="{FF2B5EF4-FFF2-40B4-BE49-F238E27FC236}">
                <a16:creationId xmlns:a16="http://schemas.microsoft.com/office/drawing/2014/main" id="{345535CD-59E8-0CA5-3D07-E020B6EA9F5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0587" y="918791"/>
            <a:ext cx="11390400" cy="249299"/>
          </a:xfrm>
        </p:spPr>
        <p:txBody>
          <a:bodyPr/>
          <a:lstStyle/>
          <a:p>
            <a:r>
              <a:rPr lang="en-GB" dirty="0"/>
              <a:t>GUI with different features  </a:t>
            </a:r>
          </a:p>
        </p:txBody>
      </p:sp>
      <p:sp>
        <p:nvSpPr>
          <p:cNvPr id="7" name="CasellaDiTesto 3">
            <a:extLst>
              <a:ext uri="{FF2B5EF4-FFF2-40B4-BE49-F238E27FC236}">
                <a16:creationId xmlns:a16="http://schemas.microsoft.com/office/drawing/2014/main" id="{F34D82F0-170F-5A02-BD0D-CF748DD3818D}"/>
              </a:ext>
            </a:extLst>
          </p:cNvPr>
          <p:cNvSpPr txBox="1"/>
          <p:nvPr/>
        </p:nvSpPr>
        <p:spPr>
          <a:xfrm>
            <a:off x="7225386" y="1206627"/>
            <a:ext cx="5369734" cy="50475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Amazon Search Feature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500" dirty="0">
                <a:solidFill>
                  <a:prstClr val="black"/>
                </a:solidFill>
                <a:latin typeface="Calibri" panose="020F0502020204030204"/>
                <a:ea typeface="Calibri"/>
                <a:cs typeface="Calibri"/>
              </a:rPr>
              <a:t>- </a:t>
            </a:r>
            <a:r>
              <a:rPr kumimoji="0" lang="en-US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Keyword / ASIN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200" b="1" dirty="0">
              <a:solidFill>
                <a:prstClr val="black"/>
              </a:solidFill>
              <a:latin typeface="Calibri" panose="020F0502020204030204"/>
              <a:ea typeface="Calibri"/>
              <a:cs typeface="Calibri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b="1" dirty="0">
                <a:solidFill>
                  <a:prstClr val="black"/>
                </a:solidFill>
                <a:latin typeface="Calibri" panose="020F0502020204030204"/>
                <a:ea typeface="Calibri"/>
                <a:cs typeface="Calibri"/>
              </a:rPr>
              <a:t>Product Description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- Scraping / Various HTML formats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/>
              <a:cs typeface="Calibri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b="1" dirty="0">
                <a:solidFill>
                  <a:prstClr val="black"/>
                </a:solidFill>
                <a:latin typeface="Calibri" panose="020F0502020204030204"/>
                <a:ea typeface="Calibri"/>
                <a:cs typeface="Calibri"/>
              </a:rPr>
              <a:t>Scraping Amazon Reviews 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/>
              <a:cs typeface="Calibri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/>
              <a:cs typeface="Calibri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b="1" dirty="0">
                <a:solidFill>
                  <a:prstClr val="black"/>
                </a:solidFill>
                <a:latin typeface="Calibri" panose="020F0502020204030204"/>
                <a:ea typeface="Calibri"/>
                <a:cs typeface="Calibri"/>
              </a:rPr>
              <a:t>Sentiment Analysis (Score, Graphical)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500" dirty="0">
                <a:solidFill>
                  <a:prstClr val="black"/>
                </a:solidFill>
                <a:latin typeface="Calibri" panose="020F0502020204030204"/>
                <a:ea typeface="Calibri"/>
                <a:cs typeface="Calibri"/>
              </a:rPr>
              <a:t>- Subjectivity/Polarity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500" dirty="0">
                <a:solidFill>
                  <a:prstClr val="black"/>
                </a:solidFill>
                <a:latin typeface="Calibri" panose="020F0502020204030204"/>
                <a:ea typeface="Calibri"/>
                <a:cs typeface="Calibri"/>
              </a:rPr>
              <a:t>- Visual representation of average polarity (red, orange, green)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/>
              <a:cs typeface="Calibri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Review Summary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500" dirty="0">
                <a:solidFill>
                  <a:prstClr val="black"/>
                </a:solidFill>
                <a:latin typeface="Calibri" panose="020F0502020204030204"/>
                <a:ea typeface="Calibri"/>
                <a:cs typeface="Calibri"/>
              </a:rPr>
              <a:t>- Generative AI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200" dirty="0">
              <a:solidFill>
                <a:prstClr val="black"/>
              </a:solidFill>
              <a:latin typeface="Calibri" panose="020F0502020204030204"/>
              <a:ea typeface="Calibri"/>
              <a:cs typeface="Calibri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Product Improvement Suggestions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500" dirty="0">
                <a:solidFill>
                  <a:prstClr val="black"/>
                </a:solidFill>
                <a:latin typeface="Calibri" panose="020F0502020204030204"/>
                <a:ea typeface="Calibri"/>
                <a:cs typeface="Calibri"/>
              </a:rPr>
              <a:t>- Generative AI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200" dirty="0">
              <a:solidFill>
                <a:prstClr val="black"/>
              </a:solidFill>
              <a:latin typeface="Calibri" panose="020F0502020204030204"/>
              <a:ea typeface="Calibri"/>
              <a:cs typeface="Calibri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WorldCloud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500" dirty="0">
                <a:solidFill>
                  <a:prstClr val="black"/>
                </a:solidFill>
                <a:latin typeface="Calibri" panose="020F0502020204030204"/>
                <a:ea typeface="Calibri"/>
                <a:cs typeface="Calibri"/>
              </a:rPr>
              <a:t>- Key Words </a:t>
            </a:r>
            <a:endParaRPr kumimoji="0" lang="en-US" sz="15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/>
              <a:cs typeface="Calibri"/>
            </a:endParaRP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BE33299C-6BF1-52B9-FF7E-8EB50544B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87" y="1511452"/>
            <a:ext cx="6619479" cy="383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77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59D9E2-A28B-96AB-7814-417C67287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87" y="473321"/>
            <a:ext cx="11390400" cy="387798"/>
          </a:xfrm>
        </p:spPr>
        <p:txBody>
          <a:bodyPr/>
          <a:lstStyle/>
          <a:p>
            <a:r>
              <a:rPr lang="en-GB" dirty="0"/>
              <a:t>Solution Overview 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41C9FF2-5971-3591-9201-B4B574F78B52}"/>
              </a:ext>
            </a:extLst>
          </p:cNvPr>
          <p:cNvSpPr txBox="1"/>
          <p:nvPr/>
        </p:nvSpPr>
        <p:spPr>
          <a:xfrm>
            <a:off x="385173" y="1470719"/>
            <a:ext cx="11390553" cy="45858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b="1" dirty="0">
                <a:solidFill>
                  <a:prstClr val="black"/>
                </a:solidFill>
                <a:latin typeface="Calibri" panose="020F0502020204030204"/>
                <a:ea typeface="Calibri"/>
                <a:cs typeface="Calibri"/>
              </a:rPr>
              <a:t>Graphical User Interface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800" b="1" dirty="0">
              <a:solidFill>
                <a:prstClr val="black"/>
              </a:solidFill>
              <a:latin typeface="Calibri" panose="020F0502020204030204"/>
              <a:ea typeface="Calibri"/>
              <a:cs typeface="Calibri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500" dirty="0">
                <a:solidFill>
                  <a:prstClr val="black"/>
                </a:solidFill>
                <a:latin typeface="Calibri" panose="020F0502020204030204"/>
                <a:ea typeface="Calibri"/>
                <a:cs typeface="Calibri"/>
              </a:rPr>
              <a:t>- </a:t>
            </a:r>
            <a:r>
              <a:rPr lang="en-US" sz="1500" dirty="0" err="1">
                <a:solidFill>
                  <a:prstClr val="black"/>
                </a:solidFill>
                <a:latin typeface="Calibri" panose="020F0502020204030204"/>
                <a:ea typeface="Calibri"/>
                <a:cs typeface="Calibri"/>
              </a:rPr>
              <a:t>Tkinter</a:t>
            </a:r>
            <a:endParaRPr lang="en-US" sz="1500" dirty="0">
              <a:solidFill>
                <a:prstClr val="black"/>
              </a:solidFill>
              <a:latin typeface="Calibri" panose="020F0502020204030204"/>
              <a:ea typeface="Calibri"/>
              <a:cs typeface="Calibri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200" dirty="0">
              <a:solidFill>
                <a:prstClr val="black"/>
              </a:solidFill>
              <a:latin typeface="Calibri" panose="020F0502020204030204"/>
              <a:ea typeface="Calibri"/>
              <a:cs typeface="Calibri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b="1" dirty="0" err="1">
                <a:solidFill>
                  <a:prstClr val="black"/>
                </a:solidFill>
                <a:latin typeface="Calibri" panose="020F0502020204030204"/>
                <a:ea typeface="Calibri"/>
                <a:cs typeface="Calibri"/>
              </a:rPr>
              <a:t>Webscraping</a:t>
            </a:r>
            <a:r>
              <a:rPr lang="en-US" sz="2000" b="1" dirty="0">
                <a:solidFill>
                  <a:prstClr val="black"/>
                </a:solidFill>
                <a:latin typeface="Calibri" panose="020F0502020204030204"/>
                <a:ea typeface="Calibri"/>
                <a:cs typeface="Calibri"/>
              </a:rPr>
              <a:t> Techniques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800" b="1" dirty="0">
              <a:solidFill>
                <a:prstClr val="black"/>
              </a:solidFill>
              <a:latin typeface="Calibri" panose="020F0502020204030204"/>
              <a:ea typeface="Calibri"/>
              <a:cs typeface="Calibri"/>
            </a:endParaRPr>
          </a:p>
          <a:p>
            <a:pPr>
              <a:defRPr/>
            </a:pPr>
            <a:r>
              <a:rPr lang="en-US" sz="1500" dirty="0">
                <a:solidFill>
                  <a:prstClr val="black"/>
                </a:solidFill>
                <a:latin typeface="Calibri" panose="020F0502020204030204"/>
                <a:ea typeface="Calibri"/>
                <a:cs typeface="Calibri"/>
              </a:rPr>
              <a:t>- </a:t>
            </a:r>
            <a:r>
              <a:rPr lang="en-US" sz="1500" dirty="0" err="1">
                <a:solidFill>
                  <a:prstClr val="black"/>
                </a:solidFill>
                <a:latin typeface="Calibri" panose="020F0502020204030204"/>
                <a:ea typeface="Calibri"/>
                <a:cs typeface="Calibri"/>
              </a:rPr>
              <a:t>BeautifulSoup</a:t>
            </a:r>
            <a:r>
              <a:rPr lang="en-US" sz="1500" dirty="0">
                <a:solidFill>
                  <a:prstClr val="black"/>
                </a:solidFill>
                <a:latin typeface="Calibri" panose="020F0502020204030204"/>
                <a:ea typeface="Calibri"/>
                <a:cs typeface="Calibri"/>
              </a:rPr>
              <a:t> </a:t>
            </a:r>
          </a:p>
          <a:p>
            <a:pPr>
              <a:defRPr/>
            </a:pPr>
            <a:r>
              <a:rPr lang="en-US" sz="1500" dirty="0">
                <a:solidFill>
                  <a:prstClr val="black"/>
                </a:solidFill>
                <a:latin typeface="Calibri" panose="020F0502020204030204"/>
                <a:ea typeface="Calibri"/>
                <a:cs typeface="Calibri"/>
              </a:rPr>
              <a:t>- Used for: Amazon search, Product Description, Reviews </a:t>
            </a:r>
          </a:p>
          <a:p>
            <a:pPr>
              <a:defRPr/>
            </a:pPr>
            <a:r>
              <a:rPr lang="en-US" sz="1500" dirty="0">
                <a:solidFill>
                  <a:prstClr val="black"/>
                </a:solidFill>
                <a:latin typeface="Calibri" panose="020F0502020204030204"/>
                <a:ea typeface="Calibri"/>
                <a:cs typeface="Calibri"/>
              </a:rPr>
              <a:t>- Diverse structure of Amazon pages (analysis of Amazon search function, exploration of different structures of html code)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/>
              <a:cs typeface="Calibri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b="1" dirty="0">
                <a:solidFill>
                  <a:prstClr val="black"/>
                </a:solidFill>
                <a:latin typeface="Calibri" panose="020F0502020204030204"/>
                <a:ea typeface="Calibri"/>
                <a:cs typeface="Calibri"/>
              </a:rPr>
              <a:t>Sentiment Analysis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800" b="1" dirty="0">
              <a:solidFill>
                <a:prstClr val="black"/>
              </a:solidFill>
              <a:latin typeface="Calibri" panose="020F0502020204030204"/>
              <a:ea typeface="Calibri"/>
              <a:cs typeface="Calibri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- </a:t>
            </a:r>
            <a:r>
              <a:rPr kumimoji="0" lang="en-US" sz="15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TextBlob</a:t>
            </a:r>
            <a:r>
              <a:rPr kumimoji="0" lang="en-US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500" dirty="0">
                <a:solidFill>
                  <a:prstClr val="black"/>
                </a:solidFill>
                <a:latin typeface="Calibri" panose="020F0502020204030204"/>
                <a:ea typeface="Calibri"/>
                <a:cs typeface="Calibri"/>
              </a:rPr>
              <a:t>- Score / Visual representation / Filter function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200" dirty="0">
              <a:solidFill>
                <a:prstClr val="black"/>
              </a:solidFill>
              <a:latin typeface="Calibri" panose="020F0502020204030204"/>
              <a:ea typeface="Calibri"/>
              <a:cs typeface="Calibri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b="1" dirty="0">
                <a:solidFill>
                  <a:prstClr val="black"/>
                </a:solidFill>
                <a:latin typeface="Calibri" panose="020F0502020204030204"/>
                <a:cs typeface="Calibri"/>
              </a:rPr>
              <a:t>Generative AI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800" b="1" dirty="0">
              <a:solidFill>
                <a:prstClr val="black"/>
              </a:solidFill>
              <a:latin typeface="Calibri" panose="020F0502020204030204"/>
              <a:cs typeface="Calibri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-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OpenAI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 API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500" dirty="0">
                <a:solidFill>
                  <a:prstClr val="black"/>
                </a:solidFill>
                <a:latin typeface="Calibri" panose="020F0502020204030204"/>
                <a:ea typeface="Calibri"/>
                <a:cs typeface="Calibri"/>
              </a:rPr>
              <a:t>- Used for: Summary of Reviews / Suggestions for product improvement 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/>
              <a:cs typeface="Calibri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200" dirty="0">
              <a:solidFill>
                <a:prstClr val="black"/>
              </a:solidFill>
              <a:latin typeface="Calibri" panose="020F0502020204030204"/>
              <a:ea typeface="Calibri"/>
              <a:cs typeface="Calibri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/>
              <a:cs typeface="Calibri"/>
            </a:endParaRPr>
          </a:p>
        </p:txBody>
      </p:sp>
      <p:sp>
        <p:nvSpPr>
          <p:cNvPr id="3" name="Textplatzhalter 11">
            <a:extLst>
              <a:ext uri="{FF2B5EF4-FFF2-40B4-BE49-F238E27FC236}">
                <a16:creationId xmlns:a16="http://schemas.microsoft.com/office/drawing/2014/main" id="{345535CD-59E8-0CA5-3D07-E020B6EA9F5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0587" y="918791"/>
            <a:ext cx="11390400" cy="249299"/>
          </a:xfrm>
        </p:spPr>
        <p:txBody>
          <a:bodyPr/>
          <a:lstStyle/>
          <a:p>
            <a:r>
              <a:rPr lang="en-GB" dirty="0"/>
              <a:t>Technology / Techniques </a:t>
            </a:r>
          </a:p>
        </p:txBody>
      </p:sp>
    </p:spTree>
    <p:extLst>
      <p:ext uri="{BB962C8B-B14F-4D97-AF65-F5344CB8AC3E}">
        <p14:creationId xmlns:p14="http://schemas.microsoft.com/office/powerpoint/2010/main" val="547031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59D9E2-A28B-96AB-7814-417C67287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87" y="473321"/>
            <a:ext cx="11390400" cy="387798"/>
          </a:xfrm>
        </p:spPr>
        <p:txBody>
          <a:bodyPr/>
          <a:lstStyle/>
          <a:p>
            <a:r>
              <a:rPr lang="en-GB" dirty="0"/>
              <a:t>Solution Overview 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41C9FF2-5971-3591-9201-B4B574F78B52}"/>
              </a:ext>
            </a:extLst>
          </p:cNvPr>
          <p:cNvSpPr txBox="1"/>
          <p:nvPr/>
        </p:nvSpPr>
        <p:spPr>
          <a:xfrm>
            <a:off x="395931" y="1716525"/>
            <a:ext cx="11390553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prstClr val="black"/>
                </a:solidFill>
                <a:latin typeface="Calibri" panose="020F0502020204030204"/>
                <a:cs typeface="Calibri"/>
              </a:rPr>
              <a:t>GUI entry point to access the different features:</a:t>
            </a:r>
          </a:p>
          <a:p>
            <a:pPr marL="285750" indent="-285750">
              <a:buFont typeface="Arial"/>
              <a:buChar char="•"/>
              <a:defRPr/>
            </a:pPr>
            <a:endParaRPr lang="en-GB" sz="2000" dirty="0">
              <a:solidFill>
                <a:prstClr val="black"/>
              </a:solidFill>
              <a:latin typeface="Calibri" panose="020F0502020204030204"/>
              <a:cs typeface="Calibri"/>
            </a:endParaRPr>
          </a:p>
          <a:p>
            <a:pPr>
              <a:defRPr/>
            </a:pPr>
            <a:r>
              <a:rPr lang="en-GB" sz="2000" dirty="0">
                <a:solidFill>
                  <a:prstClr val="black"/>
                </a:solidFill>
                <a:latin typeface="Calibri" panose="020F0502020204030204"/>
                <a:cs typeface="Calibri"/>
              </a:rPr>
              <a:t>-Search for dedicated products is possible using keywords or ASIN, replicating the familiar Amazon homepage.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  <a:ea typeface="Calibri"/>
              <a:cs typeface="Calibri"/>
            </a:endParaRPr>
          </a:p>
          <a:p>
            <a:pPr>
              <a:defRPr/>
            </a:pPr>
            <a:r>
              <a:rPr lang="en-GB" sz="2000" dirty="0">
                <a:solidFill>
                  <a:prstClr val="black"/>
                </a:solidFill>
                <a:latin typeface="Calibri" panose="020F0502020204030204"/>
                <a:cs typeface="Calibri"/>
              </a:rPr>
              <a:t>-Retrieve automated analysis of reviews along with its graphical representation.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  <a:ea typeface="Calibri"/>
              <a:cs typeface="Calibri"/>
            </a:endParaRPr>
          </a:p>
          <a:p>
            <a:pPr>
              <a:defRPr/>
            </a:pPr>
            <a:r>
              <a:rPr lang="en-GB" sz="2000" dirty="0">
                <a:solidFill>
                  <a:prstClr val="black"/>
                </a:solidFill>
                <a:latin typeface="Calibri" panose="020F0502020204030204"/>
                <a:cs typeface="Calibri"/>
              </a:rPr>
              <a:t>-Seamless integration of various technologies, including web scraping, sentiment analysis, and generative AI.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/>
              <a:cs typeface="Calibri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/>
              <a:cs typeface="Calibri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/>
              <a:cs typeface="Calibri"/>
            </a:endParaRPr>
          </a:p>
        </p:txBody>
      </p:sp>
      <p:sp>
        <p:nvSpPr>
          <p:cNvPr id="3" name="Textplatzhalter 11">
            <a:extLst>
              <a:ext uri="{FF2B5EF4-FFF2-40B4-BE49-F238E27FC236}">
                <a16:creationId xmlns:a16="http://schemas.microsoft.com/office/drawing/2014/main" id="{345535CD-59E8-0CA5-3D07-E020B6EA9F5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0587" y="918791"/>
            <a:ext cx="11390400" cy="249299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7964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59D9E2-A28B-96AB-7814-417C67287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87" y="473321"/>
            <a:ext cx="11390400" cy="387798"/>
          </a:xfrm>
        </p:spPr>
        <p:txBody>
          <a:bodyPr/>
          <a:lstStyle/>
          <a:p>
            <a:r>
              <a:rPr lang="en-US" dirty="0"/>
              <a:t>Live Demonstration</a:t>
            </a:r>
            <a:endParaRPr lang="en-GB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F48904A9-7EAE-8284-456D-6085C897477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wrap="square" lIns="0" tIns="0" rIns="0" bIns="0" anchor="t">
            <a:spAutoFit/>
          </a:bodyPr>
          <a:lstStyle/>
          <a:p>
            <a:endParaRPr lang="en-GB" dirty="0">
              <a:ea typeface="Calibri"/>
              <a:cs typeface="Calibri"/>
            </a:endParaRPr>
          </a:p>
        </p:txBody>
      </p:sp>
      <p:sp>
        <p:nvSpPr>
          <p:cNvPr id="5" name="Textfeld 9">
            <a:extLst>
              <a:ext uri="{FF2B5EF4-FFF2-40B4-BE49-F238E27FC236}">
                <a16:creationId xmlns:a16="http://schemas.microsoft.com/office/drawing/2014/main" id="{90C21D3F-128D-4FBE-9E2B-468F55E650C7}"/>
              </a:ext>
            </a:extLst>
          </p:cNvPr>
          <p:cNvSpPr txBox="1"/>
          <p:nvPr/>
        </p:nvSpPr>
        <p:spPr>
          <a:xfrm>
            <a:off x="389054" y="2295267"/>
            <a:ext cx="5317943" cy="11695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it-IT" sz="2000" dirty="0">
                <a:ea typeface="Calibri"/>
                <a:cs typeface="Calibri"/>
              </a:rPr>
              <a:t>Switch to Visual Studio Code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it-IT" sz="2000" dirty="0">
              <a:ea typeface="Calibri"/>
              <a:cs typeface="Calibri"/>
            </a:endParaRPr>
          </a:p>
          <a:p>
            <a:pPr>
              <a:spcAft>
                <a:spcPts val="600"/>
              </a:spcAft>
            </a:pPr>
            <a:r>
              <a:rPr lang="it-IT" sz="2000" dirty="0" err="1">
                <a:ea typeface="Calibri"/>
                <a:cs typeface="Calibri"/>
              </a:rPr>
              <a:t>Demostration</a:t>
            </a:r>
            <a:r>
              <a:rPr lang="it-IT" sz="2000" dirty="0">
                <a:ea typeface="Calibri"/>
                <a:cs typeface="Calibri"/>
              </a:rPr>
              <a:t> of the Amazon Review Analyzer </a:t>
            </a:r>
          </a:p>
        </p:txBody>
      </p:sp>
    </p:spTree>
    <p:extLst>
      <p:ext uri="{BB962C8B-B14F-4D97-AF65-F5344CB8AC3E}">
        <p14:creationId xmlns:p14="http://schemas.microsoft.com/office/powerpoint/2010/main" val="479537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59D9E2-A28B-96AB-7814-417C67287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87" y="473321"/>
            <a:ext cx="11390400" cy="387798"/>
          </a:xfrm>
        </p:spPr>
        <p:txBody>
          <a:bodyPr/>
          <a:lstStyle/>
          <a:p>
            <a:r>
              <a:rPr lang="en-US" dirty="0"/>
              <a:t>Q&amp;A</a:t>
            </a:r>
            <a:endParaRPr lang="en-GB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F48904A9-7EAE-8284-456D-6085C897477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wrap="square" lIns="0" tIns="0" rIns="0" bIns="0" anchor="t">
            <a:spAutoFit/>
          </a:bodyPr>
          <a:lstStyle/>
          <a:p>
            <a:endParaRPr lang="en-GB" dirty="0"/>
          </a:p>
        </p:txBody>
      </p:sp>
      <p:sp>
        <p:nvSpPr>
          <p:cNvPr id="7" name="Textfeld 9">
            <a:extLst>
              <a:ext uri="{FF2B5EF4-FFF2-40B4-BE49-F238E27FC236}">
                <a16:creationId xmlns:a16="http://schemas.microsoft.com/office/drawing/2014/main" id="{385F79A5-FBEB-08AD-C224-4A0F39AEA937}"/>
              </a:ext>
            </a:extLst>
          </p:cNvPr>
          <p:cNvSpPr txBox="1"/>
          <p:nvPr/>
        </p:nvSpPr>
        <p:spPr>
          <a:xfrm>
            <a:off x="389054" y="2295267"/>
            <a:ext cx="5317943" cy="11695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it-IT" sz="2000" dirty="0">
                <a:ea typeface="Calibri"/>
                <a:cs typeface="Calibri"/>
              </a:rPr>
              <a:t>Thank </a:t>
            </a:r>
            <a:r>
              <a:rPr lang="it-IT" sz="2000" dirty="0" err="1">
                <a:ea typeface="Calibri"/>
                <a:cs typeface="Calibri"/>
              </a:rPr>
              <a:t>you</a:t>
            </a:r>
            <a:r>
              <a:rPr lang="it-IT" sz="2000" dirty="0">
                <a:ea typeface="Calibri"/>
                <a:cs typeface="Calibri"/>
              </a:rPr>
              <a:t> for </a:t>
            </a:r>
            <a:r>
              <a:rPr lang="it-IT" sz="2000" dirty="0" err="1">
                <a:ea typeface="Calibri"/>
                <a:cs typeface="Calibri"/>
              </a:rPr>
              <a:t>your</a:t>
            </a:r>
            <a:r>
              <a:rPr lang="it-IT" sz="2000" dirty="0">
                <a:ea typeface="Calibri"/>
                <a:cs typeface="Calibri"/>
              </a:rPr>
              <a:t> </a:t>
            </a:r>
            <a:r>
              <a:rPr lang="it-IT" sz="2000" dirty="0" err="1">
                <a:ea typeface="Calibri"/>
                <a:cs typeface="Calibri"/>
              </a:rPr>
              <a:t>attention</a:t>
            </a:r>
            <a:r>
              <a:rPr lang="it-IT" sz="2000" dirty="0">
                <a:ea typeface="Calibri"/>
                <a:cs typeface="Calibri"/>
              </a:rPr>
              <a:t>!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it-IT" sz="2000" dirty="0">
              <a:ea typeface="Calibri"/>
              <a:cs typeface="Calibri"/>
            </a:endParaRPr>
          </a:p>
          <a:p>
            <a:pPr>
              <a:spcAft>
                <a:spcPts val="600"/>
              </a:spcAft>
            </a:pPr>
            <a:r>
              <a:rPr lang="it-IT" sz="2000" dirty="0">
                <a:ea typeface="Calibri"/>
                <a:cs typeface="Calibri"/>
              </a:rPr>
              <a:t>Do </a:t>
            </a:r>
            <a:r>
              <a:rPr lang="it-IT" sz="2000" dirty="0" err="1">
                <a:ea typeface="Calibri"/>
                <a:cs typeface="Calibri"/>
              </a:rPr>
              <a:t>you</a:t>
            </a:r>
            <a:r>
              <a:rPr lang="it-IT" sz="2000" dirty="0">
                <a:ea typeface="Calibri"/>
                <a:cs typeface="Calibri"/>
              </a:rPr>
              <a:t> </a:t>
            </a:r>
            <a:r>
              <a:rPr lang="it-IT" sz="2000" dirty="0" err="1">
                <a:ea typeface="Calibri"/>
                <a:cs typeface="Calibri"/>
              </a:rPr>
              <a:t>have</a:t>
            </a:r>
            <a:r>
              <a:rPr lang="it-IT" sz="2000" dirty="0">
                <a:ea typeface="Calibri"/>
                <a:cs typeface="Calibri"/>
              </a:rPr>
              <a:t> </a:t>
            </a:r>
            <a:r>
              <a:rPr lang="it-IT" sz="2000" dirty="0" err="1">
                <a:ea typeface="Calibri"/>
                <a:cs typeface="Calibri"/>
              </a:rPr>
              <a:t>any</a:t>
            </a:r>
            <a:r>
              <a:rPr lang="it-IT" sz="2000" dirty="0">
                <a:ea typeface="Calibri"/>
                <a:cs typeface="Calibri"/>
              </a:rPr>
              <a:t> </a:t>
            </a:r>
            <a:r>
              <a:rPr lang="it-IT" sz="2000" dirty="0" err="1">
                <a:ea typeface="Calibri"/>
                <a:cs typeface="Calibri"/>
              </a:rPr>
              <a:t>questions</a:t>
            </a:r>
            <a:r>
              <a:rPr lang="it-IT" sz="2000" dirty="0">
                <a:ea typeface="Calibri"/>
                <a:cs typeface="Calibri"/>
              </a:rPr>
              <a:t> </a:t>
            </a:r>
            <a:r>
              <a:rPr lang="it-IT" sz="2000" dirty="0" err="1">
                <a:ea typeface="Calibri"/>
                <a:cs typeface="Calibri"/>
              </a:rPr>
              <a:t>about</a:t>
            </a:r>
            <a:r>
              <a:rPr lang="it-IT" sz="2000" dirty="0">
                <a:ea typeface="Calibri"/>
                <a:cs typeface="Calibri"/>
              </a:rPr>
              <a:t> </a:t>
            </a:r>
            <a:r>
              <a:rPr lang="it-IT" sz="2000" dirty="0" err="1">
                <a:ea typeface="Calibri"/>
                <a:cs typeface="Calibri"/>
              </a:rPr>
              <a:t>our</a:t>
            </a:r>
            <a:r>
              <a:rPr lang="it-IT" sz="2000" dirty="0">
                <a:ea typeface="Calibri"/>
                <a:cs typeface="Calibri"/>
              </a:rPr>
              <a:t> project? </a:t>
            </a:r>
          </a:p>
        </p:txBody>
      </p:sp>
    </p:spTree>
    <p:extLst>
      <p:ext uri="{BB962C8B-B14F-4D97-AF65-F5344CB8AC3E}">
        <p14:creationId xmlns:p14="http://schemas.microsoft.com/office/powerpoint/2010/main" val="17719054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1npLGTyTz69amrvpeJFdw"/>
</p:tagLst>
</file>

<file path=ppt/theme/theme1.xml><?xml version="1.0" encoding="utf-8"?>
<a:theme xmlns:a="http://schemas.openxmlformats.org/drawingml/2006/main" name="Benutzerdefiniertes Design">
  <a:themeElements>
    <a:clrScheme name="Rotviolet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424</Words>
  <Application>Microsoft Office PowerPoint</Application>
  <PresentationFormat>Widescreen</PresentationFormat>
  <Paragraphs>106</Paragraphs>
  <Slides>9</Slides>
  <Notes>9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5" baseType="lpstr">
      <vt:lpstr>Aptos</vt:lpstr>
      <vt:lpstr>Arial</vt:lpstr>
      <vt:lpstr>Calibri</vt:lpstr>
      <vt:lpstr>Calibri Light</vt:lpstr>
      <vt:lpstr>Benutzerdefiniertes Design</vt:lpstr>
      <vt:lpstr>think-cell Folie</vt:lpstr>
      <vt:lpstr>Amazon Review Analyzer  Introduction to Computer Science and Programming 25. January 2024 Florian Goldinger, Lara Filippone</vt:lpstr>
      <vt:lpstr>Agenda</vt:lpstr>
      <vt:lpstr>Problem Pitch</vt:lpstr>
      <vt:lpstr>Problem Pitch</vt:lpstr>
      <vt:lpstr>Solution Overview </vt:lpstr>
      <vt:lpstr>Solution Overview </vt:lpstr>
      <vt:lpstr>Solution Overview </vt:lpstr>
      <vt:lpstr>Live Demonstration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age impact hedge funds access return?  Workshop in Applied Data Analysis 12. November 2023 Lara Nethe and Julius Pauli</dc:title>
  <dc:creator>Lara Nethe</dc:creator>
  <cp:lastModifiedBy>Lara Filippone</cp:lastModifiedBy>
  <cp:revision>7</cp:revision>
  <dcterms:created xsi:type="dcterms:W3CDTF">2023-11-07T13:53:50Z</dcterms:created>
  <dcterms:modified xsi:type="dcterms:W3CDTF">2024-01-25T22:02:32Z</dcterms:modified>
</cp:coreProperties>
</file>