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49"/>
  </p:notesMasterIdLst>
  <p:sldIdLst>
    <p:sldId id="256" r:id="rId5"/>
    <p:sldId id="561" r:id="rId6"/>
    <p:sldId id="551" r:id="rId7"/>
    <p:sldId id="563" r:id="rId8"/>
    <p:sldId id="580" r:id="rId9"/>
    <p:sldId id="581" r:id="rId10"/>
    <p:sldId id="582" r:id="rId11"/>
    <p:sldId id="583" r:id="rId12"/>
    <p:sldId id="584" r:id="rId13"/>
    <p:sldId id="585" r:id="rId14"/>
    <p:sldId id="586" r:id="rId15"/>
    <p:sldId id="587" r:id="rId16"/>
    <p:sldId id="588" r:id="rId17"/>
    <p:sldId id="589" r:id="rId18"/>
    <p:sldId id="557" r:id="rId19"/>
    <p:sldId id="562" r:id="rId20"/>
    <p:sldId id="565" r:id="rId21"/>
    <p:sldId id="567" r:id="rId22"/>
    <p:sldId id="566" r:id="rId23"/>
    <p:sldId id="568" r:id="rId24"/>
    <p:sldId id="570" r:id="rId25"/>
    <p:sldId id="571" r:id="rId26"/>
    <p:sldId id="572" r:id="rId27"/>
    <p:sldId id="569" r:id="rId28"/>
    <p:sldId id="573" r:id="rId29"/>
    <p:sldId id="574" r:id="rId30"/>
    <p:sldId id="575" r:id="rId31"/>
    <p:sldId id="576" r:id="rId32"/>
    <p:sldId id="591" r:id="rId33"/>
    <p:sldId id="592" r:id="rId34"/>
    <p:sldId id="552" r:id="rId35"/>
    <p:sldId id="593" r:id="rId36"/>
    <p:sldId id="595" r:id="rId37"/>
    <p:sldId id="597" r:id="rId38"/>
    <p:sldId id="596" r:id="rId39"/>
    <p:sldId id="553" r:id="rId40"/>
    <p:sldId id="577" r:id="rId41"/>
    <p:sldId id="578" r:id="rId42"/>
    <p:sldId id="564" r:id="rId43"/>
    <p:sldId id="579" r:id="rId44"/>
    <p:sldId id="590" r:id="rId45"/>
    <p:sldId id="559" r:id="rId46"/>
    <p:sldId id="560" r:id="rId47"/>
    <p:sldId id="548" r:id="rId48"/>
  </p:sldIdLst>
  <p:sldSz cx="12192000" cy="6858000"/>
  <p:notesSz cx="6858000" cy="9144000"/>
  <p:embeddedFontLst>
    <p:embeddedFont>
      <p:font typeface="Aharoni" panose="02010803020104030203" pitchFamily="2" charset="-79"/>
      <p:bold r:id="rId50"/>
    </p:embeddedFont>
    <p:embeddedFont>
      <p:font typeface="Arial Black" panose="020B0A04020102020204" pitchFamily="34" charset="0"/>
      <p:bold r:id="rId51"/>
    </p:embeddedFont>
    <p:embeddedFont>
      <p:font typeface="Branding Black" panose="00000A00000000000000" charset="0"/>
      <p:bold r:id="rId52"/>
    </p:embeddedFont>
    <p:embeddedFont>
      <p:font typeface="Verdana" panose="020B0604030504040204" pitchFamily="34" charset="0"/>
      <p:regular r:id="rId53"/>
      <p:bold r:id="rId54"/>
      <p:italic r:id="rId55"/>
      <p:boldItalic r:id="rId56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3333FF"/>
    <a:srgbClr val="E7428F"/>
    <a:srgbClr val="005CA8"/>
    <a:srgbClr val="14233C"/>
    <a:srgbClr val="00FF99"/>
    <a:srgbClr val="0000CC"/>
    <a:srgbClr val="14143C"/>
    <a:srgbClr val="FFFFFF"/>
    <a:srgbClr val="0635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F21AD-6F4F-41F7-8CB9-ADFA948295D1}" v="40" dt="2022-12-21T03:13:55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196" autoAdjust="0"/>
  </p:normalViewPr>
  <p:slideViewPr>
    <p:cSldViewPr snapToGrid="0">
      <p:cViewPr varScale="1">
        <p:scale>
          <a:sx n="84" d="100"/>
          <a:sy n="84" d="100"/>
        </p:scale>
        <p:origin x="768" y="60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4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7.fntdata"/><Relationship Id="rId8" Type="http://schemas.openxmlformats.org/officeDocument/2006/relationships/slide" Target="slides/slide4.xml"/><Relationship Id="rId51" Type="http://schemas.openxmlformats.org/officeDocument/2006/relationships/font" Target="fonts/font2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3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E9325-8DA9-46CE-96CB-F32884D73040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F7F27-17E6-486A-807B-6CDDD6006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82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2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2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62BDF-55A3-4359-BA31-FE5A87078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755FA-CE4D-4C1E-A2DB-8B523A438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436673-EAD0-4ECD-9F10-0439BB84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2FC3D2-526E-4C2B-865F-3445215C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D8C97B-E882-4DD1-9D4A-082710D8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0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ABBD3-4ADB-47C2-ACCE-C2C4A14E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386541-0DA2-433C-8B93-B6F82AD13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DDCCF4-C36D-4AB0-B312-FD43FE5A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0D0A6B-71DF-4DF7-9DDB-85AD33E1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88E9C3-E0FA-408B-BA96-FC61415C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18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51F0B3-9322-40CD-A0D6-06C5123A4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9A878F-C9A0-47F4-BBC6-725E9B679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7D25A-E614-471D-85C8-F8EC1CCA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E81F79-DF67-42CB-9203-6B07D1FF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DEDA0E-35E4-40CC-A120-47D810AF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44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2B4F5-F576-4336-AB2C-79756B59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9EB364-8B5D-498F-AA08-28AC6DDF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703B3-D1A9-4247-A00F-3B2728F6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F5DB94-B547-4728-AC1C-E53065D2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EA2F54-2E27-4953-BACE-AE13B0E2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22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B7F82-3D00-4F26-8981-57D79D7C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A372C0-6A2C-432B-9089-477965669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44E79C-E377-4DA2-809C-2DD48049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CC8312-30D6-40A6-AE5E-22D0D153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2D5530-B4A4-4B7E-BE04-F268B757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51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EAA91-972E-43AD-935B-FF3C50D5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E24CBC-A609-407D-B2EB-20429A723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E39730-187A-4DC3-A51D-7C0C7F01D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1C629C-E5A5-4A51-A963-0D3CDD8A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A29704-CF6F-4C1C-8121-F60577AA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04E341-3670-4B07-93A9-D98AC0BD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94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65CFC-6AAC-40F7-A918-5854BFFC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DA649A-2E95-478C-A5A1-722AA7A0B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3F62C3-8649-4D0B-B304-2947739B4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198DCF-49F7-4573-89EE-9E805C709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AB5089-9445-4E46-814C-10BAC4C50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CF16FB-52AB-47A5-90F8-0005AFA9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646CDFE-9004-47E6-A90F-2D8FA4CA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F2D4C0-ACC1-495C-A975-3EC3663D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29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F23C3-2049-4956-902E-96979F19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02D2F5-936E-47EF-B814-EC21D013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3F4FC0-4572-49B8-BA7B-0A4E429C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829344-4808-4C1A-9050-839C50AF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63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CC7297-4CB5-43CC-A966-E66AA7E8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4364DA-502F-4EC2-A1D3-BD6E92B1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6589A4-E47B-49F0-AA39-43659716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2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DA515-43EF-43CF-8E42-5F33E40A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761A49-343C-43CA-BB81-D49E53738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5682B4-8B98-4DB7-85BB-EA8DB8CD4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9E9BBA-C075-4623-AB75-D2917758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F9C316-E81A-46C8-9C6A-904DEBD6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51C8F5-E3ED-461E-9FE9-B58E2C44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3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E232B-D5E6-4D1F-9B63-C8BA5073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2495430-687C-4BEC-B052-693A7F372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3F74E9-A123-48F0-93EA-D084BBABC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852C1B-FAA1-440A-89BC-EBC61959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1B23D3-7B13-4A89-90D9-CA9426DE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2D7791-FAE3-445A-BE6D-F96A2DF1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7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437514-29E1-4584-9726-F84BB3B9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81F8FE-BF05-42FE-8B1E-007684C32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37ED45-0F6A-4268-8038-905D90C3B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D2C6-0C19-402A-B6FC-03CA42DF813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BE3C11-BBE0-4DD0-B0F8-9CE7F5C40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0BBF59-9448-4D5E-8ABB-608DFDEFF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86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6.svg"/><Relationship Id="rId7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6.svg"/><Relationship Id="rId7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6.svg"/><Relationship Id="rId7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6.svg"/><Relationship Id="rId7" Type="http://schemas.openxmlformats.org/officeDocument/2006/relationships/image" Target="../media/image3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4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4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4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4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35" y="-4373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1290" y="964986"/>
            <a:ext cx="1648409" cy="427365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DCBD100D-4F3A-4EC6-BFDE-71DBBBB7BB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63B02180-6B20-4B70-AE1D-148F68EFF2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11083" y="11399"/>
            <a:ext cx="671804" cy="424471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2398398" y="2307566"/>
            <a:ext cx="79149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ONG – BIBLIOTECA SALA ARCO-ÍRIS</a:t>
            </a:r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24350" y="454039"/>
            <a:ext cx="404970" cy="1099553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926383AD-AE9B-45BC-817E-5C255055B3B5}"/>
              </a:ext>
            </a:extLst>
          </p:cNvPr>
          <p:cNvSpPr/>
          <p:nvPr/>
        </p:nvSpPr>
        <p:spPr>
          <a:xfrm>
            <a:off x="1641230" y="1830152"/>
            <a:ext cx="9856671" cy="30014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1139345" y="52529"/>
            <a:ext cx="360125" cy="4779072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39AC20-D6DF-9838-26A6-06F2461FE7CF}"/>
              </a:ext>
            </a:extLst>
          </p:cNvPr>
          <p:cNvSpPr txBox="1"/>
          <p:nvPr/>
        </p:nvSpPr>
        <p:spPr>
          <a:xfrm>
            <a:off x="240417" y="6002487"/>
            <a:ext cx="3231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Prof. Sergio Luiz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4BE00B7-45F4-6CE4-B171-F47517ABD2CD}"/>
              </a:ext>
            </a:extLst>
          </p:cNvPr>
          <p:cNvGrpSpPr/>
          <p:nvPr/>
        </p:nvGrpSpPr>
        <p:grpSpPr>
          <a:xfrm>
            <a:off x="6001019" y="5840400"/>
            <a:ext cx="6096000" cy="1127121"/>
            <a:chOff x="714916" y="6184918"/>
            <a:chExt cx="6096000" cy="1127121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741A1557-6D28-2FF9-7557-C160ED235D4C}"/>
                </a:ext>
              </a:extLst>
            </p:cNvPr>
            <p:cNvGrpSpPr/>
            <p:nvPr/>
          </p:nvGrpSpPr>
          <p:grpSpPr>
            <a:xfrm>
              <a:off x="4507903" y="6184918"/>
              <a:ext cx="2133600" cy="1127121"/>
              <a:chOff x="11316237" y="4704108"/>
              <a:chExt cx="2133600" cy="1127121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B79AF74E-23E7-CC04-7147-EF32507A0548}"/>
                  </a:ext>
                </a:extLst>
              </p:cNvPr>
              <p:cNvSpPr/>
              <p:nvPr/>
            </p:nvSpPr>
            <p:spPr>
              <a:xfrm>
                <a:off x="11411888" y="5024846"/>
                <a:ext cx="1909150" cy="485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8" name="Picture 2" descr="FIESC">
                <a:extLst>
                  <a:ext uri="{FF2B5EF4-FFF2-40B4-BE49-F238E27FC236}">
                    <a16:creationId xmlns:a16="http://schemas.microsoft.com/office/drawing/2014/main" id="{F69147E4-F541-C503-7CDA-10142697A4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16237" y="4704108"/>
                <a:ext cx="2133600" cy="1127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BE9F89A4-E230-578B-02A3-8F02DE4AFF8F}"/>
                </a:ext>
              </a:extLst>
            </p:cNvPr>
            <p:cNvGrpSpPr/>
            <p:nvPr/>
          </p:nvGrpSpPr>
          <p:grpSpPr>
            <a:xfrm>
              <a:off x="714916" y="6969796"/>
              <a:ext cx="6096000" cy="276999"/>
              <a:chOff x="7167967" y="7007403"/>
              <a:chExt cx="6096000" cy="276999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53DD76F8-FEDE-0490-8FD6-FC99520FA603}"/>
                  </a:ext>
                </a:extLst>
              </p:cNvPr>
              <p:cNvSpPr/>
              <p:nvPr/>
            </p:nvSpPr>
            <p:spPr>
              <a:xfrm>
                <a:off x="7167967" y="7054587"/>
                <a:ext cx="6096000" cy="182632"/>
              </a:xfrm>
              <a:prstGeom prst="rect">
                <a:avLst/>
              </a:prstGeom>
              <a:solidFill>
                <a:srgbClr val="005C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14143C"/>
                  </a:solidFill>
                </a:endParaRPr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46A4467-A1FC-CB2D-A849-25EA6842EE93}"/>
                  </a:ext>
                </a:extLst>
              </p:cNvPr>
              <p:cNvSpPr txBox="1"/>
              <p:nvPr/>
            </p:nvSpPr>
            <p:spPr>
              <a:xfrm>
                <a:off x="11239794" y="7007403"/>
                <a:ext cx="15759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i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SESI – SENAI - IEL</a:t>
                </a:r>
              </a:p>
            </p:txBody>
          </p:sp>
        </p:grpSp>
      </p:grpSp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4098" y="449246"/>
            <a:ext cx="7334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9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FF65A0-369C-D42D-38F3-4267C6F783A8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Branding Black" panose="00000A00000000000000" pitchFamily="50" charset="0"/>
              </a:rPr>
              <a:t>BRUNO HENRIQUE RIBEIRO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1647905" y="345653"/>
            <a:ext cx="8896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REQUISITOS FUNCIONAIS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70F71D-463A-38CD-8005-946B3F70F88F}"/>
              </a:ext>
            </a:extLst>
          </p:cNvPr>
          <p:cNvSpPr txBox="1"/>
          <p:nvPr/>
        </p:nvSpPr>
        <p:spPr>
          <a:xfrm>
            <a:off x="493580" y="1880509"/>
            <a:ext cx="1157657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pt-BR" sz="3200" b="1" i="0" u="none" strike="noStrike" dirty="0">
                <a:solidFill>
                  <a:srgbClr val="3C78D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R.F. 03</a:t>
            </a:r>
            <a:r>
              <a:rPr lang="pt-BR" sz="32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3200" b="1" i="0" u="none" strike="noStrike" dirty="0">
                <a:solidFill>
                  <a:srgbClr val="3C78D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– Registro de Livros: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Tem como propósito registrar novos livros e os colaboradores/doadores do mesmo. 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pt-BR" sz="3200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</a:t>
            </a:r>
            <a:r>
              <a:rPr lang="pt-BR" sz="3200" b="1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→ Dados necessários:</a:t>
            </a:r>
            <a:r>
              <a:rPr lang="pt-BR" sz="32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título, autor e gênero do livro.</a:t>
            </a:r>
            <a:endParaRPr lang="pt-BR" sz="32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200" b="1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→ Usuários:</a:t>
            </a:r>
            <a:r>
              <a:rPr lang="pt-BR" sz="32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gerente e repositor.</a:t>
            </a:r>
            <a:endParaRPr lang="pt-BR" sz="32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4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FF65A0-369C-D42D-38F3-4267C6F783A8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Branding Black" panose="00000A00000000000000" pitchFamily="50" charset="0"/>
              </a:rPr>
              <a:t>BRUNO HENRIQUE RIBEIRO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1647905" y="345653"/>
            <a:ext cx="8896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REQUISITOS FUNCIONAIS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70F71D-463A-38CD-8005-946B3F70F88F}"/>
              </a:ext>
            </a:extLst>
          </p:cNvPr>
          <p:cNvSpPr txBox="1"/>
          <p:nvPr/>
        </p:nvSpPr>
        <p:spPr>
          <a:xfrm>
            <a:off x="493580" y="1880509"/>
            <a:ext cx="1157657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pt-BR" sz="3200" b="1" i="0" u="none" strike="noStrike" dirty="0">
                <a:solidFill>
                  <a:srgbClr val="3C78D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R.F. 04</a:t>
            </a:r>
            <a:r>
              <a:rPr lang="pt-BR" sz="32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3200" b="1" i="0" u="none" strike="noStrike" dirty="0">
                <a:solidFill>
                  <a:srgbClr val="3C78D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– Empréstimo: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Tem como propósito registrar um empréstimo de algum livro, cadastrando o cliente que pegou o livro, a data, o horário e a data limite de devolução.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pt-BR" sz="3200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</a:t>
            </a:r>
            <a:r>
              <a:rPr lang="pt-BR" sz="3200" b="1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→ Dados necessários:</a:t>
            </a:r>
            <a:r>
              <a:rPr lang="pt-BR" sz="32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código do livro, código do cliente, data do empréstimo, data da devolução.</a:t>
            </a:r>
            <a:endParaRPr lang="pt-BR" sz="32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3200" b="1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→ Usuários:</a:t>
            </a:r>
            <a:r>
              <a:rPr lang="pt-BR" sz="32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gerente e bibliotecário.</a:t>
            </a:r>
            <a:endParaRPr lang="pt-BR" sz="32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br>
              <a:rPr lang="pt-BR" sz="3200" dirty="0"/>
            </a:br>
            <a:endParaRPr lang="pt-BR" sz="32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362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FF65A0-369C-D42D-38F3-4267C6F783A8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Branding Black" panose="00000A00000000000000" pitchFamily="50" charset="0"/>
              </a:rPr>
              <a:t>BRUNO HENRIQUE RIBEIRO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1647905" y="345653"/>
            <a:ext cx="8896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REQUISITOS FUNCIONAIS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70F71D-463A-38CD-8005-946B3F70F88F}"/>
              </a:ext>
            </a:extLst>
          </p:cNvPr>
          <p:cNvSpPr txBox="1"/>
          <p:nvPr/>
        </p:nvSpPr>
        <p:spPr>
          <a:xfrm>
            <a:off x="446016" y="1495589"/>
            <a:ext cx="1157657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pt-BR" sz="3200" b="1" i="0" u="none" strike="noStrike" dirty="0">
                <a:solidFill>
                  <a:srgbClr val="3C78D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R.F. 05</a:t>
            </a:r>
            <a:r>
              <a:rPr lang="pt-BR" sz="32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3200" b="1" i="0" u="none" strike="noStrike" dirty="0">
                <a:solidFill>
                  <a:srgbClr val="3C78D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– Devolução: 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 como propósito dar baixa no sistema quando o livro for devolvido. Caso passe do limite, o sistema deixará a pessoa com o nome marcado, impossibilitando de fazer um novo empréstimo.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pt-BR" sz="3200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</a:t>
            </a:r>
            <a:r>
              <a:rPr lang="pt-BR" sz="3200" b="1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→ Dados necessários:</a:t>
            </a:r>
            <a:r>
              <a:rPr lang="pt-BR" sz="32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código do livro, código do cliente, data do empréstimo, data da devolução.</a:t>
            </a:r>
            <a:endParaRPr lang="pt-BR" sz="32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200" b="1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→ Usuários:</a:t>
            </a:r>
            <a:r>
              <a:rPr lang="pt-BR" sz="32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gerente e bibliotecário.</a:t>
            </a:r>
            <a:br>
              <a:rPr lang="pt-BR" sz="3200" dirty="0"/>
            </a:br>
            <a:endParaRPr lang="pt-BR" sz="32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084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FF65A0-369C-D42D-38F3-4267C6F783A8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Branding Black" panose="00000A00000000000000" pitchFamily="50" charset="0"/>
              </a:rPr>
              <a:t>BRUNO HENRIQUE RIBEIRO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1647905" y="345653"/>
            <a:ext cx="8896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REQUISITOS FUNCIONAIS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70F71D-463A-38CD-8005-946B3F70F88F}"/>
              </a:ext>
            </a:extLst>
          </p:cNvPr>
          <p:cNvSpPr txBox="1"/>
          <p:nvPr/>
        </p:nvSpPr>
        <p:spPr>
          <a:xfrm>
            <a:off x="493580" y="1880509"/>
            <a:ext cx="1157657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pt-BR" sz="3200" b="1" i="0" u="none" strike="noStrike" dirty="0">
                <a:solidFill>
                  <a:srgbClr val="3C78D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R.F. 06</a:t>
            </a:r>
            <a:r>
              <a:rPr lang="pt-BR" sz="32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3200" b="1" i="0" u="none" strike="noStrike" dirty="0">
                <a:solidFill>
                  <a:srgbClr val="3C78D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– Renovação de Empréstimos: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Tem como propósito registrar renovações de empréstimos. O sistema verificará se o cliente está sem nenhuma multa, e, assim, permitirá registrar uma renovação.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pt-BR" sz="3200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</a:t>
            </a:r>
            <a:r>
              <a:rPr lang="pt-BR" sz="3200" b="1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→ Dados necessários:</a:t>
            </a:r>
            <a:r>
              <a:rPr lang="pt-BR" sz="32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código do livro e código do cliente.</a:t>
            </a:r>
            <a:endParaRPr lang="pt-BR" sz="32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200" b="1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→ Usuários:</a:t>
            </a:r>
            <a:r>
              <a:rPr lang="pt-BR" sz="32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gerente e bibliotecário.</a:t>
            </a:r>
            <a:br>
              <a:rPr lang="pt-BR" sz="3200" dirty="0"/>
            </a:br>
            <a:endParaRPr lang="pt-BR" sz="32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183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FF65A0-369C-D42D-38F3-4267C6F783A8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Branding Black" panose="00000A00000000000000" pitchFamily="50" charset="0"/>
              </a:rPr>
              <a:t>BRUNO HENRIQUE RIBEIRO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1647905" y="345653"/>
            <a:ext cx="8896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REQUISITOS FUNCIONAIS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70F71D-463A-38CD-8005-946B3F70F88F}"/>
              </a:ext>
            </a:extLst>
          </p:cNvPr>
          <p:cNvSpPr txBox="1"/>
          <p:nvPr/>
        </p:nvSpPr>
        <p:spPr>
          <a:xfrm>
            <a:off x="448252" y="1431579"/>
            <a:ext cx="1157657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pt-BR" sz="2800" b="1" i="0" u="none" strike="noStrike" dirty="0">
                <a:solidFill>
                  <a:srgbClr val="3C78D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R.F. 07</a:t>
            </a:r>
            <a:r>
              <a:rPr lang="pt-BR" sz="28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2800" b="1" i="0" u="none" strike="noStrike" dirty="0">
                <a:solidFill>
                  <a:srgbClr val="3C78D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– Consultar Livros: </a:t>
            </a:r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 como propósito permitir que os usuários consultem o catálogo de livros disponíveis na biblioteca por meio de filtros como título, autor, gênero, etc. Também deve permitir que os usuários visualizem detalhes sobre os livros, como disponibilidade, descrição e localização na biblioteca.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pt-BR" sz="2800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BR" sz="2800" b="1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→ Dados necessários:</a:t>
            </a:r>
            <a:r>
              <a:rPr lang="pt-BR" sz="28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título, gênero, autor ou código do livro.</a:t>
            </a:r>
            <a:endParaRPr lang="pt-BR" sz="28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2800" b="1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→ Usuários:</a:t>
            </a:r>
            <a:r>
              <a:rPr lang="pt-BR" sz="28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gerente, bibliotecário, repositor e recreador.</a:t>
            </a:r>
            <a:b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pt-BR" sz="32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783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87D6BA0-7EE9-F126-3F13-7057D03C0574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Branding Black" panose="00000A00000000000000" pitchFamily="50" charset="0"/>
              </a:rPr>
              <a:t>RAFAELA ELISA JOAQUIM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C759172-0CEC-8588-F7D8-4DEE95593B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762" y="856985"/>
            <a:ext cx="10649682" cy="498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59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6C5CF-E3C7-F701-DB28-E90FE42CF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6F850F6B-34F6-535E-9771-687BDE37D3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F63CA42-ACF1-1676-1CED-61338D59FC4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DE966A8-B7D2-966E-B718-3A710BF1A1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F1C1ECF8-3025-9226-261F-523F0FC2A36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B836086-2904-EA49-8B81-7D4C0EADFE0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0A9DAA64-FB2D-7C64-1CB8-0DA633E5C1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3F8B1D4-971C-3EE5-D361-DD416B336123}"/>
              </a:ext>
            </a:extLst>
          </p:cNvPr>
          <p:cNvSpPr txBox="1"/>
          <p:nvPr/>
        </p:nvSpPr>
        <p:spPr>
          <a:xfrm>
            <a:off x="535358" y="345653"/>
            <a:ext cx="1112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BANCO DE DADOS - MER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8FD0270-BD22-2B75-D717-B6679B8DCDFD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Branding Black" panose="00000A00000000000000" pitchFamily="50" charset="0"/>
              </a:rPr>
              <a:t>RAFAELA ELISA JOAQUIM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5DD9C18C-2381-080A-1BDF-11A79920F1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218" y="1273064"/>
            <a:ext cx="10574226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26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87D6BA0-7EE9-F126-3F13-7057D03C0574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Branding Black" panose="00000A00000000000000" pitchFamily="50" charset="0"/>
              </a:rPr>
              <a:t>RAFAELA ELISA JOAQUIM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5DD404E-33D6-2656-1C38-9CE6C9015D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9594" y="1145140"/>
            <a:ext cx="9092809" cy="508815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FA472AA-B906-1CF5-207A-920CB9F23189}"/>
              </a:ext>
            </a:extLst>
          </p:cNvPr>
          <p:cNvSpPr txBox="1"/>
          <p:nvPr/>
        </p:nvSpPr>
        <p:spPr>
          <a:xfrm>
            <a:off x="535357" y="375168"/>
            <a:ext cx="1112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CADASTRO CLIENTE</a:t>
            </a:r>
          </a:p>
        </p:txBody>
      </p:sp>
    </p:spTree>
    <p:extLst>
      <p:ext uri="{BB962C8B-B14F-4D97-AF65-F5344CB8AC3E}">
        <p14:creationId xmlns:p14="http://schemas.microsoft.com/office/powerpoint/2010/main" val="3129318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87D6BA0-7EE9-F126-3F13-7057D03C0574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Branding Black" panose="00000A00000000000000" pitchFamily="50" charset="0"/>
              </a:rPr>
              <a:t>RAFAELA ELISA JOAQUIM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FA472AA-B906-1CF5-207A-920CB9F23189}"/>
              </a:ext>
            </a:extLst>
          </p:cNvPr>
          <p:cNvSpPr txBox="1"/>
          <p:nvPr/>
        </p:nvSpPr>
        <p:spPr>
          <a:xfrm>
            <a:off x="535357" y="375168"/>
            <a:ext cx="1112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CADASTRO CLIENTE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5B23963-BB34-4EE2-B6A2-266396205D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8369" y="1475136"/>
            <a:ext cx="8775259" cy="463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61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6C5CF-E3C7-F701-DB28-E90FE42CF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6F850F6B-34F6-535E-9771-687BDE37D3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F63CA42-ACF1-1676-1CED-61338D59FC4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DE966A8-B7D2-966E-B718-3A710BF1A1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F1C1ECF8-3025-9226-261F-523F0FC2A36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B836086-2904-EA49-8B81-7D4C0EADFE0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0A9DAA64-FB2D-7C64-1CB8-0DA633E5C1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3F8B1D4-971C-3EE5-D361-DD416B336123}"/>
              </a:ext>
            </a:extLst>
          </p:cNvPr>
          <p:cNvSpPr txBox="1"/>
          <p:nvPr/>
        </p:nvSpPr>
        <p:spPr>
          <a:xfrm>
            <a:off x="535358" y="345653"/>
            <a:ext cx="1112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BANCO DE DADOS - MER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8FD0270-BD22-2B75-D717-B6679B8DCDFD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Branding Black" panose="00000A00000000000000" pitchFamily="50" charset="0"/>
              </a:rPr>
              <a:t>RAFAELA ELISA JOAQUIM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5DD9C18C-2381-080A-1BDF-11A79920F1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218" y="1273064"/>
            <a:ext cx="10574226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4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35" y="-4373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1290" y="964986"/>
            <a:ext cx="1648409" cy="427365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DCBD100D-4F3A-4EC6-BFDE-71DBBBB7BB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63B02180-6B20-4B70-AE1D-148F68EFF2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11083" y="11399"/>
            <a:ext cx="671804" cy="424471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1753215" y="1807382"/>
            <a:ext cx="84956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Lara G. B. de Souza</a:t>
            </a:r>
          </a:p>
          <a:p>
            <a:r>
              <a:rPr lang="pt-BR" sz="4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Heloisa G. da Silva</a:t>
            </a:r>
          </a:p>
          <a:p>
            <a:r>
              <a:rPr lang="pt-BR" sz="4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Bruno H. Ribeiro</a:t>
            </a:r>
          </a:p>
          <a:p>
            <a:r>
              <a:rPr lang="pt-BR" sz="4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Rafaela E. Joaquim</a:t>
            </a:r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24350" y="454039"/>
            <a:ext cx="404970" cy="1099553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926383AD-AE9B-45BC-817E-5C255055B3B5}"/>
              </a:ext>
            </a:extLst>
          </p:cNvPr>
          <p:cNvSpPr/>
          <p:nvPr/>
        </p:nvSpPr>
        <p:spPr>
          <a:xfrm>
            <a:off x="1641230" y="1830152"/>
            <a:ext cx="9856671" cy="30014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1139345" y="52529"/>
            <a:ext cx="360125" cy="4779072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39AC20-D6DF-9838-26A6-06F2461FE7CF}"/>
              </a:ext>
            </a:extLst>
          </p:cNvPr>
          <p:cNvSpPr txBox="1"/>
          <p:nvPr/>
        </p:nvSpPr>
        <p:spPr>
          <a:xfrm>
            <a:off x="240417" y="6002487"/>
            <a:ext cx="3231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Prof. Sergio Luiz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4BE00B7-45F4-6CE4-B171-F47517ABD2CD}"/>
              </a:ext>
            </a:extLst>
          </p:cNvPr>
          <p:cNvGrpSpPr/>
          <p:nvPr/>
        </p:nvGrpSpPr>
        <p:grpSpPr>
          <a:xfrm>
            <a:off x="6001019" y="5840400"/>
            <a:ext cx="6096000" cy="1127121"/>
            <a:chOff x="714916" y="6184918"/>
            <a:chExt cx="6096000" cy="1127121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741A1557-6D28-2FF9-7557-C160ED235D4C}"/>
                </a:ext>
              </a:extLst>
            </p:cNvPr>
            <p:cNvGrpSpPr/>
            <p:nvPr/>
          </p:nvGrpSpPr>
          <p:grpSpPr>
            <a:xfrm>
              <a:off x="4507903" y="6184918"/>
              <a:ext cx="2133600" cy="1127121"/>
              <a:chOff x="11316237" y="4704108"/>
              <a:chExt cx="2133600" cy="1127121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B79AF74E-23E7-CC04-7147-EF32507A0548}"/>
                  </a:ext>
                </a:extLst>
              </p:cNvPr>
              <p:cNvSpPr/>
              <p:nvPr/>
            </p:nvSpPr>
            <p:spPr>
              <a:xfrm>
                <a:off x="11411888" y="5024846"/>
                <a:ext cx="1909150" cy="485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8" name="Picture 2" descr="FIESC">
                <a:extLst>
                  <a:ext uri="{FF2B5EF4-FFF2-40B4-BE49-F238E27FC236}">
                    <a16:creationId xmlns:a16="http://schemas.microsoft.com/office/drawing/2014/main" id="{F69147E4-F541-C503-7CDA-10142697A4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16237" y="4704108"/>
                <a:ext cx="2133600" cy="1127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BE9F89A4-E230-578B-02A3-8F02DE4AFF8F}"/>
                </a:ext>
              </a:extLst>
            </p:cNvPr>
            <p:cNvGrpSpPr/>
            <p:nvPr/>
          </p:nvGrpSpPr>
          <p:grpSpPr>
            <a:xfrm>
              <a:off x="714916" y="6969796"/>
              <a:ext cx="6096000" cy="276999"/>
              <a:chOff x="7167967" y="7007403"/>
              <a:chExt cx="6096000" cy="276999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53DD76F8-FEDE-0490-8FD6-FC99520FA603}"/>
                  </a:ext>
                </a:extLst>
              </p:cNvPr>
              <p:cNvSpPr/>
              <p:nvPr/>
            </p:nvSpPr>
            <p:spPr>
              <a:xfrm>
                <a:off x="7167967" y="7054587"/>
                <a:ext cx="6096000" cy="182632"/>
              </a:xfrm>
              <a:prstGeom prst="rect">
                <a:avLst/>
              </a:prstGeom>
              <a:solidFill>
                <a:srgbClr val="005C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14143C"/>
                  </a:solidFill>
                </a:endParaRPr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46A4467-A1FC-CB2D-A849-25EA6842EE93}"/>
                  </a:ext>
                </a:extLst>
              </p:cNvPr>
              <p:cNvSpPr txBox="1"/>
              <p:nvPr/>
            </p:nvSpPr>
            <p:spPr>
              <a:xfrm>
                <a:off x="11239794" y="7007403"/>
                <a:ext cx="15759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i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SESI – SENAI - IEL</a:t>
                </a:r>
              </a:p>
            </p:txBody>
          </p:sp>
        </p:grpSp>
      </p:grpSp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4098" y="449246"/>
            <a:ext cx="7334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47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87D6BA0-7EE9-F126-3F13-7057D03C0574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Branding Black" panose="00000A00000000000000" pitchFamily="50" charset="0"/>
              </a:rPr>
              <a:t>RAFAELA ELISA JOAQUIM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FA472AA-B906-1CF5-207A-920CB9F23189}"/>
              </a:ext>
            </a:extLst>
          </p:cNvPr>
          <p:cNvSpPr txBox="1"/>
          <p:nvPr/>
        </p:nvSpPr>
        <p:spPr>
          <a:xfrm>
            <a:off x="535357" y="375168"/>
            <a:ext cx="1112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CADASTRO FUNCIONÁRIO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5CA2EC7-74B2-56BA-39C5-D72BBC5F32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080" y="1226243"/>
            <a:ext cx="8803838" cy="491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19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87D6BA0-7EE9-F126-3F13-7057D03C0574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Branding Black" panose="00000A00000000000000" pitchFamily="50" charset="0"/>
              </a:rPr>
              <a:t>RAFAELA ELISA JOAQUIM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FA472AA-B906-1CF5-207A-920CB9F23189}"/>
              </a:ext>
            </a:extLst>
          </p:cNvPr>
          <p:cNvSpPr txBox="1"/>
          <p:nvPr/>
        </p:nvSpPr>
        <p:spPr>
          <a:xfrm>
            <a:off x="535357" y="375168"/>
            <a:ext cx="1112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CADASTRO FUNCIONÁRIO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EF950C-BB3B-78CE-97B8-57F6787E3A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493" y="2257261"/>
            <a:ext cx="9955014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76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87D6BA0-7EE9-F126-3F13-7057D03C0574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Branding Black" panose="00000A00000000000000" pitchFamily="50" charset="0"/>
              </a:rPr>
              <a:t>RAFAELA ELISA JOAQUIM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FA472AA-B906-1CF5-207A-920CB9F23189}"/>
              </a:ext>
            </a:extLst>
          </p:cNvPr>
          <p:cNvSpPr txBox="1"/>
          <p:nvPr/>
        </p:nvSpPr>
        <p:spPr>
          <a:xfrm>
            <a:off x="535357" y="375168"/>
            <a:ext cx="1112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CADASTRO FUNCIONÁRIO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FF58A3-8A18-1A5A-FC3B-BB8B908503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8966" y="1337970"/>
            <a:ext cx="9974067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89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87D6BA0-7EE9-F126-3F13-7057D03C0574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Branding Black" panose="00000A00000000000000" pitchFamily="50" charset="0"/>
              </a:rPr>
              <a:t>RAFAELA ELISA JOAQUIM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FA472AA-B906-1CF5-207A-920CB9F23189}"/>
              </a:ext>
            </a:extLst>
          </p:cNvPr>
          <p:cNvSpPr txBox="1"/>
          <p:nvPr/>
        </p:nvSpPr>
        <p:spPr>
          <a:xfrm>
            <a:off x="535357" y="375168"/>
            <a:ext cx="1112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CADASTRO FUNCIONÁRIO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EB28225-1800-5D2E-C07F-BDEC2E0AEA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1361" y="2223919"/>
            <a:ext cx="9869277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58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6C5CF-E3C7-F701-DB28-E90FE42CF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6F850F6B-34F6-535E-9771-687BDE37D3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F63CA42-ACF1-1676-1CED-61338D59FC4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DE966A8-B7D2-966E-B718-3A710BF1A1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F1C1ECF8-3025-9226-261F-523F0FC2A36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B836086-2904-EA49-8B81-7D4C0EADFE0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0A9DAA64-FB2D-7C64-1CB8-0DA633E5C1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3F8B1D4-971C-3EE5-D361-DD416B336123}"/>
              </a:ext>
            </a:extLst>
          </p:cNvPr>
          <p:cNvSpPr txBox="1"/>
          <p:nvPr/>
        </p:nvSpPr>
        <p:spPr>
          <a:xfrm>
            <a:off x="535358" y="345653"/>
            <a:ext cx="1112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BANCO DE DADOS - MER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8FD0270-BD22-2B75-D717-B6679B8DCDFD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Branding Black" panose="00000A00000000000000" pitchFamily="50" charset="0"/>
              </a:rPr>
              <a:t>RAFAELA ELISA JOAQUIM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5DD9C18C-2381-080A-1BDF-11A79920F1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218" y="1273064"/>
            <a:ext cx="10574226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1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87D6BA0-7EE9-F126-3F13-7057D03C0574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Branding Black" panose="00000A00000000000000" pitchFamily="50" charset="0"/>
              </a:rPr>
              <a:t>RAFAELA ELISA JOAQUIM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FA472AA-B906-1CF5-207A-920CB9F23189}"/>
              </a:ext>
            </a:extLst>
          </p:cNvPr>
          <p:cNvSpPr txBox="1"/>
          <p:nvPr/>
        </p:nvSpPr>
        <p:spPr>
          <a:xfrm>
            <a:off x="535357" y="375168"/>
            <a:ext cx="1112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CADASTRO LIVRO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F05D30-E8C4-6A37-10DA-715A45F372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4307" y="1395652"/>
            <a:ext cx="8643384" cy="444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75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6C5CF-E3C7-F701-DB28-E90FE42CF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6F850F6B-34F6-535E-9771-687BDE37D3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F63CA42-ACF1-1676-1CED-61338D59FC4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DE966A8-B7D2-966E-B718-3A710BF1A1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F1C1ECF8-3025-9226-261F-523F0FC2A36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B836086-2904-EA49-8B81-7D4C0EADFE0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0A9DAA64-FB2D-7C64-1CB8-0DA633E5C1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3F8B1D4-971C-3EE5-D361-DD416B336123}"/>
              </a:ext>
            </a:extLst>
          </p:cNvPr>
          <p:cNvSpPr txBox="1"/>
          <p:nvPr/>
        </p:nvSpPr>
        <p:spPr>
          <a:xfrm>
            <a:off x="535358" y="345653"/>
            <a:ext cx="1112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BANCO DE DADOS - MER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8FD0270-BD22-2B75-D717-B6679B8DCDFD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Branding Black" panose="00000A00000000000000" pitchFamily="50" charset="0"/>
              </a:rPr>
              <a:t>RAFAELA ELISA JOAQUIM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5DD9C18C-2381-080A-1BDF-11A79920F1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218" y="1273064"/>
            <a:ext cx="10574226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87D6BA0-7EE9-F126-3F13-7057D03C0574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Branding Black" panose="00000A00000000000000" pitchFamily="50" charset="0"/>
              </a:rPr>
              <a:t>RAFAELA ELISA JOAQUIM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FA472AA-B906-1CF5-207A-920CB9F23189}"/>
              </a:ext>
            </a:extLst>
          </p:cNvPr>
          <p:cNvSpPr txBox="1"/>
          <p:nvPr/>
        </p:nvSpPr>
        <p:spPr>
          <a:xfrm>
            <a:off x="535357" y="375168"/>
            <a:ext cx="1112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REGISTRO EMPRÉSTIMO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B654308-B2AE-8F3B-52A0-FBA8151947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1835" y="1685681"/>
            <a:ext cx="9888330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65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6C5CF-E3C7-F701-DB28-E90FE42CF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6F850F6B-34F6-535E-9771-687BDE37D3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F63CA42-ACF1-1676-1CED-61338D59FC4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DE966A8-B7D2-966E-B718-3A710BF1A1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F1C1ECF8-3025-9226-261F-523F0FC2A36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B836086-2904-EA49-8B81-7D4C0EADFE0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0A9DAA64-FB2D-7C64-1CB8-0DA633E5C1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3F8B1D4-971C-3EE5-D361-DD416B336123}"/>
              </a:ext>
            </a:extLst>
          </p:cNvPr>
          <p:cNvSpPr txBox="1"/>
          <p:nvPr/>
        </p:nvSpPr>
        <p:spPr>
          <a:xfrm>
            <a:off x="535358" y="345653"/>
            <a:ext cx="1112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BANCO DE DADOS - MER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8FD0270-BD22-2B75-D717-B6679B8DCDFD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Branding Black" panose="00000A00000000000000" pitchFamily="50" charset="0"/>
              </a:rPr>
              <a:t>RAFAELA ELISA JOAQUIM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5DD9C18C-2381-080A-1BDF-11A79920F1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218" y="1273064"/>
            <a:ext cx="10574226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49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87D6BA0-7EE9-F126-3F13-7057D03C0574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Branding Black" panose="00000A00000000000000" pitchFamily="50" charset="0"/>
              </a:rPr>
              <a:t>RAFAELA ELISA JOAQUIM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FA472AA-B906-1CF5-207A-920CB9F23189}"/>
              </a:ext>
            </a:extLst>
          </p:cNvPr>
          <p:cNvSpPr txBox="1"/>
          <p:nvPr/>
        </p:nvSpPr>
        <p:spPr>
          <a:xfrm>
            <a:off x="535357" y="375168"/>
            <a:ext cx="1112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REGISTRO RELATÓRIO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8ADDD8-AE68-07E1-E313-E6DF1D1F93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522" y="1518971"/>
            <a:ext cx="10694119" cy="419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5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FF65A0-369C-D42D-38F3-4267C6F783A8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Branding Black" panose="00000A00000000000000" pitchFamily="50" charset="0"/>
              </a:rPr>
              <a:t>HELOISA GONÇALVES DA SILVA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2407920" y="345653"/>
            <a:ext cx="7376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O QUE É?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E1CB33-013E-0715-5525-3F66518EE912}"/>
              </a:ext>
            </a:extLst>
          </p:cNvPr>
          <p:cNvSpPr txBox="1"/>
          <p:nvPr/>
        </p:nvSpPr>
        <p:spPr>
          <a:xfrm>
            <a:off x="3549112" y="25572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85230F6-576B-5B5C-E308-335C83AE7463}"/>
              </a:ext>
            </a:extLst>
          </p:cNvPr>
          <p:cNvSpPr txBox="1"/>
          <p:nvPr/>
        </p:nvSpPr>
        <p:spPr>
          <a:xfrm>
            <a:off x="615428" y="1633073"/>
            <a:ext cx="112348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 </a:t>
            </a:r>
            <a:r>
              <a:rPr lang="pt-BR" sz="32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ONG SALA ARCO-ÍRIS </a:t>
            </a:r>
            <a:r>
              <a:rPr lang="pt-BR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cuida de crianças necessitadas que não possuem um ensino básico. Atualmente, receberam uma doação com mais de 1000 livros, e pretendem montar uma biblioteca própria, para que os pais e as crianças consigam levar esses livros para casa. Porém eles não possuem uma boa condição financeira para criar uma maneira simples e rápida que administre os livros disponíveis, empréstimos e a identificação das crianças.</a:t>
            </a:r>
            <a:endParaRPr lang="pt-BR" sz="3200" b="0" i="0" dirty="0">
              <a:solidFill>
                <a:srgbClr val="22222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31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6C5CF-E3C7-F701-DB28-E90FE42CF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6F850F6B-34F6-535E-9771-687BDE37D3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F63CA42-ACF1-1676-1CED-61338D59FC4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DE966A8-B7D2-966E-B718-3A710BF1A1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F1C1ECF8-3025-9226-261F-523F0FC2A36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B836086-2904-EA49-8B81-7D4C0EADFE0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0A9DAA64-FB2D-7C64-1CB8-0DA633E5C1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3F8B1D4-971C-3EE5-D361-DD416B336123}"/>
              </a:ext>
            </a:extLst>
          </p:cNvPr>
          <p:cNvSpPr txBox="1"/>
          <p:nvPr/>
        </p:nvSpPr>
        <p:spPr>
          <a:xfrm>
            <a:off x="535358" y="345653"/>
            <a:ext cx="1112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BANCO DE DADOS - MER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8FD0270-BD22-2B75-D717-B6679B8DCDFD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Branding Black" panose="00000A00000000000000" pitchFamily="50" charset="0"/>
              </a:rPr>
              <a:t>RAFAELA ELISA JOAQUIM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5DD9C18C-2381-080A-1BDF-11A79920F1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218" y="1273064"/>
            <a:ext cx="10574226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78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63305E4-9F39-45A3-86D9-B30CE2810779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Branding Black" panose="00000A00000000000000" pitchFamily="50" charset="0"/>
              </a:rPr>
              <a:t>LARA GORITO BARBOSA DE SOUZA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AD7545-6657-F100-D23C-AD168DA8B1C4}"/>
              </a:ext>
            </a:extLst>
          </p:cNvPr>
          <p:cNvSpPr txBox="1"/>
          <p:nvPr/>
        </p:nvSpPr>
        <p:spPr>
          <a:xfrm>
            <a:off x="535358" y="345653"/>
            <a:ext cx="1112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BANCO DE DADOS - MRN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03181CD-0C32-F304-DB5E-C70C113D63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9285" y="1269878"/>
            <a:ext cx="7113430" cy="516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25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9D3B7-3B83-482A-D786-061059A96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B52CC7EF-359D-861F-CDCE-4FF1E649800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0287A22-41DE-A76C-4045-EB8FE2E03B6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6967A48-9DAC-4A45-1257-2C8B83C883C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2501B4A9-D367-0685-5DE7-3D7B8E91353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9D69163C-DAF9-4EAD-65FD-AF7F6A34C97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989B9876-FCFA-9852-FB04-7531A0E0CEB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A13B5D5-70F7-C534-0CA7-E926975A3091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endParaRPr lang="pt-BR" sz="1400" b="1" dirty="0">
              <a:latin typeface="Branding Black" panose="00000A00000000000000" pitchFamily="50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3B7C4B0-FC88-5B96-3B0A-B357806ECE34}"/>
              </a:ext>
            </a:extLst>
          </p:cNvPr>
          <p:cNvSpPr txBox="1"/>
          <p:nvPr/>
        </p:nvSpPr>
        <p:spPr>
          <a:xfrm>
            <a:off x="535357" y="375168"/>
            <a:ext cx="1112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ADICIONAR LIVRO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749A71A6-07FD-C74D-80BB-12D3EB1A2E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428" y="1392578"/>
            <a:ext cx="6841600" cy="4305202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56CCCB4-5E9B-7709-EFC2-185E1AB8FE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7673" y="2260289"/>
            <a:ext cx="5343164" cy="1306107"/>
          </a:xfrm>
          <a:prstGeom prst="rect">
            <a:avLst/>
          </a:prstGeom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B386B4BD-4321-F7D6-FD8C-D287BB21E622}"/>
              </a:ext>
            </a:extLst>
          </p:cNvPr>
          <p:cNvSpPr/>
          <p:nvPr/>
        </p:nvSpPr>
        <p:spPr>
          <a:xfrm>
            <a:off x="3063240" y="5269230"/>
            <a:ext cx="845820" cy="4285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70C1D1BC-6DF8-6855-22AD-2F7491D41396}"/>
              </a:ext>
            </a:extLst>
          </p:cNvPr>
          <p:cNvCxnSpPr/>
          <p:nvPr/>
        </p:nvCxnSpPr>
        <p:spPr>
          <a:xfrm flipV="1">
            <a:off x="4046220" y="3566396"/>
            <a:ext cx="2801453" cy="17028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895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0E726-24D4-3ED3-C72B-EBAF6EF81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DB1910D5-D0DA-3425-B9F2-E2F41915339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521DD26-2C38-CA2B-325E-CA05E1F599C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01FBAF9-BB3D-8870-F86A-139EFA8D2C4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CA303783-DD78-B03A-F01D-686F469E411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5B32129-8617-1A44-BAC0-6E82C47A4A5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EB86439D-223D-1712-AFAA-0C2F88E9049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F35C14D-49AA-EFC9-80C7-98B8C9B3A869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endParaRPr lang="pt-BR" sz="1400" b="1" dirty="0">
              <a:latin typeface="Branding Black" panose="00000A00000000000000" pitchFamily="50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2157C0-D938-3177-CF93-242F1F165CF7}"/>
              </a:ext>
            </a:extLst>
          </p:cNvPr>
          <p:cNvSpPr txBox="1"/>
          <p:nvPr/>
        </p:nvSpPr>
        <p:spPr>
          <a:xfrm>
            <a:off x="535357" y="375168"/>
            <a:ext cx="1112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CONSULTAR LIVRO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936B09-AD88-033B-CFE6-BB07A66772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163" y="3478882"/>
            <a:ext cx="12192000" cy="190703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BB00D20-AEB3-CFD0-5ADF-750E2E018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3135" y="2189433"/>
            <a:ext cx="8725729" cy="553216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EED99633-736B-9045-F31C-43EFA1D95156}"/>
              </a:ext>
            </a:extLst>
          </p:cNvPr>
          <p:cNvSpPr/>
          <p:nvPr/>
        </p:nvSpPr>
        <p:spPr>
          <a:xfrm>
            <a:off x="0" y="3478882"/>
            <a:ext cx="3440430" cy="5532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8E6C2D8-C1DC-6D2F-0F75-CE58766C8444}"/>
              </a:ext>
            </a:extLst>
          </p:cNvPr>
          <p:cNvCxnSpPr>
            <a:cxnSpLocks/>
          </p:cNvCxnSpPr>
          <p:nvPr/>
        </p:nvCxnSpPr>
        <p:spPr>
          <a:xfrm flipV="1">
            <a:off x="948690" y="2823210"/>
            <a:ext cx="784445" cy="5029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481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2389C-030F-2D30-2526-50F2F12F4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7086BEB6-C17B-CB96-9B2F-8C49242DDDB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108FC5A-0809-D56E-BC84-C0978A6D268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6DA4465-6E52-1EF4-C378-08AB4E267D5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D24CF2D-36D0-BAE3-61D1-8EE510FABD6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5924109-E6D3-64CF-1E27-574EC49E6E9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9A4BE9B6-C89D-74CB-258E-352155B2A73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4E85839-4FD4-8241-CA96-532EBCAA5FE5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endParaRPr lang="pt-BR" sz="1400" b="1" dirty="0">
              <a:latin typeface="Branding Black" panose="00000A00000000000000" pitchFamily="50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7D4037-E293-CAA1-E8D2-871E84D05D51}"/>
              </a:ext>
            </a:extLst>
          </p:cNvPr>
          <p:cNvSpPr txBox="1"/>
          <p:nvPr/>
        </p:nvSpPr>
        <p:spPr>
          <a:xfrm>
            <a:off x="535357" y="375168"/>
            <a:ext cx="1112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EDITAR LIVRO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CD0C6C7-5323-138E-2607-36CDF020C4E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6778"/>
          <a:stretch/>
        </p:blipFill>
        <p:spPr>
          <a:xfrm>
            <a:off x="0" y="1290157"/>
            <a:ext cx="12192000" cy="276289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C70E7D7-3AA2-097B-335E-ACCD11E51C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048" y="5267234"/>
            <a:ext cx="11235902" cy="516311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5B2AA38C-297F-9CED-4EE7-83001EF64097}"/>
              </a:ext>
            </a:extLst>
          </p:cNvPr>
          <p:cNvSpPr/>
          <p:nvPr/>
        </p:nvSpPr>
        <p:spPr>
          <a:xfrm>
            <a:off x="5474970" y="3554730"/>
            <a:ext cx="1154430" cy="4983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6FB71E49-7178-0ACE-2252-014EA1DFFD6B}"/>
              </a:ext>
            </a:extLst>
          </p:cNvPr>
          <p:cNvCxnSpPr>
            <a:cxnSpLocks/>
          </p:cNvCxnSpPr>
          <p:nvPr/>
        </p:nvCxnSpPr>
        <p:spPr>
          <a:xfrm>
            <a:off x="6052185" y="4149090"/>
            <a:ext cx="0" cy="10038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963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45A01-FC5F-3A6F-59BC-EA1B06565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B854504E-6E6C-CB5B-7A26-367302C9A6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9BE1718-215B-043F-BBB1-6A42A70FDFA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8D5D5407-4DF2-C5F0-907B-8303460E785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709EA562-D3E4-4FB1-6142-BDC0D74DB21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5D0AF09-104C-26E1-9898-69725160B42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24F76A27-6B9B-EE1A-2E2D-81C7CF1461E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F11473F-27CE-C370-716D-6966558A2465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endParaRPr lang="pt-BR" sz="1400" b="1" dirty="0">
              <a:latin typeface="Branding Black" panose="00000A00000000000000" pitchFamily="50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9DBE87C-316F-CEEA-7F0F-765396F3DE1D}"/>
              </a:ext>
            </a:extLst>
          </p:cNvPr>
          <p:cNvSpPr txBox="1"/>
          <p:nvPr/>
        </p:nvSpPr>
        <p:spPr>
          <a:xfrm>
            <a:off x="535357" y="375168"/>
            <a:ext cx="1112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DELETAR LIVRO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546817-5B1E-586C-87ED-E4C5C4EFD4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2318" y="1844976"/>
            <a:ext cx="6591430" cy="5553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8A2FCCE-0AB8-5ED9-CF21-01F7A2FB14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868" y="2993282"/>
            <a:ext cx="7453095" cy="3178918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AA297598-7077-662B-D6BF-4E32D289FCDF}"/>
              </a:ext>
            </a:extLst>
          </p:cNvPr>
          <p:cNvSpPr/>
          <p:nvPr/>
        </p:nvSpPr>
        <p:spPr>
          <a:xfrm>
            <a:off x="2548890" y="4432401"/>
            <a:ext cx="1897380" cy="5739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5A74E923-13E4-DE2D-BCC6-871BA72DD135}"/>
              </a:ext>
            </a:extLst>
          </p:cNvPr>
          <p:cNvCxnSpPr>
            <a:cxnSpLocks/>
          </p:cNvCxnSpPr>
          <p:nvPr/>
        </p:nvCxnSpPr>
        <p:spPr>
          <a:xfrm flipV="1">
            <a:off x="4446270" y="2558825"/>
            <a:ext cx="1508760" cy="16359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58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624C3C0-A954-5E1F-6BB9-50EF569EDAA8}"/>
              </a:ext>
            </a:extLst>
          </p:cNvPr>
          <p:cNvSpPr txBox="1"/>
          <p:nvPr/>
        </p:nvSpPr>
        <p:spPr>
          <a:xfrm>
            <a:off x="535358" y="345653"/>
            <a:ext cx="111212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DICIONÁRIO DO BANCO DE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144D98-A1BB-FD91-BE31-A074040FF5B8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COLOQUE O NOME DE QUEM VAI APRESENTAR AQUI!</a:t>
            </a:r>
          </a:p>
        </p:txBody>
      </p:sp>
      <p:pic>
        <p:nvPicPr>
          <p:cNvPr id="10" name="Imagem 9" descr="Tabela">
            <a:extLst>
              <a:ext uri="{FF2B5EF4-FFF2-40B4-BE49-F238E27FC236}">
                <a16:creationId xmlns:a16="http://schemas.microsoft.com/office/drawing/2014/main" id="{397F5F23-1E1B-A037-6779-CC77B4FF2F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26" y="1736286"/>
            <a:ext cx="8735162" cy="485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60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624C3C0-A954-5E1F-6BB9-50EF569EDAA8}"/>
              </a:ext>
            </a:extLst>
          </p:cNvPr>
          <p:cNvSpPr txBox="1"/>
          <p:nvPr/>
        </p:nvSpPr>
        <p:spPr>
          <a:xfrm>
            <a:off x="535358" y="345653"/>
            <a:ext cx="111212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DICIONÁRIO DO BANCO DE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144D98-A1BB-FD91-BE31-A074040FF5B8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COLOQUE O NOME DE QUEM VAI APRESENTAR AQUI!</a:t>
            </a:r>
          </a:p>
        </p:txBody>
      </p:sp>
      <p:pic>
        <p:nvPicPr>
          <p:cNvPr id="8" name="Imagem 7" descr="Tabela">
            <a:extLst>
              <a:ext uri="{FF2B5EF4-FFF2-40B4-BE49-F238E27FC236}">
                <a16:creationId xmlns:a16="http://schemas.microsoft.com/office/drawing/2014/main" id="{AD30C5E6-7976-FCE6-D38D-96D17E6D2C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811" y="1785589"/>
            <a:ext cx="7976378" cy="467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47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624C3C0-A954-5E1F-6BB9-50EF569EDAA8}"/>
              </a:ext>
            </a:extLst>
          </p:cNvPr>
          <p:cNvSpPr txBox="1"/>
          <p:nvPr/>
        </p:nvSpPr>
        <p:spPr>
          <a:xfrm>
            <a:off x="535358" y="345653"/>
            <a:ext cx="111212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DICIONÁRIO DO BANCO DE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144D98-A1BB-FD91-BE31-A074040FF5B8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COLOQUE O NOME DE QUEM VAI APRESENTAR AQUI!</a:t>
            </a:r>
          </a:p>
        </p:txBody>
      </p:sp>
      <p:pic>
        <p:nvPicPr>
          <p:cNvPr id="8" name="Imagem 7" descr="Tabela">
            <a:extLst>
              <a:ext uri="{FF2B5EF4-FFF2-40B4-BE49-F238E27FC236}">
                <a16:creationId xmlns:a16="http://schemas.microsoft.com/office/drawing/2014/main" id="{7942E59B-1436-867A-C88F-6D9D1005C0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67" y="2188632"/>
            <a:ext cx="11598921" cy="264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64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0EBA633-F2F7-E9C5-1D79-CE43504632C6}"/>
              </a:ext>
            </a:extLst>
          </p:cNvPr>
          <p:cNvSpPr txBox="1"/>
          <p:nvPr/>
        </p:nvSpPr>
        <p:spPr>
          <a:xfrm>
            <a:off x="535358" y="398760"/>
            <a:ext cx="1112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EXEMPLO DE JOIN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7D6BA0-7EE9-F126-3F13-7057D03C0574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Branding Black" panose="00000A00000000000000" pitchFamily="50" charset="0"/>
              </a:rPr>
              <a:t>RAFAELA ELISA JOAQUIM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610CCCD-8CE9-F3A3-21F8-E897714B26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0597" y="2206534"/>
            <a:ext cx="10007854" cy="19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4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FF65A0-369C-D42D-38F3-4267C6F783A8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Branding Black" panose="00000A00000000000000" pitchFamily="50" charset="0"/>
              </a:rPr>
              <a:t>BRUNO HENRIQUE RIBEIRO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2407920" y="345653"/>
            <a:ext cx="7376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O QUE FAZ?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70F71D-463A-38CD-8005-946B3F70F88F}"/>
              </a:ext>
            </a:extLst>
          </p:cNvPr>
          <p:cNvSpPr txBox="1"/>
          <p:nvPr/>
        </p:nvSpPr>
        <p:spPr>
          <a:xfrm>
            <a:off x="614724" y="1770311"/>
            <a:ext cx="1096255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Nosso sistema tem como objetivo oferecer controle das principais áreas da ONG Sala Arco-Íris. </a:t>
            </a:r>
          </a:p>
          <a:p>
            <a:pPr algn="just"/>
            <a:r>
              <a:rPr lang="pt-BR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Permite a </a:t>
            </a:r>
            <a:r>
              <a:rPr lang="pt-BR" sz="3200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gestão de funcionários</a:t>
            </a:r>
            <a:r>
              <a:rPr lang="pt-BR" sz="32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pt-BR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pt-BR" sz="3200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registro de clientes e responsáveis</a:t>
            </a:r>
            <a:r>
              <a:rPr lang="pt-BR" sz="32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pt-BR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pt-BR" sz="3200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controle do estoque de livros</a:t>
            </a:r>
            <a:r>
              <a:rPr lang="pt-BR" sz="32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pt-BR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pt-BR" sz="3200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gerenciamento de empréstimos e devoluções</a:t>
            </a:r>
            <a:r>
              <a:rPr lang="pt-BR" sz="32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pt-BR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pt-BR" sz="3200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acompanhamento das fichas das crianças e</a:t>
            </a:r>
            <a:r>
              <a:rPr lang="pt-BR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  <a:r>
              <a:rPr lang="pt-BR" sz="3200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geração de relatórios</a:t>
            </a:r>
            <a:r>
              <a:rPr lang="pt-BR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pt-BR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1778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0EBA633-F2F7-E9C5-1D79-CE43504632C6}"/>
              </a:ext>
            </a:extLst>
          </p:cNvPr>
          <p:cNvSpPr txBox="1"/>
          <p:nvPr/>
        </p:nvSpPr>
        <p:spPr>
          <a:xfrm>
            <a:off x="535358" y="398760"/>
            <a:ext cx="1112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EXEMPLO DE JOIN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7D6BA0-7EE9-F126-3F13-7057D03C0574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Branding Black" panose="00000A00000000000000" pitchFamily="50" charset="0"/>
              </a:rPr>
              <a:t>RAFAELA ELISA JOAQUIM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667DB74-A2E5-2A82-FC6B-8C1F01DB3E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6586" y="1346662"/>
            <a:ext cx="6932990" cy="491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09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0EBA633-F2F7-E9C5-1D79-CE43504632C6}"/>
              </a:ext>
            </a:extLst>
          </p:cNvPr>
          <p:cNvSpPr txBox="1"/>
          <p:nvPr/>
        </p:nvSpPr>
        <p:spPr>
          <a:xfrm>
            <a:off x="535358" y="398760"/>
            <a:ext cx="1112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EXEMPLO DE JOIN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7D6BA0-7EE9-F126-3F13-7057D03C0574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Branding Black" panose="00000A00000000000000" pitchFamily="50" charset="0"/>
              </a:rPr>
              <a:t>RAFAELA ELISA JOAQUIM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667DB74-A2E5-2A82-FC6B-8C1F01DB3E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6586" y="1346662"/>
            <a:ext cx="6932990" cy="491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348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8510107-E3C6-DF5A-475A-F560311510F8}"/>
              </a:ext>
            </a:extLst>
          </p:cNvPr>
          <p:cNvSpPr txBox="1"/>
          <p:nvPr/>
        </p:nvSpPr>
        <p:spPr>
          <a:xfrm>
            <a:off x="535358" y="552771"/>
            <a:ext cx="1112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95D99E-C7C1-25D6-9887-62B3D08EC22E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COLOQUE O NOME DE QUEM VAI APRESENTAR AQUI!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84F5B51-B3DA-EFB2-2AC4-350D6C96232D}"/>
              </a:ext>
            </a:extLst>
          </p:cNvPr>
          <p:cNvSpPr txBox="1"/>
          <p:nvPr/>
        </p:nvSpPr>
        <p:spPr>
          <a:xfrm>
            <a:off x="1705530" y="1904101"/>
            <a:ext cx="945325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Observamos que com esse sistema, a ONG garante mais organização, agilidade e segurança na gestão de suas atividades. A centralização das informações traz benefícios além de facilitar o acompanhamento do trabalho realizado, melhorar a comunicação entre os membros e permitir o acesso rápido a dados atualizados.</a:t>
            </a:r>
            <a:endParaRPr lang="pt-BR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537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0B366E-ADF9-41FB-D956-C09E85EEAAD6}"/>
              </a:ext>
            </a:extLst>
          </p:cNvPr>
          <p:cNvSpPr txBox="1"/>
          <p:nvPr/>
        </p:nvSpPr>
        <p:spPr>
          <a:xfrm>
            <a:off x="535358" y="413344"/>
            <a:ext cx="1112128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AGRADECIMENTOS</a:t>
            </a:r>
            <a:br>
              <a:rPr lang="pt-BR" sz="4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br>
              <a:rPr lang="pt-BR" sz="4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pt-BR" sz="44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pt-BR" sz="3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Prof. Sérgio Luiz da Silveira;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Prof. </a:t>
            </a:r>
            <a:r>
              <a:rPr lang="pt-BR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Alann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 K. P. Perini;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Prof. Márcio K. Senhorinha;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Prof. Silvio </a:t>
            </a:r>
            <a:r>
              <a:rPr lang="pt-BR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Luis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 de Sousa.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CD01029-EC77-1199-DA6E-FB5507F72699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COLOQUE O NOME DE QUEM VAI APRESENTAR AQUI!</a:t>
            </a:r>
          </a:p>
        </p:txBody>
      </p:sp>
    </p:spTree>
    <p:extLst>
      <p:ext uri="{BB962C8B-B14F-4D97-AF65-F5344CB8AC3E}">
        <p14:creationId xmlns:p14="http://schemas.microsoft.com/office/powerpoint/2010/main" val="855279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/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/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/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DABC419-57D1-DC08-DEDD-10F41CB6B7FD}"/>
              </a:ext>
            </a:extLst>
          </p:cNvPr>
          <p:cNvSpPr txBox="1"/>
          <p:nvPr/>
        </p:nvSpPr>
        <p:spPr>
          <a:xfrm>
            <a:off x="666044" y="1898768"/>
            <a:ext cx="1085991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latin typeface="Arial Black" panose="020B0A04020102020204" pitchFamily="34" charset="0"/>
                <a:cs typeface="Arial" panose="020B0604020202020204" pitchFamily="34" charset="0"/>
              </a:rPr>
              <a:t>FIM.</a:t>
            </a:r>
          </a:p>
          <a:p>
            <a:pPr algn="ctr"/>
            <a:r>
              <a:rPr lang="pt-BR" sz="8800" dirty="0">
                <a:latin typeface="Arial Black" panose="020B0A04020102020204" pitchFamily="34" charset="0"/>
                <a:cs typeface="Arial" panose="020B0604020202020204" pitchFamily="34" charset="0"/>
              </a:rPr>
              <a:t>OBRIGADO.</a:t>
            </a:r>
          </a:p>
        </p:txBody>
      </p:sp>
    </p:spTree>
    <p:extLst>
      <p:ext uri="{BB962C8B-B14F-4D97-AF65-F5344CB8AC3E}">
        <p14:creationId xmlns:p14="http://schemas.microsoft.com/office/powerpoint/2010/main" val="185444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FF65A0-369C-D42D-38F3-4267C6F783A8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Branding Black" panose="00000A00000000000000" pitchFamily="50" charset="0"/>
              </a:rPr>
              <a:t>BRUNO HENRIQUE RIBEIRO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2407920" y="345653"/>
            <a:ext cx="7376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REGRAS DE NEGÓCIO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70F71D-463A-38CD-8005-946B3F70F88F}"/>
              </a:ext>
            </a:extLst>
          </p:cNvPr>
          <p:cNvSpPr txBox="1"/>
          <p:nvPr/>
        </p:nvSpPr>
        <p:spPr>
          <a:xfrm>
            <a:off x="615428" y="1881547"/>
            <a:ext cx="111290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1394" rtl="0" fontAlgn="base">
              <a:spcBef>
                <a:spcPts val="0"/>
              </a:spcBef>
              <a:spcAft>
                <a:spcPts val="0"/>
              </a:spcAft>
            </a:pPr>
            <a:r>
              <a:rPr lang="pt-BR" sz="3200" b="1" i="0" u="none" strike="noStrike" dirty="0">
                <a:solidFill>
                  <a:srgbClr val="3C78D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RN01 – Respeito ao Ambiente: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Não faça barulho, fale alto ou grite dentro da biblioteca.</a:t>
            </a:r>
          </a:p>
          <a:p>
            <a:pPr marL="131394" rtl="0" fontAlgn="base">
              <a:spcBef>
                <a:spcPts val="0"/>
              </a:spcBef>
              <a:spcAft>
                <a:spcPts val="0"/>
              </a:spcAft>
            </a:pPr>
            <a:br>
              <a:rPr lang="pt-BR" sz="3200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BR" sz="3200" b="1" i="0" u="none" strike="noStrike" dirty="0">
                <a:solidFill>
                  <a:srgbClr val="3C78D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RN02 –  Respeito ao Indivíduo: 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Todos dentro da biblioteca deverão ser respeitados (funcionários, responsáveis, crianças, </a:t>
            </a:r>
            <a:r>
              <a:rPr lang="pt-BR" sz="32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1139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FF65A0-369C-D42D-38F3-4267C6F783A8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Branding Black" panose="00000A00000000000000" pitchFamily="50" charset="0"/>
              </a:rPr>
              <a:t>BRUNO HENRIQUE RIBEIRO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2407920" y="345653"/>
            <a:ext cx="7376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REGRAS DE NEGÓCIO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70F71D-463A-38CD-8005-946B3F70F88F}"/>
              </a:ext>
            </a:extLst>
          </p:cNvPr>
          <p:cNvSpPr txBox="1"/>
          <p:nvPr/>
        </p:nvSpPr>
        <p:spPr>
          <a:xfrm>
            <a:off x="446016" y="1393507"/>
            <a:ext cx="1157657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1394" rtl="0" fontAlgn="base">
              <a:spcBef>
                <a:spcPts val="0"/>
              </a:spcBef>
              <a:spcAft>
                <a:spcPts val="0"/>
              </a:spcAft>
            </a:pPr>
            <a:r>
              <a:rPr lang="pt-BR" sz="3200" b="1" i="0" u="none" strike="noStrike" dirty="0">
                <a:solidFill>
                  <a:srgbClr val="3C78D8"/>
                </a:solidFill>
                <a:effectLst/>
                <a:latin typeface="Arial" panose="020B0604020202020204" pitchFamily="34" charset="0"/>
              </a:rPr>
              <a:t>RN03 – Devolva o Livro: 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Após uma semana de empréstimo do livro, ele tem que ser devolvido dentro do prazo, ou renovado (limite de 3 renovações), caso contrário será aplicada uma multa de R$0,20 por dia de atraso.</a:t>
            </a:r>
          </a:p>
          <a:p>
            <a:pPr marL="131394" rtl="0" fontAlgn="base">
              <a:spcBef>
                <a:spcPts val="0"/>
              </a:spcBef>
              <a:spcAft>
                <a:spcPts val="0"/>
              </a:spcAft>
            </a:pPr>
            <a:endParaRPr lang="pt-BR" sz="3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131394" rtl="0" fontAlgn="base">
              <a:spcBef>
                <a:spcPts val="0"/>
              </a:spcBef>
              <a:spcAft>
                <a:spcPts val="0"/>
              </a:spcAft>
            </a:pPr>
            <a:r>
              <a:rPr lang="pt-BR" sz="3200" b="1" i="0" u="none" strike="noStrike" dirty="0">
                <a:solidFill>
                  <a:srgbClr val="3C78D8"/>
                </a:solidFill>
                <a:effectLst/>
                <a:latin typeface="Arial" panose="020B0604020202020204" pitchFamily="34" charset="0"/>
              </a:rPr>
              <a:t>RN04 – Cuide dos Livros: 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 um livro for estragado ou perdido, deverá pagar uma multa de R$25,00 ou uma doação de produtos de higiene ou brinquedos (o valor pode ser alterado caso o livro já possua uma dívida de atraso).</a:t>
            </a:r>
          </a:p>
        </p:txBody>
      </p:sp>
    </p:spTree>
    <p:extLst>
      <p:ext uri="{BB962C8B-B14F-4D97-AF65-F5344CB8AC3E}">
        <p14:creationId xmlns:p14="http://schemas.microsoft.com/office/powerpoint/2010/main" val="302500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FF65A0-369C-D42D-38F3-4267C6F783A8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Branding Black" panose="00000A00000000000000" pitchFamily="50" charset="0"/>
              </a:rPr>
              <a:t>BRUNO HENRIQUE RIBEIRO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2407920" y="345653"/>
            <a:ext cx="7376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REGRAS DE NEGÓCIO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70F71D-463A-38CD-8005-946B3F70F88F}"/>
              </a:ext>
            </a:extLst>
          </p:cNvPr>
          <p:cNvSpPr txBox="1"/>
          <p:nvPr/>
        </p:nvSpPr>
        <p:spPr>
          <a:xfrm>
            <a:off x="446016" y="1952047"/>
            <a:ext cx="1157657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1394" rtl="0" fontAlgn="base">
              <a:spcBef>
                <a:spcPts val="0"/>
              </a:spcBef>
              <a:spcAft>
                <a:spcPts val="0"/>
              </a:spcAft>
            </a:pPr>
            <a:r>
              <a:rPr lang="pt-BR" sz="3200" b="1" i="0" u="none" strike="noStrike" dirty="0">
                <a:solidFill>
                  <a:srgbClr val="3C78D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RN05 – Realizar Empréstimo: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Para realizar o empréstimo, apenas leitores com cadastro e nenhuma multa em aberto. </a:t>
            </a:r>
          </a:p>
          <a:p>
            <a:pPr marL="131394" rtl="0" fontAlgn="base">
              <a:spcBef>
                <a:spcPts val="0"/>
              </a:spcBef>
              <a:spcAft>
                <a:spcPts val="0"/>
              </a:spcAft>
            </a:pPr>
            <a:endParaRPr lang="pt-BR" sz="32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31394" fontAlgn="base"/>
            <a:r>
              <a:rPr lang="pt-BR" sz="3200" b="1" i="0" u="none" strike="noStrike" dirty="0">
                <a:solidFill>
                  <a:srgbClr val="3C78D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RN06 – Zelo pela Organização: 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Guarde os livros onde você os pegou e se caso não lembrar, entregue para os bibliotecários no local. </a:t>
            </a:r>
          </a:p>
          <a:p>
            <a:pPr marL="131394" rtl="0" fontAlgn="base">
              <a:spcBef>
                <a:spcPts val="0"/>
              </a:spcBef>
              <a:spcAft>
                <a:spcPts val="0"/>
              </a:spcAft>
            </a:pPr>
            <a:endParaRPr lang="pt-BR" sz="320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32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FF65A0-369C-D42D-38F3-4267C6F783A8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Branding Black" panose="00000A00000000000000" pitchFamily="50" charset="0"/>
              </a:rPr>
              <a:t>BRUNO HENRIQUE RIBEIRO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1647905" y="345653"/>
            <a:ext cx="8896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REQUISITOS FUNCIONAIS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70F71D-463A-38CD-8005-946B3F70F88F}"/>
              </a:ext>
            </a:extLst>
          </p:cNvPr>
          <p:cNvSpPr txBox="1"/>
          <p:nvPr/>
        </p:nvSpPr>
        <p:spPr>
          <a:xfrm>
            <a:off x="307713" y="1003147"/>
            <a:ext cx="1157657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pt-BR" sz="3200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BR" sz="3200" b="1" i="0" u="none" strike="noStrike" dirty="0">
                <a:solidFill>
                  <a:srgbClr val="3C78D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R.F. 01 – Registro de Usuário: 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 como propósito cadastrar um funcionário, assim sendo possível acessar apenas partes do sistema que ele tem permissão.</a:t>
            </a:r>
            <a:endParaRPr lang="pt-BR" sz="3200" b="1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pt-BR" sz="320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3200" b="1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→ Dados necessários:</a:t>
            </a:r>
            <a:r>
              <a:rPr lang="pt-BR" sz="32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nome completo, data de nascimento, CPF, telefone, cargo e suas permissões, e-mail e senha.</a:t>
            </a:r>
            <a:endParaRPr lang="pt-BR" sz="32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pt-BR" sz="3200" b="1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→ Usuários:</a:t>
            </a:r>
            <a:r>
              <a:rPr lang="pt-BR" sz="32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gerente / gestor</a:t>
            </a:r>
            <a:endParaRPr lang="pt-BR" sz="32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96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FF65A0-369C-D42D-38F3-4267C6F783A8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latin typeface="Branding Black" panose="00000A00000000000000" pitchFamily="50" charset="0"/>
              </a:rPr>
              <a:t>BRUNO HENRIQUE RIBEIRO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1647905" y="345653"/>
            <a:ext cx="88961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REQUISITOS FUNCIONAIS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70F71D-463A-38CD-8005-946B3F70F88F}"/>
              </a:ext>
            </a:extLst>
          </p:cNvPr>
          <p:cNvSpPr txBox="1"/>
          <p:nvPr/>
        </p:nvSpPr>
        <p:spPr>
          <a:xfrm>
            <a:off x="446016" y="1596842"/>
            <a:ext cx="1157657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pt-BR" sz="3200" b="1" i="0" u="none" strike="noStrike" dirty="0">
                <a:solidFill>
                  <a:srgbClr val="3C78D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R.F. 02 – Cadastro de Cliente: 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 como propósito cadastrar um cliente, para ter uma ficha guardada sobre ele e informações sobre os livros emprestados e atrasados que o mesmo pegou.</a:t>
            </a:r>
            <a:endParaRPr lang="pt-BR" sz="3200" b="1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br>
              <a:rPr lang="pt-BR" sz="3200" b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BR" sz="3200" b="1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→ Dados necessários:</a:t>
            </a:r>
            <a:r>
              <a:rPr lang="pt-BR" sz="32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nome completo da criança e data de nascimento; nome do responsável, data de nascimento, CPF, e-mail e telefone. </a:t>
            </a:r>
            <a:endParaRPr lang="pt-BR" sz="32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200" b="1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     → Usuários:</a:t>
            </a:r>
            <a:r>
              <a:rPr lang="pt-BR" sz="32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gerente / bibliotecário.</a:t>
            </a:r>
            <a:endParaRPr lang="pt-BR" sz="32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4930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014CAD5C0D95047AD87A6CEF9A0ED6F" ma:contentTypeVersion="11" ma:contentTypeDescription="Crie um novo documento." ma:contentTypeScope="" ma:versionID="0eaeb304f0019e33f865282dd94b7faa">
  <xsd:schema xmlns:xsd="http://www.w3.org/2001/XMLSchema" xmlns:xs="http://www.w3.org/2001/XMLSchema" xmlns:p="http://schemas.microsoft.com/office/2006/metadata/properties" xmlns:ns2="230e2427-5d80-4bd2-a9ba-53805cfde8a4" xmlns:ns3="cf5f2b4c-ceff-48b8-acfd-b6c7cb4e26ae" targetNamespace="http://schemas.microsoft.com/office/2006/metadata/properties" ma:root="true" ma:fieldsID="9583cfaf6218e9ef312e531a09f9933a" ns2:_="" ns3:_="">
    <xsd:import namespace="230e2427-5d80-4bd2-a9ba-53805cfde8a4"/>
    <xsd:import namespace="cf5f2b4c-ceff-48b8-acfd-b6c7cb4e26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2427-5d80-4bd2-a9ba-53805cfde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184c8c62-af11-4a97-95e1-881613c3960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f2b4c-ceff-48b8-acfd-b6c7cb4e26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Coluna Global de Taxonomia" ma:hidden="true" ma:list="{1a311de7-e6e4-47ae-b214-720c4e04d295}" ma:internalName="TaxCatchAll" ma:showField="CatchAllData" ma:web="cf5f2b4c-ceff-48b8-acfd-b6c7cb4e26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f5f2b4c-ceff-48b8-acfd-b6c7cb4e26ae" xsi:nil="true"/>
    <lcf76f155ced4ddcb4097134ff3c332f xmlns="230e2427-5d80-4bd2-a9ba-53805cfde8a4">
      <Terms xmlns="http://schemas.microsoft.com/office/infopath/2007/PartnerControls"/>
    </lcf76f155ced4ddcb4097134ff3c332f>
    <SharedWithUsers xmlns="cf5f2b4c-ceff-48b8-acfd-b6c7cb4e26ae">
      <UserInfo>
        <DisplayName>Marcos Paulo Carvalho De Oliveira</DisplayName>
        <AccountId>9264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954C6406-39F0-4F36-B3D7-F12E598C19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CD03E9-41C4-42C6-A5E8-47AC9D6E1F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2427-5d80-4bd2-a9ba-53805cfde8a4"/>
    <ds:schemaRef ds:uri="cf5f2b4c-ceff-48b8-acfd-b6c7cb4e26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5A2D76-B89D-43D9-81CC-F73DB603259F}">
  <ds:schemaRefs>
    <ds:schemaRef ds:uri="http://schemas.microsoft.com/office/infopath/2007/PartnerControls"/>
    <ds:schemaRef ds:uri="230e2427-5d80-4bd2-a9ba-53805cfde8a4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cf5f2b4c-ceff-48b8-acfd-b6c7cb4e26ae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6280</TotalTime>
  <Words>1383</Words>
  <Application>Microsoft Office PowerPoint</Application>
  <PresentationFormat>Widescreen</PresentationFormat>
  <Paragraphs>172</Paragraphs>
  <Slides>44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3" baseType="lpstr">
      <vt:lpstr>Calibri Light</vt:lpstr>
      <vt:lpstr>Arial</vt:lpstr>
      <vt:lpstr>Arial Black</vt:lpstr>
      <vt:lpstr>Verdana</vt:lpstr>
      <vt:lpstr>Calibri</vt:lpstr>
      <vt:lpstr>Branding Black</vt:lpstr>
      <vt:lpstr>Aharoni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Senai</dc:title>
  <dc:creator>Sergio Luiz Da Silveira</dc:creator>
  <cp:lastModifiedBy>Lara Gorito</cp:lastModifiedBy>
  <cp:revision>275</cp:revision>
  <dcterms:created xsi:type="dcterms:W3CDTF">2022-03-17T13:16:59Z</dcterms:created>
  <dcterms:modified xsi:type="dcterms:W3CDTF">2025-05-23T15:43:42Z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  <property fmtid="{D5CDD505-2E9C-101B-9397-08002B2CF9AE}" pid="3" name="MediaServiceImageTags">
    <vt:lpwstr/>
  </property>
</Properties>
</file>