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D9FC06-1195-4E53-871E-9E6C3F5F6D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9EBF55-A540-4BBD-B102-BFE6F85409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580AFA-F57C-4811-AEFC-8F9C162EEE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7E2CF0-D7FD-45CC-89EE-200EF1E6B5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3001ED-D8BF-4D28-8980-9FEC300BE4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AD9EAC-6C35-47D4-92F2-E6DBC04B26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002E01-F040-4E38-8D00-396C153DCE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5F2042-4C57-4E0D-A14C-53786D0D9F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B323EC-FB26-42F3-8CAA-1B8946E60B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19C62B-FC24-42AB-9145-6F0CEBC8F6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1C7502-B729-468E-8063-941D017227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7C94B9-7D51-48EB-B6AA-EE35B34284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7196BB-1A03-4038-91EE-914F73FDF8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61CD81-F9EA-4E46-A6DB-EF0D62C646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E62290-A234-4CE8-92B0-54DDEAE0C7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4AEE3B-5853-4CB1-9E0D-16C7CE0BD8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6744A7-170B-4DED-A0A7-B27F3AEFBD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3AA54E-FBBC-4FF3-AB2B-220A12F286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2BFC16-BB37-4FD9-A2CC-7D749C6280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73B57F-5AA4-4644-8833-8DD27E9298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2EBBBF-4315-4FD5-93FC-CE1EF2D568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9346F4-56F0-498E-8714-09D2D4E785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51C0E4-5FB9-4F09-B98B-F7837A43AE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765560-4B8B-4FBC-8973-131F7205B6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4A2AAE-EB47-4428-865C-CD00C5458C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A2E31A-0BC9-4292-B8FB-13E8088ED5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D92C01-24CF-42EE-A84F-99A1F95C6E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78F900-BEA2-4D6A-A5ED-BE589660A2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1879F3-C21D-41D5-9396-688EA1A7F7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C28AB8-FA97-46B1-AA04-06E77DF95D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860A17-EB0F-47F2-B797-1FEE8D7F89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1D850D-DCD2-4657-BF2C-EBEFD1FE59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D8B5BE-C3F0-47F8-94C2-575BE2C531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ED012A-24DD-44BF-906C-79E0211D9E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EF454A-3398-4A00-A280-AFE1D79170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F6CAC6-FDFA-44B7-A617-8A68D03DDB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5;p1" descr="Acolhe-CCT-2016-Slide-iNTERNO.jpg"/>
          <p:cNvPicPr/>
          <p:nvPr/>
        </p:nvPicPr>
        <p:blipFill>
          <a:blip r:embed="rId2"/>
          <a:stretch/>
        </p:blipFill>
        <p:spPr>
          <a:xfrm>
            <a:off x="-7920" y="0"/>
            <a:ext cx="9145800" cy="685188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6;p1" descr="Acolhe-CCT-2016-Slide-Capa.jpg"/>
          <p:cNvPicPr/>
          <p:nvPr/>
        </p:nvPicPr>
        <p:blipFill>
          <a:blip r:embed="rId3"/>
          <a:srcRect l="27243" t="0" r="18072" b="86700"/>
          <a:stretch/>
        </p:blipFill>
        <p:spPr>
          <a:xfrm>
            <a:off x="0" y="0"/>
            <a:ext cx="7637760" cy="99396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7;p1"/>
          <p:cNvSpPr/>
          <p:nvPr/>
        </p:nvSpPr>
        <p:spPr>
          <a:xfrm>
            <a:off x="714240" y="152280"/>
            <a:ext cx="4565880" cy="91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chemeClr val="lt1"/>
                </a:solidFill>
                <a:latin typeface="Arial"/>
                <a:ea typeface="Arial"/>
              </a:rPr>
              <a:t>T200 PROJETO E ARQUITETURA DE SISTEMAS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8936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32C8B3-6741-43CE-B5A4-DE96265B1F16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760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5;p1" descr="Acolhe-CCT-2016-Slide-iNTERNO.jpg"/>
          <p:cNvPicPr/>
          <p:nvPr/>
        </p:nvPicPr>
        <p:blipFill>
          <a:blip r:embed="rId2"/>
          <a:stretch/>
        </p:blipFill>
        <p:spPr>
          <a:xfrm>
            <a:off x="-7920" y="0"/>
            <a:ext cx="9145800" cy="685188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16;p1" descr="Acolhe-CCT-2016-Slide-Capa.jpg"/>
          <p:cNvPicPr/>
          <p:nvPr/>
        </p:nvPicPr>
        <p:blipFill>
          <a:blip r:embed="rId3"/>
          <a:srcRect l="27243" t="0" r="18072" b="86700"/>
          <a:stretch/>
        </p:blipFill>
        <p:spPr>
          <a:xfrm>
            <a:off x="0" y="0"/>
            <a:ext cx="7637760" cy="99396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;p1"/>
          <p:cNvSpPr/>
          <p:nvPr/>
        </p:nvSpPr>
        <p:spPr>
          <a:xfrm>
            <a:off x="714240" y="152280"/>
            <a:ext cx="4565880" cy="91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chemeClr val="lt1"/>
                </a:solidFill>
                <a:latin typeface="Arial"/>
                <a:ea typeface="Arial"/>
              </a:rPr>
              <a:t>T200 PROJETO E ARQUITETURA DE SISTEMAS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8936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226445-79CD-4EA8-B6D5-D0F7AC70A687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2760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5;p1" descr="Acolhe-CCT-2016-Slide-iNTERNO.jpg"/>
          <p:cNvPicPr/>
          <p:nvPr/>
        </p:nvPicPr>
        <p:blipFill>
          <a:blip r:embed="rId2"/>
          <a:stretch/>
        </p:blipFill>
        <p:spPr>
          <a:xfrm>
            <a:off x="-7920" y="0"/>
            <a:ext cx="9145800" cy="6851880"/>
          </a:xfrm>
          <a:prstGeom prst="rect">
            <a:avLst/>
          </a:prstGeom>
          <a:ln w="0">
            <a:noFill/>
          </a:ln>
        </p:spPr>
      </p:pic>
      <p:pic>
        <p:nvPicPr>
          <p:cNvPr id="89" name="Google Shape;16;p1" descr="Acolhe-CCT-2016-Slide-Capa.jpg"/>
          <p:cNvPicPr/>
          <p:nvPr/>
        </p:nvPicPr>
        <p:blipFill>
          <a:blip r:embed="rId3"/>
          <a:srcRect l="27243" t="0" r="18072" b="86700"/>
          <a:stretch/>
        </p:blipFill>
        <p:spPr>
          <a:xfrm>
            <a:off x="0" y="0"/>
            <a:ext cx="7637760" cy="99396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17;p1"/>
          <p:cNvSpPr/>
          <p:nvPr/>
        </p:nvSpPr>
        <p:spPr>
          <a:xfrm>
            <a:off x="714240" y="152280"/>
            <a:ext cx="4565880" cy="91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800" spc="-1" strike="noStrike">
                <a:solidFill>
                  <a:schemeClr val="lt1"/>
                </a:solidFill>
                <a:latin typeface="Arial"/>
                <a:ea typeface="Arial"/>
              </a:rPr>
              <a:t>T200 PROJETO E ARQUITETURA DE SISTEMAS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8936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2760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C653DF-7B62-469F-9B89-CAB4363DF568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2760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08;p15"/>
          <p:cNvSpPr/>
          <p:nvPr/>
        </p:nvSpPr>
        <p:spPr>
          <a:xfrm>
            <a:off x="857160" y="3071880"/>
            <a:ext cx="6280560" cy="9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i="1" lang="en-US" sz="2400" spc="-1" strike="noStrike">
                <a:solidFill>
                  <a:schemeClr val="lt1"/>
                </a:solidFill>
                <a:latin typeface="Arial"/>
                <a:ea typeface="Arial"/>
              </a:rPr>
              <a:t>2016.2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Open-Closed Principle (OCP)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378360" indent="-31536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Objetos e/ou classes devem estar abertos para extensão, mas fechados para modificação.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717120" indent="-26892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É possível incluir novas funcionalidades.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78360" indent="-31536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Alterações causam “incerteza” (de novo).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78360" indent="-31536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Abstração é a chave.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78360" indent="-31536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Utilização de bom encapsulamento: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717120" indent="-26892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Atributos sempre privados.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717120" indent="-26892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Uso de polimorfismo: criação de interfaces/classes abstratas.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717120" indent="-26892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Jamais usar variáveis globais ou “similares”.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78360" indent="-31536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Anti-padrões: Código espaguete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Open-Closed Principle (OCP)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15080" indent="-3456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Anti-padrão: Código Espaguete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786240" indent="-29484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Código Espaguete: Refere-se a um código que é complexo e emaranhado como um prato de espaguete, sem uma estrutura clara ou modularidade. Isso acontece quando o código é escrito sem considerar a extensibilidade e a manutenção. Como resultado, o código se torna difícil de entender e modificar. Alterações em um lugar do código podem ter efeitos imprevistos em outros lugares, o que vai contra o OCP, pois o código deve ser aberto para extensão, mas fechado para modificação.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Exemplo de Código Violando o OCP: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45756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Open-Closed Principle (OCP)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2817360" y="2066400"/>
            <a:ext cx="3560040" cy="469728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Contrato {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float salario() {}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Estagio {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float bolsa() {}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Folha {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protected int saldo;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 void calcular(){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(f instanceof Contrato)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this.saldo = f.salario();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else if (f instanceof Estagio)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this.saldo = f.bolsa();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5062680" y="1980000"/>
            <a:ext cx="339660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Solução: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Separação em classes diferentes usando polimorfismo: objeto passado como parâmetro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60000" y="1598040"/>
            <a:ext cx="4238280" cy="49532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Pagamento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float getSaldo();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Contrato implements Pagamento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float getSaldo() 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Estagio implements Pagamento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float getSaldo() 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Folha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protected int saldo;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float calcular(Pagamento p){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saldo = p.getSaldo();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45792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Open-Closed Principle (OCP)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337320" indent="-28116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Uma classe derivada deve ser substituível pela sua classe base.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39360" indent="-23976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"Se para cada objeto o1 do tipo S há um objeto o2 do tipo T de forma que, para todos os programas P definidos em termos de T, o comportamento de P é inalterado quando o1 é substituído por o2, então S é um subtipo de T."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37320" indent="-28116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Utilização de polimorfismo adequado: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39360" indent="-23976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 validade do modelo depende de seus filhos.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39360" indent="-23976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Relacionamento IS-A ligado ao comportamento.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2" marL="959040" indent="-213120">
              <a:lnSpc>
                <a:spcPct val="11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Problemas em casts.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37320" indent="-281160">
              <a:lnSpc>
                <a:spcPct val="114000"/>
              </a:lnSpc>
              <a:spcBef>
                <a:spcPts val="1417"/>
              </a:spcBef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Pode ser relacionado com "Design por contrato" (Bertrand Meyer).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39360" indent="-23976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Pré-condições e pós-condições na execução.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Liskov Substitution Principle (LSP)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378720" indent="-31536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Anti-padrão: Problemas em casts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717120" indent="-26892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Problemas em casts: Este anti-padrão ocorre quando subclasses ou tipos derivados não são completamente substituíveis por seus tipos base, levando a erros em tempo de execução ao tentar realizar casts (conversões de tipo) incorretos. Esse problema ocorre quando o contrato esperado pela classe base não é mantido pelas subclasses, resultando em quebras de comportamento e violações do princípio de substituição de Liskov. Por exemplo, se um método espera um tipo base, mas um tipo derivado que não cumpre as expectativas é passado, o comportamento pode ser imprevisível ou causar erros.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Liskov Substitution Principle (LSP)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Liskov Substitution Principle (LSP)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720000" y="2645640"/>
            <a:ext cx="388188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Retangulo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int base, altura;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calculaArea(){...}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Quadrado extends Retangulo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calculaArea(){...}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4680000" y="2340000"/>
            <a:ext cx="38635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Código Violando o LSP: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5040000" y="2880000"/>
            <a:ext cx="348696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Ponto chave: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Há um problema no relacionamento IS-A. O quadrado não é um retângulo.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que acontece com a base e altura? Podem impactar no resultado.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it looks like a duck, quacks like a duck but needs batteries for that purpose - it’s probably a violation of LSP.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Liskov Substitution Principle (LSP)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617400" y="2294280"/>
            <a:ext cx="3881880" cy="41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 class FormaGeometrica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 void calculaArea();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Retangulo extends FormaGeometrica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int base, altura;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calculaArea(){...}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Quadrado extends FormaGeometrica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int lado;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calculaArea(){...}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4680000" y="2340000"/>
            <a:ext cx="3863520" cy="23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Solução: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Criar classe abstrata e não ter novos métodos nas sub-classes → Próximo à criação de interfaces.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 realizar uma modelagem diferente, pode haver problema conceitual.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457200" y="1748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Uma classe não deve ser forçada a implementar interfaces que não usa.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Evitar "poluição" da interface → baixo acoplamento.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Anti-padrão: Interface “Deus”/martelo de ouro.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Segregation Principle (ISP)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457200" y="1748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324000" indent="-243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Anti-padrão: Interface “Deus”/martelo de ouro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48000" indent="-243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Interface “Deus”: Uma interface que possui muitos métodos que não são coesos e são amplamente diferentes entre si, forçando classes que a implementam a incluir métodos que não usam ou que não fazem sentido em seu contexto. Isso leva a um código que é difícil de manter e entender, além de violar o princípio de segregação de interfaces, pois a interface deveria ser específica para as necessidades de seus usuários.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48000" indent="-243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Martelo de Ouro: Refere-se ao uso de uma única ferramenta, tecnologia, ou abordagem para resolver todos os problemas, independentemente da adequação. No contexto de ISP, uma interface genérica é usada para todos os propósitos, o que resulta em classes que são forçadas a implementar métodos irrelevantes.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24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Segregation Principle (ISP)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1505880"/>
            <a:ext cx="8515440" cy="7585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Roteiro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10"/>
          </p:nvPr>
        </p:nvSpPr>
        <p:spPr>
          <a:xfrm>
            <a:off x="14400" y="6217200"/>
            <a:ext cx="543600" cy="51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B39A5C-20DD-4767-AECF-37E5EA99D78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11760" y="2347560"/>
            <a:ext cx="8515440" cy="1088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8088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Princípios SOLID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Single Responsibility Principle (SRP)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Open-Closed Principle (OCP)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Liskov Substitution Principle (LSP)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Interface Segregation Principle (ISP)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1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Dependency Inversion Principle (DIP)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Segregation Principle (ISP)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5018400" y="2097360"/>
            <a:ext cx="38008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Código Violando o ISP: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540000" y="1922400"/>
            <a:ext cx="6931080" cy="46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Persistencia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save();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insert(Object o);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delete();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next();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previous();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append();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write();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read();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BancoDados implements Persistencia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Implementação de todos os métodos, mesmo que não usados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Arquivo implements Persistencia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Implementação de todos os métodos, mesmo que não usados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4570200" y="2700000"/>
            <a:ext cx="42490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Ponto chave: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 métodos são específicos a seus tipos, não tentar fazer interfaces genéricas demais.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Segregation Principle (ISP)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018400" y="2097360"/>
            <a:ext cx="38008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Código Violando o ISP: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540000" y="1922400"/>
            <a:ext cx="6931080" cy="46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PersistenciaBd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save();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insert(Object o);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delete();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PersistenciaAquivo{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append();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write();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read();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next();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previous();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BancoDados implements PersistenciaBD{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Arquivo implements PersitenciaArquivo{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570200" y="2700000"/>
            <a:ext cx="42490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 interface define apenas um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conjunto de operações coesas → SRP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332640" indent="-249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Módulos de alto nível não devem depender de módulos de baixo nível. Ambos devem depender de abstrações.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32640" indent="-249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Abstrações não devem depender de detalhes. Detalhes (implementações) devem depender de abstrações.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32640" indent="-249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Utilização constante de polimorfismo: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32640" indent="-249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Facilita a reutilização.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32640" indent="-249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Anti-padrão: Complexidade "acidental"/gambiarra/copiar-colar.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Dependency Inversion Principle (DIP)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345600" indent="-259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Anti-padrão: Complexidade “acidental”/gambiarra/copiar-colar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691200" indent="-259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Complexidade "acidental": Refere-se à complexidade que não é necessária para o funcionamento do sistema, mas que surge devido a decisões de design inadequadas. Por exemplo, dependências diretas e rígidas de classes de alto nível em classes de baixo nível aumentam a complexidade e tornam o sistema mais difícil de modificar e manter. No contexto de DIP, deve-se depender de abstrações (interfaces), não de implementações concretas.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Dependency Inversion Principle (DIP)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293760" indent="-2203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Anti-padrão: Complexidade “acidental”/gambiarra/copiar-colar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587520" indent="-220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Gambiarra: Soluções provisórias ou improvisadas para resolver problemas de software rapidamente, sem considerar a qualidade do código ou o impacto a longo prazo. Isso geralmente leva a um código difícil de manter e suscetível a bugs. As gambiarras muitas vezes violam o DIP porque elas introduzem dependências rígidas e mal planejadas.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587520" indent="-2203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Copiar-Colar: É a prática de duplicar código em diferentes partes do sistema, em vez de reutilizar código existente de forma modular. Isso não apenas aumenta o volume de código, mas também cria múltiplos pontos de falha e manutenção. Viola o DIP porque promove a dependência de implementações específicas, em vez de abstrações.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Dependency Inversion Principle (DIP)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Dependency Inversion Principle (DIP)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339840" y="3780000"/>
            <a:ext cx="5419440" cy="21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LembraSenha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Connection dbConn;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LembraSenha() {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dbConnection = new MySQLConnection();   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4945320" y="2880000"/>
            <a:ext cx="374040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Ponto chave: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Há um problema de forte acoplamento.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Instanciação de módulos de baixo nível no lugar errado.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4646160" y="2277360"/>
            <a:ext cx="38131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Código Violando o DIP: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458280" y="777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Dependency Inversion Principle (DIP)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360000" y="2674080"/>
            <a:ext cx="5419440" cy="29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LembraSenha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Connection dbConn;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LembraSenha(Connection c) {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dbConnection = c;   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Definir a interface Connection e implementar diferentes subclasses.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4945320" y="2366640"/>
            <a:ext cx="3740400" cy="23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Solução: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Implementação baseada em interface.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Identificar qual módulo é de alto ou baixo nível.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Passagem dos objetos com a implementação como parâmetros.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741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SOLID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Princípios de projeto orientado a objetos (mas que podem ser generalizados)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Tem como objetivo auxiliar no desenvolvimento de software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Código “limpo”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Responsabilidades bem definidas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Facilidade de refatoração e manutenção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Subconjunto de boas práticas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682560" indent="-2559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Não são ideias novas, mas permitem categorização útil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marL="341280" indent="-2559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Não são GRASP’s, mas possuem elementos relacionados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849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SOLID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820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38088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S: Single Responsibility Principle (SRP)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O: Open-Closed Principle (OCP)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L: Liskov Substitution Principle (LSP)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I: Interface Segregation Principle (ISP)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D: Dependency Inversion Principle (DIP)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66924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Single Responsibility Principle (SRP)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Uma classe deve ter UM, e somente um, MOTIVO para mudar.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Alterações causam “incerteza”.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Cada linha modificada pode introduzir um novo BUG.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Diminui a coesão e aumenta o acoplamento.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Mais restrito que o padrão especialista (cf. Larman).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É o padrão “base”.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Anti-padrões: Classe Deus/Grande bola de lama/etc.</a:t>
            </a: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	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66924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Single Responsibility Principle (SRP)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Uma classe deve ter UM, e somente um, MOTIVO para mudar.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Alterações causam “incerteza”.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Cada linha modificada pode introduzir um novo BUG.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Diminui a coesão e aumenta o acoplamento.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Mais restrito que o padrão especialista (cf. Larman).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É o padrão “base”.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Anti-padrões: Classe Deus/Grande bola de lama/etc.</a:t>
            </a: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	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1260000" y="3695400"/>
            <a:ext cx="6299280" cy="224388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  <a:ea typeface="DejaVu Sans"/>
              </a:rPr>
              <a:t>Esses anti-padrões são problemas comuns que ocorrem quando os princípios SOLID não são seguidos corretamente. Cada princípio visa resolver um conjunto específico de problemas e fornecer diretrizes para a construção de software modular, coeso e de fácil manutenção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66924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Single Responsibility Principle (SRP)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-252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Anti-padrões: Classe Deus/Grande bola de lama/etc.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73920" indent="-252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Classe Deus: Também conhecida como "Classe God", é uma classe que assume muitas responsabilidades diferentes, centralizando grande parte da lógica do sistema. Essa classe "sabe demais" e faz muito, tornando-se um ponto crítico no código. Alterações em uma "Classe Deus" geralmente causam efeitos colaterais inesperados, tornando a manutenção difícil e arriscada.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673920" indent="-252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" sz="2400" spc="-1" strike="noStrike">
                <a:solidFill>
                  <a:schemeClr val="dk2"/>
                </a:solidFill>
                <a:latin typeface="Arial"/>
                <a:ea typeface="Arial"/>
              </a:rPr>
              <a:t>Grande Bola de Lama: Este anti-padrão refere-se a um código desorganizado, sem estrutura ou modularidade clara. O sistema parece uma "bola de lama" porque tudo está interconectado de forma caótica, sem coesão e com alto acoplamento. As alterações em uma parte do sistema facilmente afetam outras partes devido à falta de uma estrutura bem definida.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741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Single Responsibility Principle (SRP)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597240" y="2189880"/>
            <a:ext cx="3542040" cy="39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Turma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float calculaMedia(){/*...*/}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 getAlunos(){/*...*/}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 getTotalAlunos(){/*...*/}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aluno add(Aluno aluno){/*...*/}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delete(Aluno aluno){/*...*/}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imprimeDados(){/*...*/}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mostraDados(){/*...*/}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load(){/*...*/}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save(){/*...*/}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update(){/*...*/}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delete(){/*...*/}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5006520" y="2181960"/>
            <a:ext cx="3452760" cy="21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Pontos chave: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Os dados são relativos às turmas, mas são separados em subconjuntos de funcionalidades.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 manutenção, as modificações são localizadas.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5069160" y="1800000"/>
            <a:ext cx="36165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Solução: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Separação em classes diferentes.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777240" y="1620000"/>
            <a:ext cx="3542040" cy="49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Turma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float calculaMedia(){/*...*/}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List getAlunos(){/*...*/}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 getTotalAlunos(){/*...*/}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aluno add(Aluno aluno){/*...*/}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delete(Aluno aluno){/*...*/}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TurmaViewer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imprimeDados(){/*...*/}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mostraDados(){/*...*/}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Repositorio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load(){/*...*/}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save(){/*...*/}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update(){/*...*/}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delete(){/*...*/}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457560" y="741600"/>
            <a:ext cx="8228520" cy="11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  <a:ea typeface="DejaVu Sans"/>
              </a:rPr>
              <a:t>Single Responsibility Principle (SRP)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15313</TotalTime>
  <Application>LibreOffice/7.4.5.1$Windows_X86_64 LibreOffice_project/9c0871452b3918c1019dde9bfac75448afc4b57f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2024-09-16T20:43:11Z</dcterms:modified>
  <cp:revision>48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40</vt:r8>
  </property>
  <property fmtid="{D5CDD505-2E9C-101B-9397-08002B2CF9AE}" pid="3" name="PresentationFormat">
    <vt:lpwstr>Apresentação na tela (4:3)</vt:lpwstr>
  </property>
  <property fmtid="{D5CDD505-2E9C-101B-9397-08002B2CF9AE}" pid="4" name="Slides">
    <vt:r8>40</vt:r8>
  </property>
</Properties>
</file>