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4"/>
    <p:sldMasterId id="21474836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Fjalla One"/>
      <p:regular r:id="rId20"/>
    </p:embeddedFont>
    <p:embeddedFont>
      <p:font typeface="Barlow Semi Condensed Medium"/>
      <p:regular r:id="rId21"/>
      <p:bold r:id="rId22"/>
      <p:italic r:id="rId23"/>
      <p:boldItalic r:id="rId24"/>
    </p:embeddedFont>
    <p:embeddedFont>
      <p:font typeface="Barlow Semi Condensed"/>
      <p:regular r:id="rId25"/>
      <p:bold r:id="rId26"/>
      <p:italic r:id="rId27"/>
      <p:boldItalic r:id="rId28"/>
    </p:embeddedFont>
    <p:embeddedFont>
      <p:font typeface="Fira Sans Extra Condensed"/>
      <p:regular r:id="rId29"/>
      <p:bold r:id="rId30"/>
      <p:italic r:id="rId31"/>
      <p:boldItalic r:id="rId32"/>
    </p:embeddedFont>
    <p:embeddedFont>
      <p:font typeface="Fira Sans Extra Condensed SemiBol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2AC122-6F4B-489A-B764-5817AEFF342B}">
  <a:tblStyle styleId="{192AC122-6F4B-489A-B764-5817AEFF34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jallaOne-regular.fntdata"/><Relationship Id="rId22" Type="http://schemas.openxmlformats.org/officeDocument/2006/relationships/font" Target="fonts/BarlowSemiCondensedMedium-bold.fntdata"/><Relationship Id="rId21" Type="http://schemas.openxmlformats.org/officeDocument/2006/relationships/font" Target="fonts/BarlowSemiCondensedMedium-regular.fntdata"/><Relationship Id="rId24" Type="http://schemas.openxmlformats.org/officeDocument/2006/relationships/font" Target="fonts/BarlowSemiCondensedMedium-boldItalic.fntdata"/><Relationship Id="rId23" Type="http://schemas.openxmlformats.org/officeDocument/2006/relationships/font" Target="fonts/BarlowSemiCondensed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arlowSemiCondensed-bold.fntdata"/><Relationship Id="rId25" Type="http://schemas.openxmlformats.org/officeDocument/2006/relationships/font" Target="fonts/BarlowSemiCondensed-regular.fntdata"/><Relationship Id="rId28" Type="http://schemas.openxmlformats.org/officeDocument/2006/relationships/font" Target="fonts/BarlowSemiCondensed-boldItalic.fntdata"/><Relationship Id="rId27" Type="http://schemas.openxmlformats.org/officeDocument/2006/relationships/font" Target="fonts/BarlowSemiCondensed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ExtraCondensed-italic.fntdata"/><Relationship Id="rId30" Type="http://schemas.openxmlformats.org/officeDocument/2006/relationships/font" Target="fonts/FiraSansExtraCondensed-bold.fntdata"/><Relationship Id="rId11" Type="http://schemas.openxmlformats.org/officeDocument/2006/relationships/slide" Target="slides/slide5.xml"/><Relationship Id="rId33" Type="http://schemas.openxmlformats.org/officeDocument/2006/relationships/font" Target="fonts/FiraSansExtraCondensedSemiBold-regular.fntdata"/><Relationship Id="rId10" Type="http://schemas.openxmlformats.org/officeDocument/2006/relationships/slide" Target="slides/slide4.xml"/><Relationship Id="rId32" Type="http://schemas.openxmlformats.org/officeDocument/2006/relationships/font" Target="fonts/FiraSansExtraCondensed-boldItalic.fntdata"/><Relationship Id="rId13" Type="http://schemas.openxmlformats.org/officeDocument/2006/relationships/slide" Target="slides/slide7.xml"/><Relationship Id="rId35" Type="http://schemas.openxmlformats.org/officeDocument/2006/relationships/font" Target="fonts/FiraSansExtraCondensedSemiBold-italic.fntdata"/><Relationship Id="rId12" Type="http://schemas.openxmlformats.org/officeDocument/2006/relationships/slide" Target="slides/slide6.xml"/><Relationship Id="rId34" Type="http://schemas.openxmlformats.org/officeDocument/2006/relationships/font" Target="fonts/FiraSansExtraCondensedSemiBo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FiraSansExtraCondensedSemiBold-bold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23ccc13f7f7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23ccc13f7f7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23ccc13f7f7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23ccc13f7f7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g23cdc7647e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8" name="Google Shape;1918;g23cdc7647e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23ccc13f7f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23ccc13f7f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g23ccc13f7f7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6" name="Google Shape;1936;g23ccc13f7f7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23f1e8cc4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7" name="Google Shape;2167;g23f1e8cc4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23ccc13f7f7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5" name="Google Shape;2175;g23ccc13f7f7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g23ccc13f7f7_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5" name="Google Shape;2185;g23ccc13f7f7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g23ccc13f7f7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2" name="Google Shape;2192;g23ccc13f7f7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84" name="Google Shape;1684;p33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35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90" name="Google Shape;1690;p35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3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695" name="Google Shape;1695;p37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3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8" name="Google Shape;1698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99" name="Google Shape;1699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3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4" name="Google Shape;1704;p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0" name="Google Shape;1710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1" name="Google Shape;1711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4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6" name="Google Shape;1716;p4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3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1687" name="Google Shape;1687;p34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46"/>
          <p:cNvSpPr txBox="1"/>
          <p:nvPr>
            <p:ph type="ctrTitle"/>
          </p:nvPr>
        </p:nvSpPr>
        <p:spPr>
          <a:xfrm>
            <a:off x="5140950" y="1074150"/>
            <a:ext cx="38820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Evaluation of MT Models on Polish to Korean Translations (Formal &amp; Informal)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23" name="Google Shape;1723;p46"/>
          <p:cNvSpPr txBox="1"/>
          <p:nvPr>
            <p:ph idx="1" type="subTitle"/>
          </p:nvPr>
        </p:nvSpPr>
        <p:spPr>
          <a:xfrm>
            <a:off x="5208600" y="3282300"/>
            <a:ext cx="36741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 Lee, Lara Kim,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Sabina Prochowski</a:t>
            </a:r>
            <a:br>
              <a:rPr lang="en"/>
            </a:br>
            <a:r>
              <a:rPr lang="en"/>
              <a:t>New York University</a:t>
            </a:r>
            <a:endParaRPr/>
          </a:p>
        </p:txBody>
      </p:sp>
      <p:grpSp>
        <p:nvGrpSpPr>
          <p:cNvPr id="1724" name="Google Shape;1724;p46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1725" name="Google Shape;1725;p46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6" name="Google Shape;1726;p46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1727" name="Google Shape;1727;p46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46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46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46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46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46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46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46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46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46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46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46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46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46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46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46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46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46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46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46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46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46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46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46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46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46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46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46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46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46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46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46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46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46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46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46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46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46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46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46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46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46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46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46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46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46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46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46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46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46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46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46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46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46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46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46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46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46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46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46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46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46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46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46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46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46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46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46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46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46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46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46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46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46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46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46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46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46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46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46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46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46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46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46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46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46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46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46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46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46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46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46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46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46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46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46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46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46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46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46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46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46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46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46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46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46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46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46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46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46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46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46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46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46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46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46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46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46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46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46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46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46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46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46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46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46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46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46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46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46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46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46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46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46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46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46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46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46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46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46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46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46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46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46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46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46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46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46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46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46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46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46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46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46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46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46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46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46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46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46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46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46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46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46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46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46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46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46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46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46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46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46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46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46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01" name="Google Shape;1901;p46"/>
            <p:cNvSpPr/>
            <p:nvPr/>
          </p:nvSpPr>
          <p:spPr>
            <a:xfrm>
              <a:off x="2897110" y="101708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6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46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46"/>
            <p:cNvSpPr/>
            <p:nvPr/>
          </p:nvSpPr>
          <p:spPr>
            <a:xfrm>
              <a:off x="4107158" y="1563464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46"/>
            <p:cNvSpPr/>
            <p:nvPr/>
          </p:nvSpPr>
          <p:spPr>
            <a:xfrm>
              <a:off x="4739527" y="2628883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46"/>
            <p:cNvSpPr/>
            <p:nvPr/>
          </p:nvSpPr>
          <p:spPr>
            <a:xfrm>
              <a:off x="3998124" y="4018260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7"/>
          <p:cNvSpPr txBox="1"/>
          <p:nvPr>
            <p:ph type="title"/>
          </p:nvPr>
        </p:nvSpPr>
        <p:spPr>
          <a:xfrm>
            <a:off x="817250" y="671150"/>
            <a:ext cx="3128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912" name="Google Shape;1912;p47"/>
          <p:cNvSpPr txBox="1"/>
          <p:nvPr/>
        </p:nvSpPr>
        <p:spPr>
          <a:xfrm>
            <a:off x="739475" y="1247150"/>
            <a:ext cx="77793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How can we account a machine translation system to translate a relatively low-resource language pair, Polish to Korean, while minimizing the loss of meaning and nuance? 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These 3 models lack default specification or documentation of their use of formal or informal Korean in training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Approach: BLEU Scores, Fine-Tuning, Detailed Corpuses, Pivot Translations</a:t>
            </a:r>
            <a:endParaRPr/>
          </a:p>
        </p:txBody>
      </p:sp>
      <p:pic>
        <p:nvPicPr>
          <p:cNvPr id="1913" name="Google Shape;191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000" y="2127025"/>
            <a:ext cx="1609650" cy="4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4" name="Google Shape;191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4700" y="1951976"/>
            <a:ext cx="703150" cy="7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5" name="Google Shape;1915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0747" y="2052188"/>
            <a:ext cx="502703" cy="5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48"/>
          <p:cNvSpPr txBox="1"/>
          <p:nvPr>
            <p:ph type="title"/>
          </p:nvPr>
        </p:nvSpPr>
        <p:spPr>
          <a:xfrm>
            <a:off x="403574" y="3681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1921" name="Google Shape;1921;p48"/>
          <p:cNvSpPr txBox="1"/>
          <p:nvPr>
            <p:ph idx="9" type="title"/>
          </p:nvPr>
        </p:nvSpPr>
        <p:spPr>
          <a:xfrm>
            <a:off x="151916" y="1308101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48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48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48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48"/>
          <p:cNvSpPr txBox="1"/>
          <p:nvPr/>
        </p:nvSpPr>
        <p:spPr>
          <a:xfrm>
            <a:off x="609125" y="944125"/>
            <a:ext cx="7687800" cy="3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Collect 500 polish sentences of varying topic types and sentence structures for our corpora from diverse sources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Manually translate each of the 500 sentences to 500 Korean informal &amp; 500 Korean formal equivalents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Evaluate IAA in order to compute agreement between 2 independent annotators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Run these 2 datasets with each of the three different pretrained models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Facebook Hugging Model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Yandex.Translate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OpenNMT 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Calculate the BLEU score of each and after finding the model with the highest score, </a:t>
            </a:r>
            <a:r>
              <a:rPr lang="en"/>
              <a:t>“fine-tune”</a:t>
            </a:r>
            <a:r>
              <a:rPr lang="en"/>
              <a:t> this model to further improve performance and accuracy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Eliminated the concept of "formality" for the machine translation by converting all translations to formal language in order to reduce discrepancies and improve accuracy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49"/>
          <p:cNvSpPr txBox="1"/>
          <p:nvPr>
            <p:ph idx="2" type="title"/>
          </p:nvPr>
        </p:nvSpPr>
        <p:spPr>
          <a:xfrm>
            <a:off x="3045500" y="2460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Polish Sentences Breakdown:</a:t>
            </a:r>
            <a:endParaRPr sz="1800"/>
          </a:p>
        </p:txBody>
      </p:sp>
      <p:graphicFrame>
        <p:nvGraphicFramePr>
          <p:cNvPr id="1931" name="Google Shape;1931;p49"/>
          <p:cNvGraphicFramePr/>
          <p:nvPr/>
        </p:nvGraphicFramePr>
        <p:xfrm>
          <a:off x="1397900" y="143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{192AC122-6F4B-489A-B764-5817AEFF342B}</a:tableStyleId>
              </a:tblPr>
              <a:tblGrid>
                <a:gridCol w="1518525"/>
                <a:gridCol w="1518525"/>
              </a:tblGrid>
              <a:tr h="55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Sentence Structure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Count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  <a:tr h="37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Simple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50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  <a:tr h="37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Compound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100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  <a:tr h="37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Complex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100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  <a:tr h="37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Compound Complex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100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  <a:tr h="37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Interrogative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50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  <a:tr h="37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Declarative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50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  <a:tr h="37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Expressions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50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32" name="Google Shape;1932;p49"/>
          <p:cNvGraphicFramePr/>
          <p:nvPr/>
        </p:nvGraphicFramePr>
        <p:xfrm>
          <a:off x="4839100" y="143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{192AC122-6F4B-489A-B764-5817AEFF342B}</a:tableStyleId>
              </a:tblPr>
              <a:tblGrid>
                <a:gridCol w="1590700"/>
                <a:gridCol w="1590700"/>
              </a:tblGrid>
              <a:tr h="358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Sentence Topic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Count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  <a:tr h="60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Conversational / </a:t>
                      </a: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Everyday</a:t>
                      </a: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 Expressions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150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  <a:tr h="36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Politics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60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  <a:tr h="36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Sports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60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  <a:tr h="36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Business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60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  <a:tr h="36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Health &amp; Wellness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60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  <a:tr h="36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Travel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60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  <a:tr h="36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Food &amp; Cuisine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50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33" name="Google Shape;1933;p49"/>
          <p:cNvSpPr txBox="1"/>
          <p:nvPr/>
        </p:nvSpPr>
        <p:spPr>
          <a:xfrm>
            <a:off x="124125" y="0"/>
            <a:ext cx="671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Evaluation and Conclusion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50"/>
          <p:cNvSpPr txBox="1"/>
          <p:nvPr>
            <p:ph type="title"/>
          </p:nvPr>
        </p:nvSpPr>
        <p:spPr>
          <a:xfrm>
            <a:off x="-169675" y="168153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BLEU Scores</a:t>
            </a:r>
            <a:endParaRPr/>
          </a:p>
        </p:txBody>
      </p:sp>
      <p:graphicFrame>
        <p:nvGraphicFramePr>
          <p:cNvPr id="1939" name="Google Shape;1939;p50"/>
          <p:cNvGraphicFramePr/>
          <p:nvPr/>
        </p:nvGraphicFramePr>
        <p:xfrm>
          <a:off x="1763775" y="1199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{192AC122-6F4B-489A-B764-5817AEFF342B}</a:tableStyleId>
              </a:tblPr>
              <a:tblGrid>
                <a:gridCol w="1404075"/>
                <a:gridCol w="1404075"/>
                <a:gridCol w="1404075"/>
                <a:gridCol w="1404075"/>
              </a:tblGrid>
              <a:tr h="70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Hugging Face</a:t>
                      </a:r>
                      <a:endParaRPr sz="18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Yandex</a:t>
                      </a:r>
                      <a:endParaRPr sz="18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OpenNMT</a:t>
                      </a:r>
                      <a:endParaRPr sz="18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9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Informal Language</a:t>
                      </a:r>
                      <a:endParaRPr sz="150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14.37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22.01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6.94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Formal</a:t>
                      </a:r>
                      <a:r>
                        <a:rPr lang="en" sz="150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Language</a:t>
                      </a:r>
                      <a:endParaRPr sz="150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16.45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24.28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8.02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9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Informal w/ Pivot</a:t>
                      </a:r>
                      <a:endParaRPr sz="150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14.49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22.81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6.94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9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Formal w/ Pivot</a:t>
                      </a:r>
                      <a:endParaRPr sz="150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16.48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24.83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8.02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940" name="Google Shape;194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200" y="740838"/>
            <a:ext cx="703150" cy="7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1" name="Google Shape;194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097" y="841050"/>
            <a:ext cx="502703" cy="5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2" name="Google Shape;194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1500" y="978675"/>
            <a:ext cx="1609650" cy="427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3" name="Google Shape;1943;p50"/>
          <p:cNvGrpSpPr/>
          <p:nvPr/>
        </p:nvGrpSpPr>
        <p:grpSpPr>
          <a:xfrm>
            <a:off x="207056" y="3434593"/>
            <a:ext cx="1475957" cy="1578476"/>
            <a:chOff x="1744400" y="429725"/>
            <a:chExt cx="4623925" cy="4948200"/>
          </a:xfrm>
        </p:grpSpPr>
        <p:sp>
          <p:nvSpPr>
            <p:cNvPr id="1944" name="Google Shape;1944;p50"/>
            <p:cNvSpPr/>
            <p:nvPr/>
          </p:nvSpPr>
          <p:spPr>
            <a:xfrm>
              <a:off x="1744400" y="430000"/>
              <a:ext cx="4623925" cy="4588575"/>
            </a:xfrm>
            <a:custGeom>
              <a:rect b="b" l="l" r="r" t="t"/>
              <a:pathLst>
                <a:path extrusionOk="0" h="183543" w="184957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50"/>
            <p:cNvSpPr/>
            <p:nvPr/>
          </p:nvSpPr>
          <p:spPr>
            <a:xfrm>
              <a:off x="1899500" y="429725"/>
              <a:ext cx="4282125" cy="4588850"/>
            </a:xfrm>
            <a:custGeom>
              <a:rect b="b" l="l" r="r" t="t"/>
              <a:pathLst>
                <a:path extrusionOk="0" h="183554" w="171285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50"/>
            <p:cNvSpPr/>
            <p:nvPr/>
          </p:nvSpPr>
          <p:spPr>
            <a:xfrm>
              <a:off x="4410775" y="2781675"/>
              <a:ext cx="1750500" cy="1387625"/>
            </a:xfrm>
            <a:custGeom>
              <a:rect b="b" l="l" r="r" t="t"/>
              <a:pathLst>
                <a:path extrusionOk="0" h="55505" w="7002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50"/>
            <p:cNvSpPr/>
            <p:nvPr/>
          </p:nvSpPr>
          <p:spPr>
            <a:xfrm>
              <a:off x="4424125" y="2894675"/>
              <a:ext cx="1725925" cy="1246550"/>
            </a:xfrm>
            <a:custGeom>
              <a:rect b="b" l="l" r="r" t="t"/>
              <a:pathLst>
                <a:path extrusionOk="0" h="49862" w="69037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50"/>
            <p:cNvSpPr/>
            <p:nvPr/>
          </p:nvSpPr>
          <p:spPr>
            <a:xfrm>
              <a:off x="6118425" y="2900300"/>
              <a:ext cx="26000" cy="749625"/>
            </a:xfrm>
            <a:custGeom>
              <a:rect b="b" l="l" r="r" t="t"/>
              <a:pathLst>
                <a:path extrusionOk="0" h="29985" w="104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50"/>
            <p:cNvSpPr/>
            <p:nvPr/>
          </p:nvSpPr>
          <p:spPr>
            <a:xfrm>
              <a:off x="6118425" y="3649900"/>
              <a:ext cx="26000" cy="485025"/>
            </a:xfrm>
            <a:custGeom>
              <a:rect b="b" l="l" r="r" t="t"/>
              <a:pathLst>
                <a:path extrusionOk="0" h="19401" w="104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50"/>
            <p:cNvSpPr/>
            <p:nvPr/>
          </p:nvSpPr>
          <p:spPr>
            <a:xfrm>
              <a:off x="4417100" y="2877850"/>
              <a:ext cx="1735050" cy="67400"/>
            </a:xfrm>
            <a:custGeom>
              <a:rect b="b" l="l" r="r" t="t"/>
              <a:pathLst>
                <a:path extrusionOk="0" h="2696" w="69402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50"/>
            <p:cNvSpPr/>
            <p:nvPr/>
          </p:nvSpPr>
          <p:spPr>
            <a:xfrm>
              <a:off x="4411500" y="2871525"/>
              <a:ext cx="1746975" cy="80050"/>
            </a:xfrm>
            <a:custGeom>
              <a:rect b="b" l="l" r="r" t="t"/>
              <a:pathLst>
                <a:path extrusionOk="0" h="3202" w="69879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50"/>
            <p:cNvSpPr/>
            <p:nvPr/>
          </p:nvSpPr>
          <p:spPr>
            <a:xfrm>
              <a:off x="4417800" y="2888375"/>
              <a:ext cx="1737850" cy="1258475"/>
            </a:xfrm>
            <a:custGeom>
              <a:rect b="b" l="l" r="r" t="t"/>
              <a:pathLst>
                <a:path extrusionOk="0" h="50339" w="69514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50"/>
            <p:cNvSpPr/>
            <p:nvPr/>
          </p:nvSpPr>
          <p:spPr>
            <a:xfrm>
              <a:off x="5191975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50"/>
            <p:cNvSpPr/>
            <p:nvPr/>
          </p:nvSpPr>
          <p:spPr>
            <a:xfrm>
              <a:off x="5433400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50"/>
            <p:cNvSpPr/>
            <p:nvPr/>
          </p:nvSpPr>
          <p:spPr>
            <a:xfrm>
              <a:off x="5674850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50"/>
            <p:cNvSpPr/>
            <p:nvPr/>
          </p:nvSpPr>
          <p:spPr>
            <a:xfrm>
              <a:off x="5916300" y="2989450"/>
              <a:ext cx="142500" cy="21075"/>
            </a:xfrm>
            <a:custGeom>
              <a:rect b="b" l="l" r="r" t="t"/>
              <a:pathLst>
                <a:path extrusionOk="0" h="843" w="570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50"/>
            <p:cNvSpPr/>
            <p:nvPr/>
          </p:nvSpPr>
          <p:spPr>
            <a:xfrm>
              <a:off x="5778025" y="3646400"/>
              <a:ext cx="113725" cy="357975"/>
            </a:xfrm>
            <a:custGeom>
              <a:rect b="b" l="l" r="r" t="t"/>
              <a:pathLst>
                <a:path extrusionOk="0" h="14319" w="4549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50"/>
            <p:cNvSpPr/>
            <p:nvPr/>
          </p:nvSpPr>
          <p:spPr>
            <a:xfrm>
              <a:off x="5772400" y="3640075"/>
              <a:ext cx="124975" cy="370600"/>
            </a:xfrm>
            <a:custGeom>
              <a:rect b="b" l="l" r="r" t="t"/>
              <a:pathLst>
                <a:path extrusionOk="0" h="14824" w="4999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50"/>
            <p:cNvSpPr/>
            <p:nvPr/>
          </p:nvSpPr>
          <p:spPr>
            <a:xfrm>
              <a:off x="5651700" y="3878000"/>
              <a:ext cx="113725" cy="126375"/>
            </a:xfrm>
            <a:custGeom>
              <a:rect b="b" l="l" r="r" t="t"/>
              <a:pathLst>
                <a:path extrusionOk="0" h="5055" w="4549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50"/>
            <p:cNvSpPr/>
            <p:nvPr/>
          </p:nvSpPr>
          <p:spPr>
            <a:xfrm>
              <a:off x="5646075" y="3872400"/>
              <a:ext cx="124950" cy="138275"/>
            </a:xfrm>
            <a:custGeom>
              <a:rect b="b" l="l" r="r" t="t"/>
              <a:pathLst>
                <a:path extrusionOk="0" h="5531" w="4998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50"/>
            <p:cNvSpPr/>
            <p:nvPr/>
          </p:nvSpPr>
          <p:spPr>
            <a:xfrm>
              <a:off x="5525350" y="3171925"/>
              <a:ext cx="113725" cy="832450"/>
            </a:xfrm>
            <a:custGeom>
              <a:rect b="b" l="l" r="r" t="t"/>
              <a:pathLst>
                <a:path extrusionOk="0" h="33298" w="4549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50"/>
            <p:cNvSpPr/>
            <p:nvPr/>
          </p:nvSpPr>
          <p:spPr>
            <a:xfrm>
              <a:off x="5519750" y="3166300"/>
              <a:ext cx="124950" cy="844375"/>
            </a:xfrm>
            <a:custGeom>
              <a:rect b="b" l="l" r="r" t="t"/>
              <a:pathLst>
                <a:path extrusionOk="0" h="33775" w="4998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50"/>
            <p:cNvSpPr/>
            <p:nvPr/>
          </p:nvSpPr>
          <p:spPr>
            <a:xfrm>
              <a:off x="5399725" y="3214025"/>
              <a:ext cx="113025" cy="790350"/>
            </a:xfrm>
            <a:custGeom>
              <a:rect b="b" l="l" r="r" t="t"/>
              <a:pathLst>
                <a:path extrusionOk="0" h="31614" w="4521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50"/>
            <p:cNvSpPr/>
            <p:nvPr/>
          </p:nvSpPr>
          <p:spPr>
            <a:xfrm>
              <a:off x="5393400" y="3208425"/>
              <a:ext cx="125650" cy="802250"/>
            </a:xfrm>
            <a:custGeom>
              <a:rect b="b" l="l" r="r" t="t"/>
              <a:pathLst>
                <a:path extrusionOk="0" h="32090" w="5026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50"/>
            <p:cNvSpPr/>
            <p:nvPr/>
          </p:nvSpPr>
          <p:spPr>
            <a:xfrm>
              <a:off x="5273375" y="3646400"/>
              <a:ext cx="113725" cy="357975"/>
            </a:xfrm>
            <a:custGeom>
              <a:rect b="b" l="l" r="r" t="t"/>
              <a:pathLst>
                <a:path extrusionOk="0" h="14319" w="4549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50"/>
            <p:cNvSpPr/>
            <p:nvPr/>
          </p:nvSpPr>
          <p:spPr>
            <a:xfrm>
              <a:off x="5267075" y="3640075"/>
              <a:ext cx="125650" cy="370600"/>
            </a:xfrm>
            <a:custGeom>
              <a:rect b="b" l="l" r="r" t="t"/>
              <a:pathLst>
                <a:path extrusionOk="0" h="14824" w="5026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50"/>
            <p:cNvSpPr/>
            <p:nvPr/>
          </p:nvSpPr>
          <p:spPr>
            <a:xfrm>
              <a:off x="5147050" y="3530575"/>
              <a:ext cx="113725" cy="473800"/>
            </a:xfrm>
            <a:custGeom>
              <a:rect b="b" l="l" r="r" t="t"/>
              <a:pathLst>
                <a:path extrusionOk="0" h="18952" w="4549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50"/>
            <p:cNvSpPr/>
            <p:nvPr/>
          </p:nvSpPr>
          <p:spPr>
            <a:xfrm>
              <a:off x="5141425" y="3524275"/>
              <a:ext cx="124975" cy="486400"/>
            </a:xfrm>
            <a:custGeom>
              <a:rect b="b" l="l" r="r" t="t"/>
              <a:pathLst>
                <a:path extrusionOk="0" h="19456" w="4999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50"/>
            <p:cNvSpPr/>
            <p:nvPr/>
          </p:nvSpPr>
          <p:spPr>
            <a:xfrm>
              <a:off x="5020700" y="3941175"/>
              <a:ext cx="113750" cy="63200"/>
            </a:xfrm>
            <a:custGeom>
              <a:rect b="b" l="l" r="r" t="t"/>
              <a:pathLst>
                <a:path extrusionOk="0" h="2528" w="455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50"/>
            <p:cNvSpPr/>
            <p:nvPr/>
          </p:nvSpPr>
          <p:spPr>
            <a:xfrm>
              <a:off x="5015100" y="3935550"/>
              <a:ext cx="124950" cy="75125"/>
            </a:xfrm>
            <a:custGeom>
              <a:rect b="b" l="l" r="r" t="t"/>
              <a:pathLst>
                <a:path extrusionOk="0" h="3005" w="4998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50"/>
            <p:cNvSpPr/>
            <p:nvPr/>
          </p:nvSpPr>
          <p:spPr>
            <a:xfrm>
              <a:off x="4894375" y="3878000"/>
              <a:ext cx="113725" cy="126375"/>
            </a:xfrm>
            <a:custGeom>
              <a:rect b="b" l="l" r="r" t="t"/>
              <a:pathLst>
                <a:path extrusionOk="0" h="5055" w="4549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50"/>
            <p:cNvSpPr/>
            <p:nvPr/>
          </p:nvSpPr>
          <p:spPr>
            <a:xfrm>
              <a:off x="4888750" y="3872400"/>
              <a:ext cx="125675" cy="138275"/>
            </a:xfrm>
            <a:custGeom>
              <a:rect b="b" l="l" r="r" t="t"/>
              <a:pathLst>
                <a:path extrusionOk="0" h="5531" w="5027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50"/>
            <p:cNvSpPr/>
            <p:nvPr/>
          </p:nvSpPr>
          <p:spPr>
            <a:xfrm>
              <a:off x="4768750" y="3646400"/>
              <a:ext cx="113025" cy="357975"/>
            </a:xfrm>
            <a:custGeom>
              <a:rect b="b" l="l" r="r" t="t"/>
              <a:pathLst>
                <a:path extrusionOk="0" h="14319" w="4521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50"/>
            <p:cNvSpPr/>
            <p:nvPr/>
          </p:nvSpPr>
          <p:spPr>
            <a:xfrm>
              <a:off x="4762425" y="3640075"/>
              <a:ext cx="125650" cy="370600"/>
            </a:xfrm>
            <a:custGeom>
              <a:rect b="b" l="l" r="r" t="t"/>
              <a:pathLst>
                <a:path extrusionOk="0" h="14824" w="5026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50"/>
            <p:cNvSpPr/>
            <p:nvPr/>
          </p:nvSpPr>
          <p:spPr>
            <a:xfrm>
              <a:off x="4673275" y="3320025"/>
              <a:ext cx="283600" cy="242875"/>
            </a:xfrm>
            <a:custGeom>
              <a:rect b="b" l="l" r="r" t="t"/>
              <a:pathLst>
                <a:path extrusionOk="0" h="9715" w="11344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50"/>
            <p:cNvSpPr/>
            <p:nvPr/>
          </p:nvSpPr>
          <p:spPr>
            <a:xfrm>
              <a:off x="4905600" y="3314400"/>
              <a:ext cx="197250" cy="245675"/>
            </a:xfrm>
            <a:custGeom>
              <a:rect b="b" l="l" r="r" t="t"/>
              <a:pathLst>
                <a:path extrusionOk="0" h="9827" w="789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50"/>
            <p:cNvSpPr/>
            <p:nvPr/>
          </p:nvSpPr>
          <p:spPr>
            <a:xfrm>
              <a:off x="4789800" y="3086300"/>
              <a:ext cx="361475" cy="386750"/>
            </a:xfrm>
            <a:custGeom>
              <a:rect b="b" l="l" r="r" t="t"/>
              <a:pathLst>
                <a:path extrusionOk="0" h="15470" w="14459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50"/>
            <p:cNvSpPr/>
            <p:nvPr/>
          </p:nvSpPr>
          <p:spPr>
            <a:xfrm>
              <a:off x="4797525" y="3210525"/>
              <a:ext cx="228825" cy="228125"/>
            </a:xfrm>
            <a:custGeom>
              <a:rect b="b" l="l" r="r" t="t"/>
              <a:pathLst>
                <a:path extrusionOk="0" h="9125" w="9153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50"/>
            <p:cNvSpPr/>
            <p:nvPr/>
          </p:nvSpPr>
          <p:spPr>
            <a:xfrm>
              <a:off x="4793300" y="3206325"/>
              <a:ext cx="237250" cy="236550"/>
            </a:xfrm>
            <a:custGeom>
              <a:rect b="b" l="l" r="r" t="t"/>
              <a:pathLst>
                <a:path extrusionOk="0" h="9462" w="949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50"/>
            <p:cNvSpPr/>
            <p:nvPr/>
          </p:nvSpPr>
          <p:spPr>
            <a:xfrm>
              <a:off x="5243200" y="4242275"/>
              <a:ext cx="278675" cy="11950"/>
            </a:xfrm>
            <a:custGeom>
              <a:rect b="b" l="l" r="r" t="t"/>
              <a:pathLst>
                <a:path extrusionOk="0" h="478" w="11147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50"/>
            <p:cNvSpPr/>
            <p:nvPr/>
          </p:nvSpPr>
          <p:spPr>
            <a:xfrm>
              <a:off x="5243200" y="4290000"/>
              <a:ext cx="278675" cy="11250"/>
            </a:xfrm>
            <a:custGeom>
              <a:rect b="b" l="l" r="r" t="t"/>
              <a:pathLst>
                <a:path extrusionOk="0" h="450" w="11147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50"/>
            <p:cNvSpPr/>
            <p:nvPr/>
          </p:nvSpPr>
          <p:spPr>
            <a:xfrm>
              <a:off x="5243200" y="4337025"/>
              <a:ext cx="278675" cy="11950"/>
            </a:xfrm>
            <a:custGeom>
              <a:rect b="b" l="l" r="r" t="t"/>
              <a:pathLst>
                <a:path extrusionOk="0" h="478" w="11147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50"/>
            <p:cNvSpPr/>
            <p:nvPr/>
          </p:nvSpPr>
          <p:spPr>
            <a:xfrm>
              <a:off x="5243200" y="4384750"/>
              <a:ext cx="278675" cy="11250"/>
            </a:xfrm>
            <a:custGeom>
              <a:rect b="b" l="l" r="r" t="t"/>
              <a:pathLst>
                <a:path extrusionOk="0" h="450" w="11147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50"/>
            <p:cNvSpPr/>
            <p:nvPr/>
          </p:nvSpPr>
          <p:spPr>
            <a:xfrm>
              <a:off x="5568175" y="3960825"/>
              <a:ext cx="277950" cy="389575"/>
            </a:xfrm>
            <a:custGeom>
              <a:rect b="b" l="l" r="r" t="t"/>
              <a:pathLst>
                <a:path extrusionOk="0" h="15583" w="11118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50"/>
            <p:cNvSpPr/>
            <p:nvPr/>
          </p:nvSpPr>
          <p:spPr>
            <a:xfrm>
              <a:off x="1997775" y="759600"/>
              <a:ext cx="2480425" cy="1965250"/>
            </a:xfrm>
            <a:custGeom>
              <a:rect b="b" l="l" r="r" t="t"/>
              <a:pathLst>
                <a:path extrusionOk="0" h="78610" w="99217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50"/>
            <p:cNvSpPr/>
            <p:nvPr/>
          </p:nvSpPr>
          <p:spPr>
            <a:xfrm>
              <a:off x="2016000" y="918925"/>
              <a:ext cx="2445350" cy="1766625"/>
            </a:xfrm>
            <a:custGeom>
              <a:rect b="b" l="l" r="r" t="t"/>
              <a:pathLst>
                <a:path extrusionOk="0" h="70665" w="97814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50"/>
            <p:cNvSpPr/>
            <p:nvPr/>
          </p:nvSpPr>
          <p:spPr>
            <a:xfrm>
              <a:off x="4417100" y="924550"/>
              <a:ext cx="38625" cy="1064750"/>
            </a:xfrm>
            <a:custGeom>
              <a:rect b="b" l="l" r="r" t="t"/>
              <a:pathLst>
                <a:path extrusionOk="0" h="42590" w="1545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50"/>
            <p:cNvSpPr/>
            <p:nvPr/>
          </p:nvSpPr>
          <p:spPr>
            <a:xfrm>
              <a:off x="4417100" y="1989275"/>
              <a:ext cx="38625" cy="689975"/>
            </a:xfrm>
            <a:custGeom>
              <a:rect b="b" l="l" r="r" t="t"/>
              <a:pathLst>
                <a:path extrusionOk="0" h="27599" w="1545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50"/>
            <p:cNvSpPr/>
            <p:nvPr/>
          </p:nvSpPr>
          <p:spPr>
            <a:xfrm>
              <a:off x="2006175" y="895050"/>
              <a:ext cx="2458675" cy="96200"/>
            </a:xfrm>
            <a:custGeom>
              <a:rect b="b" l="l" r="r" t="t"/>
              <a:pathLst>
                <a:path extrusionOk="0" h="3848" w="98347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50"/>
            <p:cNvSpPr/>
            <p:nvPr/>
          </p:nvSpPr>
          <p:spPr>
            <a:xfrm>
              <a:off x="2000575" y="889450"/>
              <a:ext cx="2469900" cy="107400"/>
            </a:xfrm>
            <a:custGeom>
              <a:rect b="b" l="l" r="r" t="t"/>
              <a:pathLst>
                <a:path extrusionOk="0" h="4296" w="98796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50"/>
            <p:cNvSpPr/>
            <p:nvPr/>
          </p:nvSpPr>
          <p:spPr>
            <a:xfrm>
              <a:off x="2010400" y="913300"/>
              <a:ext cx="2457275" cy="1777875"/>
            </a:xfrm>
            <a:custGeom>
              <a:rect b="b" l="l" r="r" t="t"/>
              <a:pathLst>
                <a:path extrusionOk="0" h="71115" w="98291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50"/>
            <p:cNvSpPr/>
            <p:nvPr/>
          </p:nvSpPr>
          <p:spPr>
            <a:xfrm>
              <a:off x="3103900" y="1053675"/>
              <a:ext cx="201475" cy="30225"/>
            </a:xfrm>
            <a:custGeom>
              <a:rect b="b" l="l" r="r" t="t"/>
              <a:pathLst>
                <a:path extrusionOk="0" h="1209" w="8059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50"/>
            <p:cNvSpPr/>
            <p:nvPr/>
          </p:nvSpPr>
          <p:spPr>
            <a:xfrm>
              <a:off x="3446425" y="1053675"/>
              <a:ext cx="200750" cy="30225"/>
            </a:xfrm>
            <a:custGeom>
              <a:rect b="b" l="l" r="r" t="t"/>
              <a:pathLst>
                <a:path extrusionOk="0" h="1209" w="803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50"/>
            <p:cNvSpPr/>
            <p:nvPr/>
          </p:nvSpPr>
          <p:spPr>
            <a:xfrm>
              <a:off x="3788225" y="1053675"/>
              <a:ext cx="201475" cy="30225"/>
            </a:xfrm>
            <a:custGeom>
              <a:rect b="b" l="l" r="r" t="t"/>
              <a:pathLst>
                <a:path extrusionOk="0" h="1209" w="8059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50"/>
            <p:cNvSpPr/>
            <p:nvPr/>
          </p:nvSpPr>
          <p:spPr>
            <a:xfrm>
              <a:off x="4130750" y="1053675"/>
              <a:ext cx="201450" cy="30225"/>
            </a:xfrm>
            <a:custGeom>
              <a:rect b="b" l="l" r="r" t="t"/>
              <a:pathLst>
                <a:path extrusionOk="0" h="1209" w="8058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50"/>
            <p:cNvSpPr/>
            <p:nvPr/>
          </p:nvSpPr>
          <p:spPr>
            <a:xfrm>
              <a:off x="2149375" y="1931025"/>
              <a:ext cx="2203175" cy="5625"/>
            </a:xfrm>
            <a:custGeom>
              <a:rect b="b" l="l" r="r" t="t"/>
              <a:pathLst>
                <a:path extrusionOk="0" h="225" w="88127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50"/>
            <p:cNvSpPr/>
            <p:nvPr/>
          </p:nvSpPr>
          <p:spPr>
            <a:xfrm>
              <a:off x="21465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50"/>
            <p:cNvSpPr/>
            <p:nvPr/>
          </p:nvSpPr>
          <p:spPr>
            <a:xfrm>
              <a:off x="24217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50"/>
            <p:cNvSpPr/>
            <p:nvPr/>
          </p:nvSpPr>
          <p:spPr>
            <a:xfrm>
              <a:off x="26975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50"/>
            <p:cNvSpPr/>
            <p:nvPr/>
          </p:nvSpPr>
          <p:spPr>
            <a:xfrm>
              <a:off x="29726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50"/>
            <p:cNvSpPr/>
            <p:nvPr/>
          </p:nvSpPr>
          <p:spPr>
            <a:xfrm>
              <a:off x="32478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50"/>
            <p:cNvSpPr/>
            <p:nvPr/>
          </p:nvSpPr>
          <p:spPr>
            <a:xfrm>
              <a:off x="35236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50"/>
            <p:cNvSpPr/>
            <p:nvPr/>
          </p:nvSpPr>
          <p:spPr>
            <a:xfrm>
              <a:off x="37987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50"/>
            <p:cNvSpPr/>
            <p:nvPr/>
          </p:nvSpPr>
          <p:spPr>
            <a:xfrm>
              <a:off x="40739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50"/>
            <p:cNvSpPr/>
            <p:nvPr/>
          </p:nvSpPr>
          <p:spPr>
            <a:xfrm>
              <a:off x="43497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50"/>
            <p:cNvSpPr/>
            <p:nvPr/>
          </p:nvSpPr>
          <p:spPr>
            <a:xfrm>
              <a:off x="2274300" y="1744725"/>
              <a:ext cx="301125" cy="108725"/>
            </a:xfrm>
            <a:custGeom>
              <a:rect b="b" l="l" r="r" t="t"/>
              <a:pathLst>
                <a:path extrusionOk="0" h="4349" w="12045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50"/>
            <p:cNvSpPr/>
            <p:nvPr/>
          </p:nvSpPr>
          <p:spPr>
            <a:xfrm>
              <a:off x="2549425" y="1557275"/>
              <a:ext cx="301825" cy="210775"/>
            </a:xfrm>
            <a:custGeom>
              <a:rect b="b" l="l" r="r" t="t"/>
              <a:pathLst>
                <a:path extrusionOk="0" h="8431" w="12073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50"/>
            <p:cNvSpPr/>
            <p:nvPr/>
          </p:nvSpPr>
          <p:spPr>
            <a:xfrm>
              <a:off x="2824575" y="1301875"/>
              <a:ext cx="301825" cy="278950"/>
            </a:xfrm>
            <a:custGeom>
              <a:rect b="b" l="l" r="r" t="t"/>
              <a:pathLst>
                <a:path extrusionOk="0" h="11158" w="12073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50"/>
            <p:cNvSpPr/>
            <p:nvPr/>
          </p:nvSpPr>
          <p:spPr>
            <a:xfrm>
              <a:off x="3101100" y="1276175"/>
              <a:ext cx="299725" cy="49225"/>
            </a:xfrm>
            <a:custGeom>
              <a:rect b="b" l="l" r="r" t="t"/>
              <a:pathLst>
                <a:path extrusionOk="0" h="1969" w="11989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50"/>
            <p:cNvSpPr/>
            <p:nvPr/>
          </p:nvSpPr>
          <p:spPr>
            <a:xfrm>
              <a:off x="3375525" y="1276375"/>
              <a:ext cx="301825" cy="210900"/>
            </a:xfrm>
            <a:custGeom>
              <a:rect b="b" l="l" r="r" t="t"/>
              <a:pathLst>
                <a:path extrusionOk="0" h="8436" w="12073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50"/>
            <p:cNvSpPr/>
            <p:nvPr/>
          </p:nvSpPr>
          <p:spPr>
            <a:xfrm>
              <a:off x="3650675" y="1463775"/>
              <a:ext cx="301825" cy="202300"/>
            </a:xfrm>
            <a:custGeom>
              <a:rect b="b" l="l" r="r" t="t"/>
              <a:pathLst>
                <a:path extrusionOk="0" h="8092" w="12073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50"/>
            <p:cNvSpPr/>
            <p:nvPr/>
          </p:nvSpPr>
          <p:spPr>
            <a:xfrm>
              <a:off x="3925800" y="1267900"/>
              <a:ext cx="301825" cy="398225"/>
            </a:xfrm>
            <a:custGeom>
              <a:rect b="b" l="l" r="r" t="t"/>
              <a:pathLst>
                <a:path extrusionOk="0" h="15929" w="12073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50"/>
            <p:cNvSpPr/>
            <p:nvPr/>
          </p:nvSpPr>
          <p:spPr>
            <a:xfrm>
              <a:off x="2251850" y="18068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50"/>
            <p:cNvSpPr/>
            <p:nvPr/>
          </p:nvSpPr>
          <p:spPr>
            <a:xfrm>
              <a:off x="2246225" y="1800475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50"/>
            <p:cNvSpPr/>
            <p:nvPr/>
          </p:nvSpPr>
          <p:spPr>
            <a:xfrm>
              <a:off x="2527675" y="1721150"/>
              <a:ext cx="70200" cy="70225"/>
            </a:xfrm>
            <a:custGeom>
              <a:rect b="b" l="l" r="r" t="t"/>
              <a:pathLst>
                <a:path extrusionOk="0" h="2809" w="2808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50"/>
            <p:cNvSpPr/>
            <p:nvPr/>
          </p:nvSpPr>
          <p:spPr>
            <a:xfrm>
              <a:off x="2521350" y="1715550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50"/>
            <p:cNvSpPr/>
            <p:nvPr/>
          </p:nvSpPr>
          <p:spPr>
            <a:xfrm>
              <a:off x="2802800" y="1533775"/>
              <a:ext cx="70225" cy="70200"/>
            </a:xfrm>
            <a:custGeom>
              <a:rect b="b" l="l" r="r" t="t"/>
              <a:pathLst>
                <a:path extrusionOk="0" h="2808" w="2809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50"/>
            <p:cNvSpPr/>
            <p:nvPr/>
          </p:nvSpPr>
          <p:spPr>
            <a:xfrm>
              <a:off x="2797200" y="1528150"/>
              <a:ext cx="81425" cy="82150"/>
            </a:xfrm>
            <a:custGeom>
              <a:rect b="b" l="l" r="r" t="t"/>
              <a:pathLst>
                <a:path extrusionOk="0" h="3286" w="3257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50"/>
            <p:cNvSpPr/>
            <p:nvPr/>
          </p:nvSpPr>
          <p:spPr>
            <a:xfrm>
              <a:off x="3077950" y="1278275"/>
              <a:ext cx="70200" cy="70225"/>
            </a:xfrm>
            <a:custGeom>
              <a:rect b="b" l="l" r="r" t="t"/>
              <a:pathLst>
                <a:path extrusionOk="0" h="2809" w="2808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50"/>
            <p:cNvSpPr/>
            <p:nvPr/>
          </p:nvSpPr>
          <p:spPr>
            <a:xfrm>
              <a:off x="3072325" y="1272675"/>
              <a:ext cx="82150" cy="82125"/>
            </a:xfrm>
            <a:custGeom>
              <a:rect b="b" l="l" r="r" t="t"/>
              <a:pathLst>
                <a:path extrusionOk="0" h="3285" w="3286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50"/>
            <p:cNvSpPr/>
            <p:nvPr/>
          </p:nvSpPr>
          <p:spPr>
            <a:xfrm>
              <a:off x="3353775" y="1253025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50"/>
            <p:cNvSpPr/>
            <p:nvPr/>
          </p:nvSpPr>
          <p:spPr>
            <a:xfrm>
              <a:off x="3347450" y="1247400"/>
              <a:ext cx="82150" cy="81450"/>
            </a:xfrm>
            <a:custGeom>
              <a:rect b="b" l="l" r="r" t="t"/>
              <a:pathLst>
                <a:path extrusionOk="0" h="3258" w="3286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50"/>
            <p:cNvSpPr/>
            <p:nvPr/>
          </p:nvSpPr>
          <p:spPr>
            <a:xfrm>
              <a:off x="3628900" y="1440425"/>
              <a:ext cx="70225" cy="70200"/>
            </a:xfrm>
            <a:custGeom>
              <a:rect b="b" l="l" r="r" t="t"/>
              <a:pathLst>
                <a:path extrusionOk="0" h="2808" w="2809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50"/>
            <p:cNvSpPr/>
            <p:nvPr/>
          </p:nvSpPr>
          <p:spPr>
            <a:xfrm>
              <a:off x="3623300" y="1434800"/>
              <a:ext cx="81425" cy="81450"/>
            </a:xfrm>
            <a:custGeom>
              <a:rect b="b" l="l" r="r" t="t"/>
              <a:pathLst>
                <a:path extrusionOk="0" h="3258" w="3257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50"/>
            <p:cNvSpPr/>
            <p:nvPr/>
          </p:nvSpPr>
          <p:spPr>
            <a:xfrm>
              <a:off x="3904050" y="16194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50"/>
            <p:cNvSpPr/>
            <p:nvPr/>
          </p:nvSpPr>
          <p:spPr>
            <a:xfrm>
              <a:off x="3898425" y="1613075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50"/>
            <p:cNvSpPr/>
            <p:nvPr/>
          </p:nvSpPr>
          <p:spPr>
            <a:xfrm>
              <a:off x="4179875" y="12446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50"/>
            <p:cNvSpPr/>
            <p:nvPr/>
          </p:nvSpPr>
          <p:spPr>
            <a:xfrm>
              <a:off x="4173550" y="1238975"/>
              <a:ext cx="82150" cy="81450"/>
            </a:xfrm>
            <a:custGeom>
              <a:rect b="b" l="l" r="r" t="t"/>
              <a:pathLst>
                <a:path extrusionOk="0" h="3258" w="3286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50"/>
            <p:cNvSpPr/>
            <p:nvPr/>
          </p:nvSpPr>
          <p:spPr>
            <a:xfrm>
              <a:off x="2899675" y="2124725"/>
              <a:ext cx="271625" cy="294825"/>
            </a:xfrm>
            <a:custGeom>
              <a:rect b="b" l="l" r="r" t="t"/>
              <a:pathLst>
                <a:path extrusionOk="0" h="11793" w="10865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50"/>
            <p:cNvSpPr/>
            <p:nvPr/>
          </p:nvSpPr>
          <p:spPr>
            <a:xfrm>
              <a:off x="2913700" y="2118425"/>
              <a:ext cx="263225" cy="306875"/>
            </a:xfrm>
            <a:custGeom>
              <a:rect b="b" l="l" r="r" t="t"/>
              <a:pathLst>
                <a:path extrusionOk="0" h="12275" w="10529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50"/>
            <p:cNvSpPr/>
            <p:nvPr/>
          </p:nvSpPr>
          <p:spPr>
            <a:xfrm>
              <a:off x="2923525" y="2376000"/>
              <a:ext cx="247775" cy="197950"/>
            </a:xfrm>
            <a:custGeom>
              <a:rect b="b" l="l" r="r" t="t"/>
              <a:pathLst>
                <a:path extrusionOk="0" h="7918" w="9911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50"/>
            <p:cNvSpPr/>
            <p:nvPr/>
          </p:nvSpPr>
          <p:spPr>
            <a:xfrm>
              <a:off x="2916500" y="2367575"/>
              <a:ext cx="268850" cy="214800"/>
            </a:xfrm>
            <a:custGeom>
              <a:rect b="b" l="l" r="r" t="t"/>
              <a:pathLst>
                <a:path extrusionOk="0" h="8592" w="10754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50"/>
            <p:cNvSpPr/>
            <p:nvPr/>
          </p:nvSpPr>
          <p:spPr>
            <a:xfrm>
              <a:off x="3016175" y="2250375"/>
              <a:ext cx="442200" cy="377675"/>
            </a:xfrm>
            <a:custGeom>
              <a:rect b="b" l="l" r="r" t="t"/>
              <a:pathLst>
                <a:path extrusionOk="0" h="15107" w="17688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50"/>
            <p:cNvSpPr/>
            <p:nvPr/>
          </p:nvSpPr>
          <p:spPr>
            <a:xfrm>
              <a:off x="3009850" y="2244450"/>
              <a:ext cx="418350" cy="389175"/>
            </a:xfrm>
            <a:custGeom>
              <a:rect b="b" l="l" r="r" t="t"/>
              <a:pathLst>
                <a:path extrusionOk="0" h="15567" w="16734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50"/>
            <p:cNvSpPr/>
            <p:nvPr/>
          </p:nvSpPr>
          <p:spPr>
            <a:xfrm>
              <a:off x="3171275" y="2124725"/>
              <a:ext cx="217625" cy="251300"/>
            </a:xfrm>
            <a:custGeom>
              <a:rect b="b" l="l" r="r" t="t"/>
              <a:pathLst>
                <a:path extrusionOk="0" h="10052" w="8705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50"/>
            <p:cNvSpPr/>
            <p:nvPr/>
          </p:nvSpPr>
          <p:spPr>
            <a:xfrm>
              <a:off x="3164975" y="2118425"/>
              <a:ext cx="231625" cy="267425"/>
            </a:xfrm>
            <a:custGeom>
              <a:rect b="b" l="l" r="r" t="t"/>
              <a:pathLst>
                <a:path extrusionOk="0" h="10697" w="9265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50"/>
            <p:cNvSpPr/>
            <p:nvPr/>
          </p:nvSpPr>
          <p:spPr>
            <a:xfrm>
              <a:off x="3048450" y="2253175"/>
              <a:ext cx="244975" cy="244975"/>
            </a:xfrm>
            <a:custGeom>
              <a:rect b="b" l="l" r="r" t="t"/>
              <a:pathLst>
                <a:path extrusionOk="0" h="9799" w="9799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50"/>
            <p:cNvSpPr/>
            <p:nvPr/>
          </p:nvSpPr>
          <p:spPr>
            <a:xfrm>
              <a:off x="3042850" y="2247575"/>
              <a:ext cx="256900" cy="256900"/>
            </a:xfrm>
            <a:custGeom>
              <a:rect b="b" l="l" r="r" t="t"/>
              <a:pathLst>
                <a:path extrusionOk="0" h="10276" w="10276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50"/>
            <p:cNvSpPr/>
            <p:nvPr/>
          </p:nvSpPr>
          <p:spPr>
            <a:xfrm>
              <a:off x="2176025" y="2376000"/>
              <a:ext cx="295525" cy="251575"/>
            </a:xfrm>
            <a:custGeom>
              <a:rect b="b" l="l" r="r" t="t"/>
              <a:pathLst>
                <a:path extrusionOk="0" h="10063" w="11821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50"/>
            <p:cNvSpPr/>
            <p:nvPr/>
          </p:nvSpPr>
          <p:spPr>
            <a:xfrm>
              <a:off x="2170425" y="2370400"/>
              <a:ext cx="306750" cy="263225"/>
            </a:xfrm>
            <a:custGeom>
              <a:rect b="b" l="l" r="r" t="t"/>
              <a:pathLst>
                <a:path extrusionOk="0" h="10529" w="1227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50"/>
            <p:cNvSpPr/>
            <p:nvPr/>
          </p:nvSpPr>
          <p:spPr>
            <a:xfrm>
              <a:off x="2428000" y="2376000"/>
              <a:ext cx="197950" cy="247800"/>
            </a:xfrm>
            <a:custGeom>
              <a:rect b="b" l="l" r="r" t="t"/>
              <a:pathLst>
                <a:path extrusionOk="0" h="9912" w="7918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50"/>
            <p:cNvSpPr/>
            <p:nvPr/>
          </p:nvSpPr>
          <p:spPr>
            <a:xfrm>
              <a:off x="2419575" y="2361975"/>
              <a:ext cx="214100" cy="268825"/>
            </a:xfrm>
            <a:custGeom>
              <a:rect b="b" l="l" r="r" t="t"/>
              <a:pathLst>
                <a:path extrusionOk="0" h="10753" w="8564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50"/>
            <p:cNvSpPr/>
            <p:nvPr/>
          </p:nvSpPr>
          <p:spPr>
            <a:xfrm>
              <a:off x="2302375" y="2124700"/>
              <a:ext cx="395175" cy="406450"/>
            </a:xfrm>
            <a:custGeom>
              <a:rect b="b" l="l" r="r" t="t"/>
              <a:pathLst>
                <a:path extrusionOk="0" h="16258" w="15807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50"/>
            <p:cNvSpPr/>
            <p:nvPr/>
          </p:nvSpPr>
          <p:spPr>
            <a:xfrm>
              <a:off x="2295350" y="2119125"/>
              <a:ext cx="390275" cy="417625"/>
            </a:xfrm>
            <a:custGeom>
              <a:rect b="b" l="l" r="r" t="t"/>
              <a:pathLst>
                <a:path extrusionOk="0" h="16705" w="15611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50"/>
            <p:cNvSpPr/>
            <p:nvPr/>
          </p:nvSpPr>
          <p:spPr>
            <a:xfrm>
              <a:off x="2176025" y="2158425"/>
              <a:ext cx="252000" cy="217600"/>
            </a:xfrm>
            <a:custGeom>
              <a:rect b="b" l="l" r="r" t="t"/>
              <a:pathLst>
                <a:path extrusionOk="0" h="8704" w="1008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50"/>
            <p:cNvSpPr/>
            <p:nvPr/>
          </p:nvSpPr>
          <p:spPr>
            <a:xfrm>
              <a:off x="2170425" y="2150700"/>
              <a:ext cx="267425" cy="231650"/>
            </a:xfrm>
            <a:custGeom>
              <a:rect b="b" l="l" r="r" t="t"/>
              <a:pathLst>
                <a:path extrusionOk="0" h="9266" w="10697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50"/>
            <p:cNvSpPr/>
            <p:nvPr/>
          </p:nvSpPr>
          <p:spPr>
            <a:xfrm>
              <a:off x="2305175" y="2253875"/>
              <a:ext cx="244975" cy="244975"/>
            </a:xfrm>
            <a:custGeom>
              <a:rect b="b" l="l" r="r" t="t"/>
              <a:pathLst>
                <a:path extrusionOk="0" h="9799" w="9799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50"/>
            <p:cNvSpPr/>
            <p:nvPr/>
          </p:nvSpPr>
          <p:spPr>
            <a:xfrm>
              <a:off x="2299575" y="2247575"/>
              <a:ext cx="256200" cy="256900"/>
            </a:xfrm>
            <a:custGeom>
              <a:rect b="b" l="l" r="r" t="t"/>
              <a:pathLst>
                <a:path extrusionOk="0" h="10276" w="10248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50"/>
            <p:cNvSpPr/>
            <p:nvPr/>
          </p:nvSpPr>
          <p:spPr>
            <a:xfrm>
              <a:off x="3662600" y="2376000"/>
              <a:ext cx="294800" cy="251575"/>
            </a:xfrm>
            <a:custGeom>
              <a:rect b="b" l="l" r="r" t="t"/>
              <a:pathLst>
                <a:path extrusionOk="0" h="10063" w="11792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50"/>
            <p:cNvSpPr/>
            <p:nvPr/>
          </p:nvSpPr>
          <p:spPr>
            <a:xfrm>
              <a:off x="3656275" y="2370400"/>
              <a:ext cx="307450" cy="263225"/>
            </a:xfrm>
            <a:custGeom>
              <a:rect b="b" l="l" r="r" t="t"/>
              <a:pathLst>
                <a:path extrusionOk="0" h="10529" w="12298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50"/>
            <p:cNvSpPr/>
            <p:nvPr/>
          </p:nvSpPr>
          <p:spPr>
            <a:xfrm>
              <a:off x="3913875" y="2376000"/>
              <a:ext cx="197950" cy="247800"/>
            </a:xfrm>
            <a:custGeom>
              <a:rect b="b" l="l" r="r" t="t"/>
              <a:pathLst>
                <a:path extrusionOk="0" h="9912" w="7918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50"/>
            <p:cNvSpPr/>
            <p:nvPr/>
          </p:nvSpPr>
          <p:spPr>
            <a:xfrm>
              <a:off x="3905450" y="2361975"/>
              <a:ext cx="214800" cy="268825"/>
            </a:xfrm>
            <a:custGeom>
              <a:rect b="b" l="l" r="r" t="t"/>
              <a:pathLst>
                <a:path extrusionOk="0" h="10753" w="8592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50"/>
            <p:cNvSpPr/>
            <p:nvPr/>
          </p:nvSpPr>
          <p:spPr>
            <a:xfrm>
              <a:off x="3788225" y="2124700"/>
              <a:ext cx="395175" cy="406450"/>
            </a:xfrm>
            <a:custGeom>
              <a:rect b="b" l="l" r="r" t="t"/>
              <a:pathLst>
                <a:path extrusionOk="0" h="16258" w="15807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50"/>
            <p:cNvSpPr/>
            <p:nvPr/>
          </p:nvSpPr>
          <p:spPr>
            <a:xfrm>
              <a:off x="3781200" y="2119125"/>
              <a:ext cx="390975" cy="417625"/>
            </a:xfrm>
            <a:custGeom>
              <a:rect b="b" l="l" r="r" t="t"/>
              <a:pathLst>
                <a:path extrusionOk="0" h="16705" w="15639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50"/>
            <p:cNvSpPr/>
            <p:nvPr/>
          </p:nvSpPr>
          <p:spPr>
            <a:xfrm>
              <a:off x="3662600" y="2158425"/>
              <a:ext cx="251300" cy="217600"/>
            </a:xfrm>
            <a:custGeom>
              <a:rect b="b" l="l" r="r" t="t"/>
              <a:pathLst>
                <a:path extrusionOk="0" h="8704" w="10052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50"/>
            <p:cNvSpPr/>
            <p:nvPr/>
          </p:nvSpPr>
          <p:spPr>
            <a:xfrm>
              <a:off x="3656275" y="2150700"/>
              <a:ext cx="267450" cy="231650"/>
            </a:xfrm>
            <a:custGeom>
              <a:rect b="b" l="l" r="r" t="t"/>
              <a:pathLst>
                <a:path extrusionOk="0" h="9266" w="10698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50"/>
            <p:cNvSpPr/>
            <p:nvPr/>
          </p:nvSpPr>
          <p:spPr>
            <a:xfrm>
              <a:off x="3791025" y="2253875"/>
              <a:ext cx="245000" cy="244975"/>
            </a:xfrm>
            <a:custGeom>
              <a:rect b="b" l="l" r="r" t="t"/>
              <a:pathLst>
                <a:path extrusionOk="0" h="9799" w="980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50"/>
            <p:cNvSpPr/>
            <p:nvPr/>
          </p:nvSpPr>
          <p:spPr>
            <a:xfrm>
              <a:off x="3785425" y="2247575"/>
              <a:ext cx="256900" cy="256900"/>
            </a:xfrm>
            <a:custGeom>
              <a:rect b="b" l="l" r="r" t="t"/>
              <a:pathLst>
                <a:path extrusionOk="0" h="10276" w="10276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50"/>
            <p:cNvSpPr/>
            <p:nvPr/>
          </p:nvSpPr>
          <p:spPr>
            <a:xfrm>
              <a:off x="2155675" y="11828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50"/>
            <p:cNvSpPr/>
            <p:nvPr/>
          </p:nvSpPr>
          <p:spPr>
            <a:xfrm>
              <a:off x="2155675" y="12298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50"/>
            <p:cNvSpPr/>
            <p:nvPr/>
          </p:nvSpPr>
          <p:spPr>
            <a:xfrm>
              <a:off x="2155675" y="12775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50"/>
            <p:cNvSpPr/>
            <p:nvPr/>
          </p:nvSpPr>
          <p:spPr>
            <a:xfrm>
              <a:off x="2155675" y="132460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50"/>
            <p:cNvSpPr/>
            <p:nvPr/>
          </p:nvSpPr>
          <p:spPr>
            <a:xfrm>
              <a:off x="4314625" y="1290925"/>
              <a:ext cx="604350" cy="291850"/>
            </a:xfrm>
            <a:custGeom>
              <a:rect b="b" l="l" r="r" t="t"/>
              <a:pathLst>
                <a:path extrusionOk="0" h="11674" w="24174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50"/>
            <p:cNvSpPr/>
            <p:nvPr/>
          </p:nvSpPr>
          <p:spPr>
            <a:xfrm>
              <a:off x="4963850" y="14909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50"/>
            <p:cNvSpPr/>
            <p:nvPr/>
          </p:nvSpPr>
          <p:spPr>
            <a:xfrm>
              <a:off x="4963850" y="15379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50"/>
            <p:cNvSpPr/>
            <p:nvPr/>
          </p:nvSpPr>
          <p:spPr>
            <a:xfrm>
              <a:off x="4963850" y="1585700"/>
              <a:ext cx="277975" cy="11250"/>
            </a:xfrm>
            <a:custGeom>
              <a:rect b="b" l="l" r="r" t="t"/>
              <a:pathLst>
                <a:path extrusionOk="0" h="450" w="11119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50"/>
            <p:cNvSpPr/>
            <p:nvPr/>
          </p:nvSpPr>
          <p:spPr>
            <a:xfrm>
              <a:off x="4963850" y="16327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50"/>
            <p:cNvSpPr/>
            <p:nvPr/>
          </p:nvSpPr>
          <p:spPr>
            <a:xfrm>
              <a:off x="4963850" y="229880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50"/>
            <p:cNvSpPr/>
            <p:nvPr/>
          </p:nvSpPr>
          <p:spPr>
            <a:xfrm>
              <a:off x="4963850" y="23458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50"/>
            <p:cNvSpPr/>
            <p:nvPr/>
          </p:nvSpPr>
          <p:spPr>
            <a:xfrm>
              <a:off x="4963850" y="23935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50"/>
            <p:cNvSpPr/>
            <p:nvPr/>
          </p:nvSpPr>
          <p:spPr>
            <a:xfrm>
              <a:off x="4963850" y="24405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50"/>
            <p:cNvSpPr/>
            <p:nvPr/>
          </p:nvSpPr>
          <p:spPr>
            <a:xfrm>
              <a:off x="2291850" y="3234400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50"/>
            <p:cNvSpPr/>
            <p:nvPr/>
          </p:nvSpPr>
          <p:spPr>
            <a:xfrm>
              <a:off x="2291850" y="3282125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50"/>
            <p:cNvSpPr/>
            <p:nvPr/>
          </p:nvSpPr>
          <p:spPr>
            <a:xfrm>
              <a:off x="2291850" y="3329150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50"/>
            <p:cNvSpPr/>
            <p:nvPr/>
          </p:nvSpPr>
          <p:spPr>
            <a:xfrm>
              <a:off x="2291850" y="3376875"/>
              <a:ext cx="278650" cy="11250"/>
            </a:xfrm>
            <a:custGeom>
              <a:rect b="b" l="l" r="r" t="t"/>
              <a:pathLst>
                <a:path extrusionOk="0" h="450" w="11146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50"/>
            <p:cNvSpPr/>
            <p:nvPr/>
          </p:nvSpPr>
          <p:spPr>
            <a:xfrm>
              <a:off x="4036000" y="2098775"/>
              <a:ext cx="888575" cy="274450"/>
            </a:xfrm>
            <a:custGeom>
              <a:rect b="b" l="l" r="r" t="t"/>
              <a:pathLst>
                <a:path extrusionOk="0" h="10978" w="35543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50"/>
            <p:cNvSpPr/>
            <p:nvPr/>
          </p:nvSpPr>
          <p:spPr>
            <a:xfrm>
              <a:off x="2418875" y="2616750"/>
              <a:ext cx="11975" cy="600125"/>
            </a:xfrm>
            <a:custGeom>
              <a:rect b="b" l="l" r="r" t="t"/>
              <a:pathLst>
                <a:path extrusionOk="0" h="24005" w="479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50"/>
            <p:cNvSpPr/>
            <p:nvPr/>
          </p:nvSpPr>
          <p:spPr>
            <a:xfrm>
              <a:off x="1831425" y="3538000"/>
              <a:ext cx="129875" cy="102100"/>
            </a:xfrm>
            <a:custGeom>
              <a:rect b="b" l="l" r="r" t="t"/>
              <a:pathLst>
                <a:path extrusionOk="0" h="4084" w="5195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50"/>
            <p:cNvSpPr/>
            <p:nvPr/>
          </p:nvSpPr>
          <p:spPr>
            <a:xfrm>
              <a:off x="1834225" y="3377750"/>
              <a:ext cx="807875" cy="1698375"/>
            </a:xfrm>
            <a:custGeom>
              <a:rect b="b" l="l" r="r" t="t"/>
              <a:pathLst>
                <a:path extrusionOk="0" h="67935" w="32315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50"/>
            <p:cNvSpPr/>
            <p:nvPr/>
          </p:nvSpPr>
          <p:spPr>
            <a:xfrm>
              <a:off x="2360625" y="3503225"/>
              <a:ext cx="95475" cy="140375"/>
            </a:xfrm>
            <a:custGeom>
              <a:rect b="b" l="l" r="r" t="t"/>
              <a:pathLst>
                <a:path extrusionOk="0" h="5615" w="3819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50"/>
            <p:cNvSpPr/>
            <p:nvPr/>
          </p:nvSpPr>
          <p:spPr>
            <a:xfrm>
              <a:off x="3864725" y="5031175"/>
              <a:ext cx="1179875" cy="346750"/>
            </a:xfrm>
            <a:custGeom>
              <a:rect b="b" l="l" r="r" t="t"/>
              <a:pathLst>
                <a:path extrusionOk="0" h="13870" w="47195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50"/>
            <p:cNvSpPr/>
            <p:nvPr/>
          </p:nvSpPr>
          <p:spPr>
            <a:xfrm>
              <a:off x="3864725" y="5031175"/>
              <a:ext cx="1179875" cy="346750"/>
            </a:xfrm>
            <a:custGeom>
              <a:rect b="b" l="l" r="r" t="t"/>
              <a:pathLst>
                <a:path extrusionOk="0" h="13870" w="47195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50"/>
            <p:cNvSpPr/>
            <p:nvPr/>
          </p:nvSpPr>
          <p:spPr>
            <a:xfrm>
              <a:off x="4084425" y="2377175"/>
              <a:ext cx="392350" cy="435425"/>
            </a:xfrm>
            <a:custGeom>
              <a:rect b="b" l="l" r="r" t="t"/>
              <a:pathLst>
                <a:path extrusionOk="0" h="17417" w="15694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50"/>
            <p:cNvSpPr/>
            <p:nvPr/>
          </p:nvSpPr>
          <p:spPr>
            <a:xfrm>
              <a:off x="4079500" y="2371100"/>
              <a:ext cx="398700" cy="447250"/>
            </a:xfrm>
            <a:custGeom>
              <a:rect b="b" l="l" r="r" t="t"/>
              <a:pathLst>
                <a:path extrusionOk="0" h="17890" w="15948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50"/>
            <p:cNvSpPr/>
            <p:nvPr/>
          </p:nvSpPr>
          <p:spPr>
            <a:xfrm>
              <a:off x="4160925" y="2436200"/>
              <a:ext cx="315850" cy="264150"/>
            </a:xfrm>
            <a:custGeom>
              <a:rect b="b" l="l" r="r" t="t"/>
              <a:pathLst>
                <a:path extrusionOk="0" h="10566" w="12634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50"/>
            <p:cNvSpPr/>
            <p:nvPr/>
          </p:nvSpPr>
          <p:spPr>
            <a:xfrm>
              <a:off x="4158125" y="2430050"/>
              <a:ext cx="320075" cy="275850"/>
            </a:xfrm>
            <a:custGeom>
              <a:rect b="b" l="l" r="r" t="t"/>
              <a:pathLst>
                <a:path extrusionOk="0" h="11034" w="12803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50"/>
            <p:cNvSpPr/>
            <p:nvPr/>
          </p:nvSpPr>
          <p:spPr>
            <a:xfrm>
              <a:off x="4207250" y="2635575"/>
              <a:ext cx="66700" cy="50675"/>
            </a:xfrm>
            <a:custGeom>
              <a:rect b="b" l="l" r="r" t="t"/>
              <a:pathLst>
                <a:path extrusionOk="0" h="2027" w="2668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50"/>
            <p:cNvSpPr/>
            <p:nvPr/>
          </p:nvSpPr>
          <p:spPr>
            <a:xfrm>
              <a:off x="4134950" y="2749975"/>
              <a:ext cx="383950" cy="124375"/>
            </a:xfrm>
            <a:custGeom>
              <a:rect b="b" l="l" r="r" t="t"/>
              <a:pathLst>
                <a:path extrusionOk="0" h="4975" w="15358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50"/>
            <p:cNvSpPr/>
            <p:nvPr/>
          </p:nvSpPr>
          <p:spPr>
            <a:xfrm>
              <a:off x="4128625" y="2744475"/>
              <a:ext cx="388875" cy="135675"/>
            </a:xfrm>
            <a:custGeom>
              <a:rect b="b" l="l" r="r" t="t"/>
              <a:pathLst>
                <a:path extrusionOk="0" h="5427" w="15555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50"/>
            <p:cNvSpPr/>
            <p:nvPr/>
          </p:nvSpPr>
          <p:spPr>
            <a:xfrm>
              <a:off x="3856300" y="3795025"/>
              <a:ext cx="103200" cy="213500"/>
            </a:xfrm>
            <a:custGeom>
              <a:rect b="b" l="l" r="r" t="t"/>
              <a:pathLst>
                <a:path extrusionOk="0" h="8540" w="4128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50"/>
            <p:cNvSpPr/>
            <p:nvPr/>
          </p:nvSpPr>
          <p:spPr>
            <a:xfrm>
              <a:off x="3850000" y="3788875"/>
              <a:ext cx="110200" cy="225325"/>
            </a:xfrm>
            <a:custGeom>
              <a:rect b="b" l="l" r="r" t="t"/>
              <a:pathLst>
                <a:path extrusionOk="0" h="9013" w="4408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50"/>
            <p:cNvSpPr/>
            <p:nvPr/>
          </p:nvSpPr>
          <p:spPr>
            <a:xfrm>
              <a:off x="3807875" y="3450575"/>
              <a:ext cx="162875" cy="381150"/>
            </a:xfrm>
            <a:custGeom>
              <a:rect b="b" l="l" r="r" t="t"/>
              <a:pathLst>
                <a:path extrusionOk="0" h="15246" w="6515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50"/>
            <p:cNvSpPr/>
            <p:nvPr/>
          </p:nvSpPr>
          <p:spPr>
            <a:xfrm>
              <a:off x="3802275" y="3444500"/>
              <a:ext cx="174775" cy="392825"/>
            </a:xfrm>
            <a:custGeom>
              <a:rect b="b" l="l" r="r" t="t"/>
              <a:pathLst>
                <a:path extrusionOk="0" h="15713" w="6991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50"/>
            <p:cNvSpPr/>
            <p:nvPr/>
          </p:nvSpPr>
          <p:spPr>
            <a:xfrm>
              <a:off x="4094250" y="5104850"/>
              <a:ext cx="209875" cy="142550"/>
            </a:xfrm>
            <a:custGeom>
              <a:rect b="b" l="l" r="r" t="t"/>
              <a:pathLst>
                <a:path extrusionOk="0" h="5702" w="8395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50"/>
            <p:cNvSpPr/>
            <p:nvPr/>
          </p:nvSpPr>
          <p:spPr>
            <a:xfrm>
              <a:off x="4092150" y="5099250"/>
              <a:ext cx="209875" cy="153750"/>
            </a:xfrm>
            <a:custGeom>
              <a:rect b="b" l="l" r="r" t="t"/>
              <a:pathLst>
                <a:path extrusionOk="0" h="6150" w="8395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50"/>
            <p:cNvSpPr/>
            <p:nvPr/>
          </p:nvSpPr>
          <p:spPr>
            <a:xfrm>
              <a:off x="4095650" y="5121025"/>
              <a:ext cx="197950" cy="126375"/>
            </a:xfrm>
            <a:custGeom>
              <a:rect b="b" l="l" r="r" t="t"/>
              <a:pathLst>
                <a:path extrusionOk="0" h="5055" w="7918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50"/>
            <p:cNvSpPr/>
            <p:nvPr/>
          </p:nvSpPr>
          <p:spPr>
            <a:xfrm>
              <a:off x="4092150" y="5115125"/>
              <a:ext cx="208475" cy="137875"/>
            </a:xfrm>
            <a:custGeom>
              <a:rect b="b" l="l" r="r" t="t"/>
              <a:pathLst>
                <a:path extrusionOk="0" h="5515" w="8339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50"/>
            <p:cNvSpPr/>
            <p:nvPr/>
          </p:nvSpPr>
          <p:spPr>
            <a:xfrm>
              <a:off x="4480275" y="5126625"/>
              <a:ext cx="139000" cy="99000"/>
            </a:xfrm>
            <a:custGeom>
              <a:rect b="b" l="l" r="r" t="t"/>
              <a:pathLst>
                <a:path extrusionOk="0" h="3960" w="556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50"/>
            <p:cNvSpPr/>
            <p:nvPr/>
          </p:nvSpPr>
          <p:spPr>
            <a:xfrm>
              <a:off x="4474650" y="5120600"/>
              <a:ext cx="147425" cy="111325"/>
            </a:xfrm>
            <a:custGeom>
              <a:rect b="b" l="l" r="r" t="t"/>
              <a:pathLst>
                <a:path extrusionOk="0" h="4453" w="5897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50"/>
            <p:cNvSpPr/>
            <p:nvPr/>
          </p:nvSpPr>
          <p:spPr>
            <a:xfrm>
              <a:off x="4485875" y="5175750"/>
              <a:ext cx="127775" cy="49875"/>
            </a:xfrm>
            <a:custGeom>
              <a:rect b="b" l="l" r="r" t="t"/>
              <a:pathLst>
                <a:path extrusionOk="0" h="1995" w="5111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50"/>
            <p:cNvSpPr/>
            <p:nvPr/>
          </p:nvSpPr>
          <p:spPr>
            <a:xfrm>
              <a:off x="4480275" y="5169875"/>
              <a:ext cx="139700" cy="62050"/>
            </a:xfrm>
            <a:custGeom>
              <a:rect b="b" l="l" r="r" t="t"/>
              <a:pathLst>
                <a:path extrusionOk="0" h="2482" w="5588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50"/>
            <p:cNvSpPr/>
            <p:nvPr/>
          </p:nvSpPr>
          <p:spPr>
            <a:xfrm>
              <a:off x="4017975" y="3637125"/>
              <a:ext cx="654625" cy="1546225"/>
            </a:xfrm>
            <a:custGeom>
              <a:rect b="b" l="l" r="r" t="t"/>
              <a:pathLst>
                <a:path extrusionOk="0" h="61849" w="26185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50"/>
            <p:cNvSpPr/>
            <p:nvPr/>
          </p:nvSpPr>
          <p:spPr>
            <a:xfrm>
              <a:off x="4013525" y="3630950"/>
              <a:ext cx="661200" cy="1558175"/>
            </a:xfrm>
            <a:custGeom>
              <a:rect b="b" l="l" r="r" t="t"/>
              <a:pathLst>
                <a:path extrusionOk="0" h="62327" w="26448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50"/>
            <p:cNvSpPr/>
            <p:nvPr/>
          </p:nvSpPr>
          <p:spPr>
            <a:xfrm>
              <a:off x="4350425" y="4004350"/>
              <a:ext cx="40025" cy="246475"/>
            </a:xfrm>
            <a:custGeom>
              <a:rect b="b" l="l" r="r" t="t"/>
              <a:pathLst>
                <a:path extrusionOk="0" h="9859" w="1601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50"/>
            <p:cNvSpPr/>
            <p:nvPr/>
          </p:nvSpPr>
          <p:spPr>
            <a:xfrm>
              <a:off x="4370775" y="4022050"/>
              <a:ext cx="101800" cy="48475"/>
            </a:xfrm>
            <a:custGeom>
              <a:rect b="b" l="l" r="r" t="t"/>
              <a:pathLst>
                <a:path extrusionOk="0" h="1939" w="4072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50"/>
            <p:cNvSpPr/>
            <p:nvPr/>
          </p:nvSpPr>
          <p:spPr>
            <a:xfrm>
              <a:off x="4550450" y="4371275"/>
              <a:ext cx="79350" cy="306325"/>
            </a:xfrm>
            <a:custGeom>
              <a:rect b="b" l="l" r="r" t="t"/>
              <a:pathLst>
                <a:path extrusionOk="0" h="12253" w="3174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50"/>
            <p:cNvSpPr/>
            <p:nvPr/>
          </p:nvSpPr>
          <p:spPr>
            <a:xfrm>
              <a:off x="4764525" y="2629475"/>
              <a:ext cx="126375" cy="225925"/>
            </a:xfrm>
            <a:custGeom>
              <a:rect b="b" l="l" r="r" t="t"/>
              <a:pathLst>
                <a:path extrusionOk="0" h="9037" w="5055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50"/>
            <p:cNvSpPr/>
            <p:nvPr/>
          </p:nvSpPr>
          <p:spPr>
            <a:xfrm>
              <a:off x="4765225" y="2623775"/>
              <a:ext cx="131275" cy="237525"/>
            </a:xfrm>
            <a:custGeom>
              <a:rect b="b" l="l" r="r" t="t"/>
              <a:pathLst>
                <a:path extrusionOk="0" h="9501" w="5251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50"/>
            <p:cNvSpPr/>
            <p:nvPr/>
          </p:nvSpPr>
          <p:spPr>
            <a:xfrm>
              <a:off x="4805950" y="2688050"/>
              <a:ext cx="101775" cy="120325"/>
            </a:xfrm>
            <a:custGeom>
              <a:rect b="b" l="l" r="r" t="t"/>
              <a:pathLst>
                <a:path extrusionOk="0" h="4813" w="4071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50"/>
            <p:cNvSpPr/>
            <p:nvPr/>
          </p:nvSpPr>
          <p:spPr>
            <a:xfrm>
              <a:off x="4799625" y="2682025"/>
              <a:ext cx="108800" cy="132100"/>
            </a:xfrm>
            <a:custGeom>
              <a:rect b="b" l="l" r="r" t="t"/>
              <a:pathLst>
                <a:path extrusionOk="0" h="5284" w="4352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50"/>
            <p:cNvSpPr/>
            <p:nvPr/>
          </p:nvSpPr>
          <p:spPr>
            <a:xfrm>
              <a:off x="4770150" y="2830675"/>
              <a:ext cx="77225" cy="73875"/>
            </a:xfrm>
            <a:custGeom>
              <a:rect b="b" l="l" r="r" t="t"/>
              <a:pathLst>
                <a:path extrusionOk="0" h="2955" w="3089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50"/>
            <p:cNvSpPr/>
            <p:nvPr/>
          </p:nvSpPr>
          <p:spPr>
            <a:xfrm>
              <a:off x="4764525" y="2825200"/>
              <a:ext cx="89175" cy="84950"/>
            </a:xfrm>
            <a:custGeom>
              <a:rect b="b" l="l" r="r" t="t"/>
              <a:pathLst>
                <a:path extrusionOk="0" h="3398" w="3567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50"/>
            <p:cNvSpPr/>
            <p:nvPr/>
          </p:nvSpPr>
          <p:spPr>
            <a:xfrm>
              <a:off x="3826125" y="2811350"/>
              <a:ext cx="1043000" cy="918300"/>
            </a:xfrm>
            <a:custGeom>
              <a:rect b="b" l="l" r="r" t="t"/>
              <a:pathLst>
                <a:path extrusionOk="0" h="36732" w="4172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50"/>
            <p:cNvSpPr/>
            <p:nvPr/>
          </p:nvSpPr>
          <p:spPr>
            <a:xfrm>
              <a:off x="3820525" y="2805550"/>
              <a:ext cx="1051425" cy="930000"/>
            </a:xfrm>
            <a:custGeom>
              <a:rect b="b" l="l" r="r" t="t"/>
              <a:pathLst>
                <a:path extrusionOk="0" h="37200" w="42057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50"/>
            <p:cNvSpPr/>
            <p:nvPr/>
          </p:nvSpPr>
          <p:spPr>
            <a:xfrm>
              <a:off x="4528000" y="3305275"/>
              <a:ext cx="55475" cy="49150"/>
            </a:xfrm>
            <a:custGeom>
              <a:rect b="b" l="l" r="r" t="t"/>
              <a:pathLst>
                <a:path extrusionOk="0" h="1966" w="2219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50"/>
            <p:cNvSpPr/>
            <p:nvPr/>
          </p:nvSpPr>
          <p:spPr>
            <a:xfrm>
              <a:off x="4205850" y="3376875"/>
              <a:ext cx="290600" cy="241475"/>
            </a:xfrm>
            <a:custGeom>
              <a:rect b="b" l="l" r="r" t="t"/>
              <a:pathLst>
                <a:path extrusionOk="0" h="9659" w="11624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50"/>
            <p:cNvSpPr/>
            <p:nvPr/>
          </p:nvSpPr>
          <p:spPr>
            <a:xfrm>
              <a:off x="4167250" y="3454775"/>
              <a:ext cx="129150" cy="108825"/>
            </a:xfrm>
            <a:custGeom>
              <a:rect b="b" l="l" r="r" t="t"/>
              <a:pathLst>
                <a:path extrusionOk="0" h="4353" w="5166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50"/>
            <p:cNvSpPr/>
            <p:nvPr/>
          </p:nvSpPr>
          <p:spPr>
            <a:xfrm>
              <a:off x="3883675" y="3624500"/>
              <a:ext cx="118650" cy="385075"/>
            </a:xfrm>
            <a:custGeom>
              <a:rect b="b" l="l" r="r" t="t"/>
              <a:pathLst>
                <a:path extrusionOk="0" h="15403" w="4746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50"/>
            <p:cNvSpPr/>
            <p:nvPr/>
          </p:nvSpPr>
          <p:spPr>
            <a:xfrm>
              <a:off x="3878775" y="3619025"/>
              <a:ext cx="128450" cy="396575"/>
            </a:xfrm>
            <a:custGeom>
              <a:rect b="b" l="l" r="r" t="t"/>
              <a:pathLst>
                <a:path extrusionOk="0" h="15863" w="5138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50"/>
            <p:cNvSpPr/>
            <p:nvPr/>
          </p:nvSpPr>
          <p:spPr>
            <a:xfrm>
              <a:off x="4737150" y="3094725"/>
              <a:ext cx="70925" cy="163550"/>
            </a:xfrm>
            <a:custGeom>
              <a:rect b="b" l="l" r="r" t="t"/>
              <a:pathLst>
                <a:path extrusionOk="0" h="6542" w="2837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50"/>
            <p:cNvSpPr/>
            <p:nvPr/>
          </p:nvSpPr>
          <p:spPr>
            <a:xfrm>
              <a:off x="4730125" y="3088925"/>
              <a:ext cx="84250" cy="175525"/>
            </a:xfrm>
            <a:custGeom>
              <a:rect b="b" l="l" r="r" t="t"/>
              <a:pathLst>
                <a:path extrusionOk="0" h="7021" w="337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50"/>
            <p:cNvSpPr/>
            <p:nvPr/>
          </p:nvSpPr>
          <p:spPr>
            <a:xfrm>
              <a:off x="3973525" y="3851475"/>
              <a:ext cx="22225" cy="90425"/>
            </a:xfrm>
            <a:custGeom>
              <a:rect b="b" l="l" r="r" t="t"/>
              <a:pathLst>
                <a:path extrusionOk="0" h="3617" w="889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50"/>
            <p:cNvSpPr/>
            <p:nvPr/>
          </p:nvSpPr>
          <p:spPr>
            <a:xfrm>
              <a:off x="3967900" y="3845725"/>
              <a:ext cx="33025" cy="101975"/>
            </a:xfrm>
            <a:custGeom>
              <a:rect b="b" l="l" r="r" t="t"/>
              <a:pathLst>
                <a:path extrusionOk="0" h="4079" w="1321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50"/>
            <p:cNvSpPr/>
            <p:nvPr/>
          </p:nvSpPr>
          <p:spPr>
            <a:xfrm>
              <a:off x="3935625" y="3881125"/>
              <a:ext cx="53525" cy="115525"/>
            </a:xfrm>
            <a:custGeom>
              <a:rect b="b" l="l" r="r" t="t"/>
              <a:pathLst>
                <a:path extrusionOk="0" h="4621" w="2141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50"/>
            <p:cNvSpPr/>
            <p:nvPr/>
          </p:nvSpPr>
          <p:spPr>
            <a:xfrm>
              <a:off x="3932125" y="3875200"/>
              <a:ext cx="57575" cy="127325"/>
            </a:xfrm>
            <a:custGeom>
              <a:rect b="b" l="l" r="r" t="t"/>
              <a:pathLst>
                <a:path extrusionOk="0" h="5093" w="2303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50"/>
            <p:cNvSpPr/>
            <p:nvPr/>
          </p:nvSpPr>
          <p:spPr>
            <a:xfrm>
              <a:off x="3952475" y="3904550"/>
              <a:ext cx="18275" cy="72300"/>
            </a:xfrm>
            <a:custGeom>
              <a:rect b="b" l="l" r="r" t="t"/>
              <a:pathLst>
                <a:path extrusionOk="0" h="2892" w="731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50"/>
            <p:cNvSpPr/>
            <p:nvPr/>
          </p:nvSpPr>
          <p:spPr>
            <a:xfrm>
              <a:off x="4649425" y="3143050"/>
              <a:ext cx="18275" cy="224025"/>
            </a:xfrm>
            <a:custGeom>
              <a:rect b="b" l="l" r="r" t="t"/>
              <a:pathLst>
                <a:path extrusionOk="0" h="8961" w="731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50"/>
            <p:cNvSpPr/>
            <p:nvPr/>
          </p:nvSpPr>
          <p:spPr>
            <a:xfrm>
              <a:off x="4652225" y="3168275"/>
              <a:ext cx="37925" cy="131550"/>
            </a:xfrm>
            <a:custGeom>
              <a:rect b="b" l="l" r="r" t="t"/>
              <a:pathLst>
                <a:path extrusionOk="0" h="5262" w="1517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50"/>
            <p:cNvSpPr/>
            <p:nvPr/>
          </p:nvSpPr>
          <p:spPr>
            <a:xfrm>
              <a:off x="3982650" y="3160575"/>
              <a:ext cx="18275" cy="252825"/>
            </a:xfrm>
            <a:custGeom>
              <a:rect b="b" l="l" r="r" t="t"/>
              <a:pathLst>
                <a:path extrusionOk="0" h="10113" w="731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50"/>
            <p:cNvSpPr/>
            <p:nvPr/>
          </p:nvSpPr>
          <p:spPr>
            <a:xfrm>
              <a:off x="2591550" y="5031175"/>
              <a:ext cx="1179850" cy="346750"/>
            </a:xfrm>
            <a:custGeom>
              <a:rect b="b" l="l" r="r" t="t"/>
              <a:pathLst>
                <a:path extrusionOk="0" h="13870" w="47194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50"/>
            <p:cNvSpPr/>
            <p:nvPr/>
          </p:nvSpPr>
          <p:spPr>
            <a:xfrm>
              <a:off x="2591550" y="5031175"/>
              <a:ext cx="1179850" cy="346750"/>
            </a:xfrm>
            <a:custGeom>
              <a:rect b="b" l="l" r="r" t="t"/>
              <a:pathLst>
                <a:path extrusionOk="0" h="13870" w="47194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50"/>
            <p:cNvSpPr/>
            <p:nvPr/>
          </p:nvSpPr>
          <p:spPr>
            <a:xfrm>
              <a:off x="3400100" y="2659400"/>
              <a:ext cx="126350" cy="233900"/>
            </a:xfrm>
            <a:custGeom>
              <a:rect b="b" l="l" r="r" t="t"/>
              <a:pathLst>
                <a:path extrusionOk="0" h="9356" w="5054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50"/>
            <p:cNvSpPr/>
            <p:nvPr/>
          </p:nvSpPr>
          <p:spPr>
            <a:xfrm>
              <a:off x="3395875" y="2653250"/>
              <a:ext cx="136900" cy="245950"/>
            </a:xfrm>
            <a:custGeom>
              <a:rect b="b" l="l" r="r" t="t"/>
              <a:pathLst>
                <a:path extrusionOk="0" h="9838" w="5476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50"/>
            <p:cNvSpPr/>
            <p:nvPr/>
          </p:nvSpPr>
          <p:spPr>
            <a:xfrm>
              <a:off x="3487125" y="2863100"/>
              <a:ext cx="346050" cy="500625"/>
            </a:xfrm>
            <a:custGeom>
              <a:rect b="b" l="l" r="r" t="t"/>
              <a:pathLst>
                <a:path extrusionOk="0" h="20025" w="13842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50"/>
            <p:cNvSpPr/>
            <p:nvPr/>
          </p:nvSpPr>
          <p:spPr>
            <a:xfrm>
              <a:off x="3480800" y="2857400"/>
              <a:ext cx="350275" cy="512475"/>
            </a:xfrm>
            <a:custGeom>
              <a:rect b="b" l="l" r="r" t="t"/>
              <a:pathLst>
                <a:path extrusionOk="0" h="20499" w="14011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50"/>
            <p:cNvSpPr/>
            <p:nvPr/>
          </p:nvSpPr>
          <p:spPr>
            <a:xfrm>
              <a:off x="3115850" y="2418375"/>
              <a:ext cx="301125" cy="330350"/>
            </a:xfrm>
            <a:custGeom>
              <a:rect b="b" l="l" r="r" t="t"/>
              <a:pathLst>
                <a:path extrusionOk="0" h="13214" w="12045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50"/>
            <p:cNvSpPr/>
            <p:nvPr/>
          </p:nvSpPr>
          <p:spPr>
            <a:xfrm>
              <a:off x="3123550" y="2412500"/>
              <a:ext cx="294825" cy="342125"/>
            </a:xfrm>
            <a:custGeom>
              <a:rect b="b" l="l" r="r" t="t"/>
              <a:pathLst>
                <a:path extrusionOk="0" h="13685" w="11793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50"/>
            <p:cNvSpPr/>
            <p:nvPr/>
          </p:nvSpPr>
          <p:spPr>
            <a:xfrm>
              <a:off x="3035125" y="2305125"/>
              <a:ext cx="402900" cy="383475"/>
            </a:xfrm>
            <a:custGeom>
              <a:rect b="b" l="l" r="r" t="t"/>
              <a:pathLst>
                <a:path extrusionOk="0" h="15339" w="16116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50"/>
            <p:cNvSpPr/>
            <p:nvPr/>
          </p:nvSpPr>
          <p:spPr>
            <a:xfrm>
              <a:off x="3054075" y="2298800"/>
              <a:ext cx="384650" cy="395875"/>
            </a:xfrm>
            <a:custGeom>
              <a:rect b="b" l="l" r="r" t="t"/>
              <a:pathLst>
                <a:path extrusionOk="0" h="15835" w="15386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50"/>
            <p:cNvSpPr/>
            <p:nvPr/>
          </p:nvSpPr>
          <p:spPr>
            <a:xfrm>
              <a:off x="3253400" y="2545500"/>
              <a:ext cx="71625" cy="89550"/>
            </a:xfrm>
            <a:custGeom>
              <a:rect b="b" l="l" r="r" t="t"/>
              <a:pathLst>
                <a:path extrusionOk="0" h="3582" w="2865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50"/>
            <p:cNvSpPr/>
            <p:nvPr/>
          </p:nvSpPr>
          <p:spPr>
            <a:xfrm>
              <a:off x="3258325" y="2540250"/>
              <a:ext cx="73725" cy="100375"/>
            </a:xfrm>
            <a:custGeom>
              <a:rect b="b" l="l" r="r" t="t"/>
              <a:pathLst>
                <a:path extrusionOk="0" h="4015" w="2949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50"/>
            <p:cNvSpPr/>
            <p:nvPr/>
          </p:nvSpPr>
          <p:spPr>
            <a:xfrm>
              <a:off x="3096175" y="2715150"/>
              <a:ext cx="256925" cy="96750"/>
            </a:xfrm>
            <a:custGeom>
              <a:rect b="b" l="l" r="r" t="t"/>
              <a:pathLst>
                <a:path extrusionOk="0" h="3870" w="10277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50"/>
            <p:cNvSpPr/>
            <p:nvPr/>
          </p:nvSpPr>
          <p:spPr>
            <a:xfrm>
              <a:off x="3089875" y="2709400"/>
              <a:ext cx="269550" cy="108575"/>
            </a:xfrm>
            <a:custGeom>
              <a:rect b="b" l="l" r="r" t="t"/>
              <a:pathLst>
                <a:path extrusionOk="0" h="4343" w="10782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50"/>
            <p:cNvSpPr/>
            <p:nvPr/>
          </p:nvSpPr>
          <p:spPr>
            <a:xfrm>
              <a:off x="2812625" y="5107575"/>
              <a:ext cx="230250" cy="130200"/>
            </a:xfrm>
            <a:custGeom>
              <a:rect b="b" l="l" r="r" t="t"/>
              <a:pathLst>
                <a:path extrusionOk="0" h="5208" w="921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50"/>
            <p:cNvSpPr/>
            <p:nvPr/>
          </p:nvSpPr>
          <p:spPr>
            <a:xfrm>
              <a:off x="2811925" y="5102075"/>
              <a:ext cx="226025" cy="141800"/>
            </a:xfrm>
            <a:custGeom>
              <a:rect b="b" l="l" r="r" t="t"/>
              <a:pathLst>
                <a:path extrusionOk="0" h="5672" w="9041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50"/>
            <p:cNvSpPr/>
            <p:nvPr/>
          </p:nvSpPr>
          <p:spPr>
            <a:xfrm>
              <a:off x="2816150" y="5125225"/>
              <a:ext cx="209875" cy="112550"/>
            </a:xfrm>
            <a:custGeom>
              <a:rect b="b" l="l" r="r" t="t"/>
              <a:pathLst>
                <a:path extrusionOk="0" h="4502" w="8395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50"/>
            <p:cNvSpPr/>
            <p:nvPr/>
          </p:nvSpPr>
          <p:spPr>
            <a:xfrm>
              <a:off x="2811925" y="5119425"/>
              <a:ext cx="220425" cy="124450"/>
            </a:xfrm>
            <a:custGeom>
              <a:rect b="b" l="l" r="r" t="t"/>
              <a:pathLst>
                <a:path extrusionOk="0" h="4978" w="8817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50"/>
            <p:cNvSpPr/>
            <p:nvPr/>
          </p:nvSpPr>
          <p:spPr>
            <a:xfrm>
              <a:off x="3328500" y="5107575"/>
              <a:ext cx="230250" cy="130200"/>
            </a:xfrm>
            <a:custGeom>
              <a:rect b="b" l="l" r="r" t="t"/>
              <a:pathLst>
                <a:path extrusionOk="0" h="5208" w="921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50"/>
            <p:cNvSpPr/>
            <p:nvPr/>
          </p:nvSpPr>
          <p:spPr>
            <a:xfrm>
              <a:off x="3333425" y="5102075"/>
              <a:ext cx="226025" cy="141800"/>
            </a:xfrm>
            <a:custGeom>
              <a:rect b="b" l="l" r="r" t="t"/>
              <a:pathLst>
                <a:path extrusionOk="0" h="5672" w="9041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50"/>
            <p:cNvSpPr/>
            <p:nvPr/>
          </p:nvSpPr>
          <p:spPr>
            <a:xfrm>
              <a:off x="3345350" y="5125225"/>
              <a:ext cx="209875" cy="112550"/>
            </a:xfrm>
            <a:custGeom>
              <a:rect b="b" l="l" r="r" t="t"/>
              <a:pathLst>
                <a:path extrusionOk="0" h="4502" w="8395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50"/>
            <p:cNvSpPr/>
            <p:nvPr/>
          </p:nvSpPr>
          <p:spPr>
            <a:xfrm>
              <a:off x="3339025" y="5119425"/>
              <a:ext cx="220425" cy="124450"/>
            </a:xfrm>
            <a:custGeom>
              <a:rect b="b" l="l" r="r" t="t"/>
              <a:pathLst>
                <a:path extrusionOk="0" h="4978" w="8817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50"/>
            <p:cNvSpPr/>
            <p:nvPr/>
          </p:nvSpPr>
          <p:spPr>
            <a:xfrm>
              <a:off x="2910200" y="3517250"/>
              <a:ext cx="615550" cy="1665775"/>
            </a:xfrm>
            <a:custGeom>
              <a:rect b="b" l="l" r="r" t="t"/>
              <a:pathLst>
                <a:path extrusionOk="0" h="66631" w="24622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50"/>
            <p:cNvSpPr/>
            <p:nvPr/>
          </p:nvSpPr>
          <p:spPr>
            <a:xfrm>
              <a:off x="2905275" y="3511100"/>
              <a:ext cx="626800" cy="1678025"/>
            </a:xfrm>
            <a:custGeom>
              <a:rect b="b" l="l" r="r" t="t"/>
              <a:pathLst>
                <a:path extrusionOk="0" h="67121" w="25072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50"/>
            <p:cNvSpPr/>
            <p:nvPr/>
          </p:nvSpPr>
          <p:spPr>
            <a:xfrm>
              <a:off x="3183925" y="3855550"/>
              <a:ext cx="78625" cy="139825"/>
            </a:xfrm>
            <a:custGeom>
              <a:rect b="b" l="l" r="r" t="t"/>
              <a:pathLst>
                <a:path extrusionOk="0" h="5593" w="3145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50"/>
            <p:cNvSpPr/>
            <p:nvPr/>
          </p:nvSpPr>
          <p:spPr>
            <a:xfrm>
              <a:off x="2589450" y="2878550"/>
              <a:ext cx="361475" cy="677325"/>
            </a:xfrm>
            <a:custGeom>
              <a:rect b="b" l="l" r="r" t="t"/>
              <a:pathLst>
                <a:path extrusionOk="0" h="27093" w="14459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50"/>
            <p:cNvSpPr/>
            <p:nvPr/>
          </p:nvSpPr>
          <p:spPr>
            <a:xfrm>
              <a:off x="2588725" y="2872225"/>
              <a:ext cx="367825" cy="689625"/>
            </a:xfrm>
            <a:custGeom>
              <a:rect b="b" l="l" r="r" t="t"/>
              <a:pathLst>
                <a:path extrusionOk="0" h="27585" w="14713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50"/>
            <p:cNvSpPr/>
            <p:nvPr/>
          </p:nvSpPr>
          <p:spPr>
            <a:xfrm>
              <a:off x="2888425" y="3476525"/>
              <a:ext cx="122150" cy="126200"/>
            </a:xfrm>
            <a:custGeom>
              <a:rect b="b" l="l" r="r" t="t"/>
              <a:pathLst>
                <a:path extrusionOk="0" h="5048" w="4886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50"/>
            <p:cNvSpPr/>
            <p:nvPr/>
          </p:nvSpPr>
          <p:spPr>
            <a:xfrm>
              <a:off x="2882825" y="3470650"/>
              <a:ext cx="126350" cy="137850"/>
            </a:xfrm>
            <a:custGeom>
              <a:rect b="b" l="l" r="r" t="t"/>
              <a:pathLst>
                <a:path extrusionOk="0" h="5514" w="5054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50"/>
            <p:cNvSpPr/>
            <p:nvPr/>
          </p:nvSpPr>
          <p:spPr>
            <a:xfrm>
              <a:off x="2922825" y="3491975"/>
              <a:ext cx="54775" cy="71700"/>
            </a:xfrm>
            <a:custGeom>
              <a:rect b="b" l="l" r="r" t="t"/>
              <a:pathLst>
                <a:path extrusionOk="0" h="2868" w="2191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50"/>
            <p:cNvSpPr/>
            <p:nvPr/>
          </p:nvSpPr>
          <p:spPr>
            <a:xfrm>
              <a:off x="2916500" y="3485800"/>
              <a:ext cx="65300" cy="83400"/>
            </a:xfrm>
            <a:custGeom>
              <a:rect b="b" l="l" r="r" t="t"/>
              <a:pathLst>
                <a:path extrusionOk="0" h="3336" w="2612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50"/>
            <p:cNvSpPr/>
            <p:nvPr/>
          </p:nvSpPr>
          <p:spPr>
            <a:xfrm>
              <a:off x="2907375" y="2774425"/>
              <a:ext cx="602250" cy="818975"/>
            </a:xfrm>
            <a:custGeom>
              <a:rect b="b" l="l" r="r" t="t"/>
              <a:pathLst>
                <a:path extrusionOk="0" h="32759" w="2409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50"/>
            <p:cNvSpPr/>
            <p:nvPr/>
          </p:nvSpPr>
          <p:spPr>
            <a:xfrm>
              <a:off x="2901775" y="2769050"/>
              <a:ext cx="613450" cy="830350"/>
            </a:xfrm>
            <a:custGeom>
              <a:rect b="b" l="l" r="r" t="t"/>
              <a:pathLst>
                <a:path extrusionOk="0" h="33214" w="24538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50"/>
            <p:cNvSpPr/>
            <p:nvPr/>
          </p:nvSpPr>
          <p:spPr>
            <a:xfrm>
              <a:off x="3490625" y="2898200"/>
              <a:ext cx="312375" cy="474625"/>
            </a:xfrm>
            <a:custGeom>
              <a:rect b="b" l="l" r="r" t="t"/>
              <a:pathLst>
                <a:path extrusionOk="0" h="18985" w="12495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50"/>
            <p:cNvSpPr/>
            <p:nvPr/>
          </p:nvSpPr>
          <p:spPr>
            <a:xfrm>
              <a:off x="3484325" y="2892300"/>
              <a:ext cx="325675" cy="486700"/>
            </a:xfrm>
            <a:custGeom>
              <a:rect b="b" l="l" r="r" t="t"/>
              <a:pathLst>
                <a:path extrusionOk="0" h="19468" w="13027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51"/>
          <p:cNvSpPr txBox="1"/>
          <p:nvPr>
            <p:ph idx="4294967295" type="title"/>
          </p:nvPr>
        </p:nvSpPr>
        <p:spPr>
          <a:xfrm>
            <a:off x="3045500" y="246088"/>
            <a:ext cx="29676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Polish Sentences Breakdown:</a:t>
            </a:r>
            <a:endParaRPr sz="1800"/>
          </a:p>
        </p:txBody>
      </p:sp>
      <p:graphicFrame>
        <p:nvGraphicFramePr>
          <p:cNvPr id="2170" name="Google Shape;2170;p51"/>
          <p:cNvGraphicFramePr/>
          <p:nvPr/>
        </p:nvGraphicFramePr>
        <p:xfrm>
          <a:off x="1397900" y="143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{192AC122-6F4B-489A-B764-5817AEFF342B}</a:tableStyleId>
              </a:tblPr>
              <a:tblGrid>
                <a:gridCol w="1518525"/>
                <a:gridCol w="1518525"/>
              </a:tblGrid>
              <a:tr h="55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Sentence Structure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Count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  <a:tr h="37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Simple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50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  <a:tr h="37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Compound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100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  <a:tr h="37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Complex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100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  <a:tr h="37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Compound Complex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100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  <a:tr h="37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Interrogative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50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  <a:tr h="37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Declarative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50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  <a:tr h="37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Expressions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50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71" name="Google Shape;2171;p51"/>
          <p:cNvGraphicFramePr/>
          <p:nvPr/>
        </p:nvGraphicFramePr>
        <p:xfrm>
          <a:off x="4839100" y="143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{192AC122-6F4B-489A-B764-5817AEFF342B}</a:tableStyleId>
              </a:tblPr>
              <a:tblGrid>
                <a:gridCol w="1590700"/>
                <a:gridCol w="1590700"/>
              </a:tblGrid>
              <a:tr h="358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Sentence Topic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Count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  <a:tr h="60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Conversational / Everyday Expressions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150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  <a:tr h="36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Politics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60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  <a:tr h="36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Sports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60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  <a:tr h="36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Business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60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  <a:tr h="36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Health &amp; Wellness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60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  <a:tr h="36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Travel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60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  <a:tr h="36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Food &amp; Cuisine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50</a:t>
                      </a:r>
                      <a:endParaRPr sz="12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72" name="Google Shape;2172;p51"/>
          <p:cNvSpPr txBox="1"/>
          <p:nvPr/>
        </p:nvSpPr>
        <p:spPr>
          <a:xfrm>
            <a:off x="124125" y="0"/>
            <a:ext cx="671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Evaluation and Conclusion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7" name="Google Shape;2177;p52"/>
          <p:cNvGraphicFramePr/>
          <p:nvPr/>
        </p:nvGraphicFramePr>
        <p:xfrm>
          <a:off x="2847800" y="158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{192AC122-6F4B-489A-B764-5817AEFF342B}</a:tableStyleId>
              </a:tblPr>
              <a:tblGrid>
                <a:gridCol w="1293100"/>
                <a:gridCol w="1293100"/>
                <a:gridCol w="1293100"/>
                <a:gridCol w="129310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Sentence Topic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Formal Counts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Informal Counts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Total Counts</a:t>
                      </a:r>
                      <a:endParaRPr b="1" sz="600"/>
                    </a:p>
                  </a:txBody>
                  <a:tcPr marT="91425" marB="91425" marR="91425" marL="91425"/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Conversational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93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57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150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Politics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33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27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60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Sports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46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14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60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Business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56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4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60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Health &amp; Wellness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60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60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Food / Cuisine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49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50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Travel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58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60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78" name="Google Shape;217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125" y="879050"/>
            <a:ext cx="1609650" cy="4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9" name="Google Shape;2179;p52"/>
          <p:cNvSpPr txBox="1"/>
          <p:nvPr/>
        </p:nvSpPr>
        <p:spPr>
          <a:xfrm>
            <a:off x="1160100" y="1301675"/>
            <a:ext cx="15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Hugging Face</a:t>
            </a:r>
            <a:endParaRPr b="1"/>
          </a:p>
        </p:txBody>
      </p:sp>
      <p:graphicFrame>
        <p:nvGraphicFramePr>
          <p:cNvPr id="2180" name="Google Shape;2180;p52"/>
          <p:cNvGraphicFramePr/>
          <p:nvPr/>
        </p:nvGraphicFramePr>
        <p:xfrm>
          <a:off x="2847800" y="2607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{192AC122-6F4B-489A-B764-5817AEFF342B}</a:tableStyleId>
              </a:tblPr>
              <a:tblGrid>
                <a:gridCol w="1293100"/>
                <a:gridCol w="1293100"/>
                <a:gridCol w="1293100"/>
                <a:gridCol w="129310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Sentence Topic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Formal Counts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Informal Counts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Total Counts</a:t>
                      </a:r>
                      <a:endParaRPr b="1" sz="600"/>
                    </a:p>
                  </a:txBody>
                  <a:tcPr marT="91425" marB="91425" marR="91425" marL="91425"/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Conversational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86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64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150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Politics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45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15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60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Sports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39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60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Business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52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8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60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Health &amp; Wellness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59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60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Food / Cuisine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48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50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Travel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54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60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81" name="Google Shape;218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4300" y="3247763"/>
            <a:ext cx="703150" cy="7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2" name="Google Shape;2182;p52"/>
          <p:cNvSpPr txBox="1"/>
          <p:nvPr/>
        </p:nvSpPr>
        <p:spPr>
          <a:xfrm>
            <a:off x="1485675" y="3991900"/>
            <a:ext cx="14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Yandex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7" name="Google Shape;2187;p53"/>
          <p:cNvGraphicFramePr/>
          <p:nvPr/>
        </p:nvGraphicFramePr>
        <p:xfrm>
          <a:off x="2797800" y="133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{192AC122-6F4B-489A-B764-5817AEFF342B}</a:tableStyleId>
              </a:tblPr>
              <a:tblGrid>
                <a:gridCol w="1293100"/>
                <a:gridCol w="1293100"/>
                <a:gridCol w="1293100"/>
                <a:gridCol w="129310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Sentence Topic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Formal Counts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Informal Counts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Total Counts</a:t>
                      </a:r>
                      <a:endParaRPr b="1" sz="600"/>
                    </a:p>
                  </a:txBody>
                  <a:tcPr marT="91425" marB="91425" marR="91425" marL="91425"/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Conversational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97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53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150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Politics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36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24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60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Sports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46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14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60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Business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48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12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60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Health &amp; Wellness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53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7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60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Food / Cuisine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39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50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Travel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53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7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60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88" name="Google Shape;2188;p53"/>
          <p:cNvSpPr txBox="1"/>
          <p:nvPr/>
        </p:nvSpPr>
        <p:spPr>
          <a:xfrm>
            <a:off x="1286100" y="2525925"/>
            <a:ext cx="15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OpenNMT</a:t>
            </a:r>
            <a:endParaRPr b="1"/>
          </a:p>
        </p:txBody>
      </p:sp>
      <p:pic>
        <p:nvPicPr>
          <p:cNvPr id="2189" name="Google Shape;218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197" y="1977375"/>
            <a:ext cx="502703" cy="5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54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References</a:t>
            </a:r>
            <a:endParaRPr/>
          </a:p>
        </p:txBody>
      </p:sp>
      <p:sp>
        <p:nvSpPr>
          <p:cNvPr id="2195" name="Google Shape;2195;p54"/>
          <p:cNvSpPr txBox="1"/>
          <p:nvPr/>
        </p:nvSpPr>
        <p:spPr>
          <a:xfrm>
            <a:off x="1158250" y="1005150"/>
            <a:ext cx="68703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Artstein, R., Poesio, M.: Inter-coder agreement for computational linguistics. Comput. Linguist. 34(4), 555–596 (2008)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Abercombie, G., Rieser, V., Hovy, D.: Consistency is Key: Disentangling Label Variation in Natural Language Processing with Intra-Annotator Agreement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Boito, M., Ortega, J., Riguidel, H., Laurent, A., Barrault, L., Bougares, F., Chaabani, F., Nguyen, H., Barbier, F., Gahbiche, S., </a:t>
            </a:r>
            <a:r>
              <a:rPr lang="en"/>
              <a:t>Estève, Y.: ON-TRAC Consortium Systems for the IWSLT 2022 Dialect and Low-resource Speech Translation Tasks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Papineni, K., Roukos, S., Ward, T., Zhu, W.: BLEU: a Method for Automatic Evaluation of Machine Translation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